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7" r:id="rId2"/>
    <p:sldId id="265" r:id="rId3"/>
    <p:sldId id="256" r:id="rId4"/>
    <p:sldId id="261" r:id="rId5"/>
    <p:sldId id="260" r:id="rId6"/>
    <p:sldId id="297" r:id="rId7"/>
    <p:sldId id="285" r:id="rId8"/>
    <p:sldId id="286" r:id="rId9"/>
    <p:sldId id="284" r:id="rId10"/>
    <p:sldId id="287" r:id="rId11"/>
    <p:sldId id="288" r:id="rId12"/>
    <p:sldId id="270" r:id="rId13"/>
    <p:sldId id="271" r:id="rId14"/>
    <p:sldId id="272" r:id="rId15"/>
    <p:sldId id="269" r:id="rId16"/>
    <p:sldId id="289" r:id="rId17"/>
    <p:sldId id="291" r:id="rId18"/>
    <p:sldId id="293" r:id="rId19"/>
    <p:sldId id="277" r:id="rId20"/>
    <p:sldId id="294" r:id="rId21"/>
    <p:sldId id="290" r:id="rId22"/>
    <p:sldId id="268" r:id="rId23"/>
    <p:sldId id="292" r:id="rId24"/>
    <p:sldId id="296" r:id="rId25"/>
    <p:sldId id="278"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47D2"/>
    <a:srgbClr val="5639AF"/>
    <a:srgbClr val="FF9933"/>
    <a:srgbClr val="FF6633"/>
    <a:srgbClr val="556633"/>
    <a:srgbClr val="982068"/>
    <a:srgbClr val="FFFFFF"/>
    <a:srgbClr val="642265"/>
    <a:srgbClr val="663399"/>
    <a:srgbClr val="284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33A3E2-6148-4250-99A5-60CD24113679}" v="7" dt="2025-03-13T14:02:05.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3"/>
    <p:restoredTop sz="94713"/>
  </p:normalViewPr>
  <p:slideViewPr>
    <p:cSldViewPr snapToGrid="0">
      <p:cViewPr varScale="1">
        <p:scale>
          <a:sx n="97" d="100"/>
          <a:sy n="97" d="100"/>
        </p:scale>
        <p:origin x="1290" y="306"/>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D8DAE-A68B-4B9D-BF44-E0A098EDFFC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BC3474DE-CF65-41F9-B757-48AB5DFC954B}">
      <dgm:prSet custT="1"/>
      <dgm:spPr>
        <a:solidFill>
          <a:srgbClr val="28427C"/>
        </a:solidFill>
      </dgm:spPr>
      <dgm:t>
        <a:bodyPr/>
        <a:lstStyle/>
        <a:p>
          <a:r>
            <a:rPr lang="en-US" sz="2000" b="1" dirty="0"/>
            <a:t>Favorable pricing by using nationwide purchasing power in lieu of smaller individual state or local government entity purchasing power.  </a:t>
          </a:r>
        </a:p>
      </dgm:t>
    </dgm:pt>
    <dgm:pt modelId="{936D5727-221C-4245-978C-FE68482B289A}" type="parTrans" cxnId="{3213ABC5-602B-4AEE-8A73-94419B6881AF}">
      <dgm:prSet/>
      <dgm:spPr/>
      <dgm:t>
        <a:bodyPr/>
        <a:lstStyle/>
        <a:p>
          <a:endParaRPr lang="en-US" sz="1800"/>
        </a:p>
      </dgm:t>
    </dgm:pt>
    <dgm:pt modelId="{9CBBA4ED-8EBE-44D3-A8A7-7B55B10E6D61}" type="sibTrans" cxnId="{3213ABC5-602B-4AEE-8A73-94419B6881AF}">
      <dgm:prSet/>
      <dgm:spPr/>
      <dgm:t>
        <a:bodyPr/>
        <a:lstStyle/>
        <a:p>
          <a:endParaRPr lang="en-US" sz="1800"/>
        </a:p>
      </dgm:t>
    </dgm:pt>
    <dgm:pt modelId="{868BBCCA-C839-4138-9074-C9EEE33FE239}">
      <dgm:prSet custT="1"/>
      <dgm:spPr>
        <a:solidFill>
          <a:srgbClr val="C00000"/>
        </a:solidFill>
      </dgm:spPr>
      <dgm:t>
        <a:bodyPr/>
        <a:lstStyle/>
        <a:p>
          <a:r>
            <a:rPr lang="en-US" sz="2000" b="1" dirty="0"/>
            <a:t>Vetted &amp; educated suppliers to meet the purchasing needs of purchasing entities nationwide.</a:t>
          </a:r>
        </a:p>
      </dgm:t>
    </dgm:pt>
    <dgm:pt modelId="{019EF4B1-73D2-461A-96D2-3C6365CB4A14}" type="sibTrans" cxnId="{FED42536-8027-405C-92B0-E073710914EC}">
      <dgm:prSet/>
      <dgm:spPr/>
      <dgm:t>
        <a:bodyPr/>
        <a:lstStyle/>
        <a:p>
          <a:endParaRPr lang="en-US" sz="1800"/>
        </a:p>
      </dgm:t>
    </dgm:pt>
    <dgm:pt modelId="{FFE3FFB3-5B89-4311-AC6F-35A49E2A68FB}" type="parTrans" cxnId="{FED42536-8027-405C-92B0-E073710914EC}">
      <dgm:prSet/>
      <dgm:spPr/>
      <dgm:t>
        <a:bodyPr/>
        <a:lstStyle/>
        <a:p>
          <a:endParaRPr lang="en-US" sz="1800"/>
        </a:p>
      </dgm:t>
    </dgm:pt>
    <dgm:pt modelId="{98D0E057-359D-4CAB-9709-A8FB05F7DCA6}">
      <dgm:prSet custT="1"/>
      <dgm:spPr/>
      <dgm:t>
        <a:bodyPr/>
        <a:lstStyle/>
        <a:p>
          <a:r>
            <a:rPr lang="en-US" sz="2000" b="1" dirty="0"/>
            <a:t>Brands, solutions, and suppliers you can trust using a process you can trust. The RFP is bid competitively and transparently using the Lead State Model.</a:t>
          </a:r>
        </a:p>
      </dgm:t>
    </dgm:pt>
    <dgm:pt modelId="{E2FB61B6-3199-4ADB-B030-FBD3F4541598}" type="sibTrans" cxnId="{17536174-A48F-4563-9068-BD09B1EC7A3E}">
      <dgm:prSet/>
      <dgm:spPr/>
      <dgm:t>
        <a:bodyPr/>
        <a:lstStyle/>
        <a:p>
          <a:endParaRPr lang="en-US" sz="1800"/>
        </a:p>
      </dgm:t>
    </dgm:pt>
    <dgm:pt modelId="{EE5D3EDE-075C-440B-A1BC-37726B28734B}" type="parTrans" cxnId="{17536174-A48F-4563-9068-BD09B1EC7A3E}">
      <dgm:prSet/>
      <dgm:spPr/>
      <dgm:t>
        <a:bodyPr/>
        <a:lstStyle/>
        <a:p>
          <a:endParaRPr lang="en-US" sz="1800"/>
        </a:p>
      </dgm:t>
    </dgm:pt>
    <dgm:pt modelId="{0C891130-15F6-4652-A2F7-A1A22B8E3E9A}" type="pres">
      <dgm:prSet presAssocID="{7E4D8DAE-A68B-4B9D-BF44-E0A098EDFFC2}" presName="Name0" presStyleCnt="0">
        <dgm:presLayoutVars>
          <dgm:chMax val="7"/>
          <dgm:chPref val="7"/>
          <dgm:dir/>
        </dgm:presLayoutVars>
      </dgm:prSet>
      <dgm:spPr/>
    </dgm:pt>
    <dgm:pt modelId="{C97B7104-B042-4ECF-ACE0-5D44EBA25F40}" type="pres">
      <dgm:prSet presAssocID="{7E4D8DAE-A68B-4B9D-BF44-E0A098EDFFC2}" presName="Name1" presStyleCnt="0"/>
      <dgm:spPr/>
    </dgm:pt>
    <dgm:pt modelId="{FA5C5FC3-8C7E-40F3-A5E3-843D298A5F72}" type="pres">
      <dgm:prSet presAssocID="{7E4D8DAE-A68B-4B9D-BF44-E0A098EDFFC2}" presName="cycle" presStyleCnt="0"/>
      <dgm:spPr/>
    </dgm:pt>
    <dgm:pt modelId="{6AE283C9-5CF3-44D7-978D-020C675E0F76}" type="pres">
      <dgm:prSet presAssocID="{7E4D8DAE-A68B-4B9D-BF44-E0A098EDFFC2}" presName="srcNode" presStyleLbl="node1" presStyleIdx="0" presStyleCnt="3"/>
      <dgm:spPr/>
    </dgm:pt>
    <dgm:pt modelId="{DF1698E8-74B4-488F-B7D0-39DB33BFF15D}" type="pres">
      <dgm:prSet presAssocID="{7E4D8DAE-A68B-4B9D-BF44-E0A098EDFFC2}" presName="conn" presStyleLbl="parChTrans1D2" presStyleIdx="0" presStyleCnt="1"/>
      <dgm:spPr/>
    </dgm:pt>
    <dgm:pt modelId="{2D7DB7E6-CB83-4F04-8304-2C198F071079}" type="pres">
      <dgm:prSet presAssocID="{7E4D8DAE-A68B-4B9D-BF44-E0A098EDFFC2}" presName="extraNode" presStyleLbl="node1" presStyleIdx="0" presStyleCnt="3"/>
      <dgm:spPr/>
    </dgm:pt>
    <dgm:pt modelId="{90566B60-DE1C-41F5-8B62-07BCB96A1F4A}" type="pres">
      <dgm:prSet presAssocID="{7E4D8DAE-A68B-4B9D-BF44-E0A098EDFFC2}" presName="dstNode" presStyleLbl="node1" presStyleIdx="0" presStyleCnt="3"/>
      <dgm:spPr/>
    </dgm:pt>
    <dgm:pt modelId="{F3204621-0F32-4C4C-B82A-AFAB0206B646}" type="pres">
      <dgm:prSet presAssocID="{868BBCCA-C839-4138-9074-C9EEE33FE239}" presName="text_1" presStyleLbl="node1" presStyleIdx="0" presStyleCnt="3" custScaleX="98117" custScaleY="104907" custLinFactNeighborX="1525" custLinFactNeighborY="-19308">
        <dgm:presLayoutVars>
          <dgm:bulletEnabled val="1"/>
        </dgm:presLayoutVars>
      </dgm:prSet>
      <dgm:spPr/>
    </dgm:pt>
    <dgm:pt modelId="{DF149D27-C491-449E-9297-D304947E9A21}" type="pres">
      <dgm:prSet presAssocID="{868BBCCA-C839-4138-9074-C9EEE33FE239}" presName="accent_1" presStyleCnt="0"/>
      <dgm:spPr/>
    </dgm:pt>
    <dgm:pt modelId="{38AE7348-DF29-4075-BD25-588F17FD4D59}" type="pres">
      <dgm:prSet presAssocID="{868BBCCA-C839-4138-9074-C9EEE33FE239}" presName="accentRepeatNode" presStyleLbl="solidFgAcc1" presStyleIdx="0" presStyleCnt="3" custLinFactNeighborX="3955" custLinFactNeighborY="-18471"/>
      <dgm:spPr>
        <a:ln>
          <a:solidFill>
            <a:srgbClr val="28427C"/>
          </a:solidFill>
        </a:ln>
      </dgm:spPr>
    </dgm:pt>
    <dgm:pt modelId="{E5EF7C81-97D0-410D-9187-B32DC3DE7CAA}" type="pres">
      <dgm:prSet presAssocID="{98D0E057-359D-4CAB-9709-A8FB05F7DCA6}" presName="text_2" presStyleLbl="node1" presStyleIdx="1" presStyleCnt="3" custScaleY="104644" custLinFactY="34691" custLinFactNeighborX="725" custLinFactNeighborY="100000">
        <dgm:presLayoutVars>
          <dgm:bulletEnabled val="1"/>
        </dgm:presLayoutVars>
      </dgm:prSet>
      <dgm:spPr/>
    </dgm:pt>
    <dgm:pt modelId="{94EF57D8-F20F-47F1-B649-454217ACF7B3}" type="pres">
      <dgm:prSet presAssocID="{98D0E057-359D-4CAB-9709-A8FB05F7DCA6}" presName="accent_2" presStyleCnt="0"/>
      <dgm:spPr/>
    </dgm:pt>
    <dgm:pt modelId="{E003A67A-8A96-4ED5-B198-4F83C8E7403A}" type="pres">
      <dgm:prSet presAssocID="{98D0E057-359D-4CAB-9709-A8FB05F7DCA6}" presName="accentRepeatNode" presStyleLbl="solidFgAcc1" presStyleIdx="1" presStyleCnt="3" custLinFactY="10131" custLinFactNeighborX="-19941" custLinFactNeighborY="100000"/>
      <dgm:spPr>
        <a:solidFill>
          <a:srgbClr val="FFFFFF"/>
        </a:solidFill>
        <a:ln>
          <a:solidFill>
            <a:srgbClr val="28427C"/>
          </a:solidFill>
        </a:ln>
      </dgm:spPr>
    </dgm:pt>
    <dgm:pt modelId="{552DEF78-74D5-FD43-A5F1-CB9318B94043}" type="pres">
      <dgm:prSet presAssocID="{BC3474DE-CF65-41F9-B757-48AB5DFC954B}" presName="text_3" presStyleLbl="node1" presStyleIdx="2" presStyleCnt="3" custLinFactY="-69135" custLinFactNeighborX="1066" custLinFactNeighborY="-100000">
        <dgm:presLayoutVars>
          <dgm:bulletEnabled val="1"/>
        </dgm:presLayoutVars>
      </dgm:prSet>
      <dgm:spPr/>
    </dgm:pt>
    <dgm:pt modelId="{601924AF-EDC0-7948-86B8-887847724F15}" type="pres">
      <dgm:prSet presAssocID="{BC3474DE-CF65-41F9-B757-48AB5DFC954B}" presName="accent_3" presStyleCnt="0"/>
      <dgm:spPr/>
    </dgm:pt>
    <dgm:pt modelId="{9F941BD6-BE9E-421D-BF2E-A928E6E6DC74}" type="pres">
      <dgm:prSet presAssocID="{BC3474DE-CF65-41F9-B757-48AB5DFC954B}" presName="accentRepeatNode" presStyleLbl="solidFgAcc1" presStyleIdx="2" presStyleCnt="3" custLinFactY="-34167" custLinFactNeighborX="14630" custLinFactNeighborY="-100000"/>
      <dgm:spPr>
        <a:ln>
          <a:solidFill>
            <a:srgbClr val="28427C"/>
          </a:solidFill>
        </a:ln>
      </dgm:spPr>
    </dgm:pt>
  </dgm:ptLst>
  <dgm:cxnLst>
    <dgm:cxn modelId="{77BFE601-F2B6-49C7-8997-E1F74DCD1E66}" type="presOf" srcId="{868BBCCA-C839-4138-9074-C9EEE33FE239}" destId="{F3204621-0F32-4C4C-B82A-AFAB0206B646}" srcOrd="0" destOrd="0" presId="urn:microsoft.com/office/officeart/2008/layout/VerticalCurvedList"/>
    <dgm:cxn modelId="{FED42536-8027-405C-92B0-E073710914EC}" srcId="{7E4D8DAE-A68B-4B9D-BF44-E0A098EDFFC2}" destId="{868BBCCA-C839-4138-9074-C9EEE33FE239}" srcOrd="0" destOrd="0" parTransId="{FFE3FFB3-5B89-4311-AC6F-35A49E2A68FB}" sibTransId="{019EF4B1-73D2-461A-96D2-3C6365CB4A14}"/>
    <dgm:cxn modelId="{9ABC106E-DD49-4DCA-86A1-41A88EBF0214}" type="presOf" srcId="{7E4D8DAE-A68B-4B9D-BF44-E0A098EDFFC2}" destId="{0C891130-15F6-4652-A2F7-A1A22B8E3E9A}" srcOrd="0" destOrd="0" presId="urn:microsoft.com/office/officeart/2008/layout/VerticalCurvedList"/>
    <dgm:cxn modelId="{17536174-A48F-4563-9068-BD09B1EC7A3E}" srcId="{7E4D8DAE-A68B-4B9D-BF44-E0A098EDFFC2}" destId="{98D0E057-359D-4CAB-9709-A8FB05F7DCA6}" srcOrd="1" destOrd="0" parTransId="{EE5D3EDE-075C-440B-A1BC-37726B28734B}" sibTransId="{E2FB61B6-3199-4ADB-B030-FBD3F4541598}"/>
    <dgm:cxn modelId="{93287854-DA7B-3843-A4FD-2568DFFBC0C7}" type="presOf" srcId="{BC3474DE-CF65-41F9-B757-48AB5DFC954B}" destId="{552DEF78-74D5-FD43-A5F1-CB9318B94043}" srcOrd="0" destOrd="0" presId="urn:microsoft.com/office/officeart/2008/layout/VerticalCurvedList"/>
    <dgm:cxn modelId="{873FDFA7-93A0-4839-AB6E-69D00783236F}" type="presOf" srcId="{98D0E057-359D-4CAB-9709-A8FB05F7DCA6}" destId="{E5EF7C81-97D0-410D-9187-B32DC3DE7CAA}" srcOrd="0" destOrd="0" presId="urn:microsoft.com/office/officeart/2008/layout/VerticalCurvedList"/>
    <dgm:cxn modelId="{3213ABC5-602B-4AEE-8A73-94419B6881AF}" srcId="{7E4D8DAE-A68B-4B9D-BF44-E0A098EDFFC2}" destId="{BC3474DE-CF65-41F9-B757-48AB5DFC954B}" srcOrd="2" destOrd="0" parTransId="{936D5727-221C-4245-978C-FE68482B289A}" sibTransId="{9CBBA4ED-8EBE-44D3-A8A7-7B55B10E6D61}"/>
    <dgm:cxn modelId="{8FEF75E4-9435-4F27-B2A1-099FEDC42494}" type="presOf" srcId="{019EF4B1-73D2-461A-96D2-3C6365CB4A14}" destId="{DF1698E8-74B4-488F-B7D0-39DB33BFF15D}" srcOrd="0" destOrd="0" presId="urn:microsoft.com/office/officeart/2008/layout/VerticalCurvedList"/>
    <dgm:cxn modelId="{B75A32A8-A8FC-40F6-8367-7E6359894BDB}" type="presParOf" srcId="{0C891130-15F6-4652-A2F7-A1A22B8E3E9A}" destId="{C97B7104-B042-4ECF-ACE0-5D44EBA25F40}" srcOrd="0" destOrd="0" presId="urn:microsoft.com/office/officeart/2008/layout/VerticalCurvedList"/>
    <dgm:cxn modelId="{9A53F178-3BAF-4E0D-85CB-9B6E98161E67}" type="presParOf" srcId="{C97B7104-B042-4ECF-ACE0-5D44EBA25F40}" destId="{FA5C5FC3-8C7E-40F3-A5E3-843D298A5F72}" srcOrd="0" destOrd="0" presId="urn:microsoft.com/office/officeart/2008/layout/VerticalCurvedList"/>
    <dgm:cxn modelId="{2DA7B01F-50D3-406C-BC83-16789B113EBE}" type="presParOf" srcId="{FA5C5FC3-8C7E-40F3-A5E3-843D298A5F72}" destId="{6AE283C9-5CF3-44D7-978D-020C675E0F76}" srcOrd="0" destOrd="0" presId="urn:microsoft.com/office/officeart/2008/layout/VerticalCurvedList"/>
    <dgm:cxn modelId="{81724CAF-6D4D-4EB9-B3F8-B7DA58F20FA0}" type="presParOf" srcId="{FA5C5FC3-8C7E-40F3-A5E3-843D298A5F72}" destId="{DF1698E8-74B4-488F-B7D0-39DB33BFF15D}" srcOrd="1" destOrd="0" presId="urn:microsoft.com/office/officeart/2008/layout/VerticalCurvedList"/>
    <dgm:cxn modelId="{1C3B3653-FC7C-47FD-B833-4554B8123208}" type="presParOf" srcId="{FA5C5FC3-8C7E-40F3-A5E3-843D298A5F72}" destId="{2D7DB7E6-CB83-4F04-8304-2C198F071079}" srcOrd="2" destOrd="0" presId="urn:microsoft.com/office/officeart/2008/layout/VerticalCurvedList"/>
    <dgm:cxn modelId="{DD224960-1C19-46F1-A9B7-B6370F2CEE61}" type="presParOf" srcId="{FA5C5FC3-8C7E-40F3-A5E3-843D298A5F72}" destId="{90566B60-DE1C-41F5-8B62-07BCB96A1F4A}" srcOrd="3" destOrd="0" presId="urn:microsoft.com/office/officeart/2008/layout/VerticalCurvedList"/>
    <dgm:cxn modelId="{36F78E6F-ABEA-4D93-B8E7-0E2EFBE29732}" type="presParOf" srcId="{C97B7104-B042-4ECF-ACE0-5D44EBA25F40}" destId="{F3204621-0F32-4C4C-B82A-AFAB0206B646}" srcOrd="1" destOrd="0" presId="urn:microsoft.com/office/officeart/2008/layout/VerticalCurvedList"/>
    <dgm:cxn modelId="{7135349B-9737-4322-B137-434CD7BD455E}" type="presParOf" srcId="{C97B7104-B042-4ECF-ACE0-5D44EBA25F40}" destId="{DF149D27-C491-449E-9297-D304947E9A21}" srcOrd="2" destOrd="0" presId="urn:microsoft.com/office/officeart/2008/layout/VerticalCurvedList"/>
    <dgm:cxn modelId="{BC42A67C-BB78-4008-8ECB-82FFE1A4912F}" type="presParOf" srcId="{DF149D27-C491-449E-9297-D304947E9A21}" destId="{38AE7348-DF29-4075-BD25-588F17FD4D59}" srcOrd="0" destOrd="0" presId="urn:microsoft.com/office/officeart/2008/layout/VerticalCurvedList"/>
    <dgm:cxn modelId="{8F6C1F71-3FA2-4CCB-9EE2-B2DC544FEF46}" type="presParOf" srcId="{C97B7104-B042-4ECF-ACE0-5D44EBA25F40}" destId="{E5EF7C81-97D0-410D-9187-B32DC3DE7CAA}" srcOrd="3" destOrd="0" presId="urn:microsoft.com/office/officeart/2008/layout/VerticalCurvedList"/>
    <dgm:cxn modelId="{31A118E9-CEA4-431B-A499-22E5EBF9F630}" type="presParOf" srcId="{C97B7104-B042-4ECF-ACE0-5D44EBA25F40}" destId="{94EF57D8-F20F-47F1-B649-454217ACF7B3}" srcOrd="4" destOrd="0" presId="urn:microsoft.com/office/officeart/2008/layout/VerticalCurvedList"/>
    <dgm:cxn modelId="{73F9D0C5-EF1D-4D90-AAD9-A723F70A5C57}" type="presParOf" srcId="{94EF57D8-F20F-47F1-B649-454217ACF7B3}" destId="{E003A67A-8A96-4ED5-B198-4F83C8E7403A}" srcOrd="0" destOrd="0" presId="urn:microsoft.com/office/officeart/2008/layout/VerticalCurvedList"/>
    <dgm:cxn modelId="{5230C631-DE90-6C44-BF97-B2347F4F66D7}" type="presParOf" srcId="{C97B7104-B042-4ECF-ACE0-5D44EBA25F40}" destId="{552DEF78-74D5-FD43-A5F1-CB9318B94043}" srcOrd="5" destOrd="0" presId="urn:microsoft.com/office/officeart/2008/layout/VerticalCurvedList"/>
    <dgm:cxn modelId="{FD4655D3-B7C6-1B48-A84C-90CA655AD11B}" type="presParOf" srcId="{C97B7104-B042-4ECF-ACE0-5D44EBA25F40}" destId="{601924AF-EDC0-7948-86B8-887847724F15}" srcOrd="6" destOrd="0" presId="urn:microsoft.com/office/officeart/2008/layout/VerticalCurvedList"/>
    <dgm:cxn modelId="{A971E6AA-5043-734D-89E7-27B435ACB542}" type="presParOf" srcId="{601924AF-EDC0-7948-86B8-887847724F15}" destId="{9F941BD6-BE9E-421D-BF2E-A928E6E6DC7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698E8-74B4-488F-B7D0-39DB33BFF15D}">
      <dsp:nvSpPr>
        <dsp:cNvPr id="0" name=""/>
        <dsp:cNvSpPr/>
      </dsp:nvSpPr>
      <dsp:spPr>
        <a:xfrm>
          <a:off x="-5678142" y="-869329"/>
          <a:ext cx="6761506" cy="6761506"/>
        </a:xfrm>
        <a:prstGeom prst="blockArc">
          <a:avLst>
            <a:gd name="adj1" fmla="val 18900000"/>
            <a:gd name="adj2" fmla="val 2700000"/>
            <a:gd name="adj3" fmla="val 31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204621-0F32-4C4C-B82A-AFAB0206B646}">
      <dsp:nvSpPr>
        <dsp:cNvPr id="0" name=""/>
        <dsp:cNvSpPr/>
      </dsp:nvSpPr>
      <dsp:spPr>
        <a:xfrm>
          <a:off x="951145" y="283675"/>
          <a:ext cx="10103054" cy="105386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7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Vetted &amp; educated suppliers to meet the purchasing needs of purchasing entities nationwide.</a:t>
          </a:r>
        </a:p>
      </dsp:txBody>
      <dsp:txXfrm>
        <a:off x="951145" y="283675"/>
        <a:ext cx="10103054" cy="1053863"/>
      </dsp:txXfrm>
    </dsp:sp>
    <dsp:sp modelId="{38AE7348-DF29-4075-BD25-588F17FD4D59}">
      <dsp:nvSpPr>
        <dsp:cNvPr id="0" name=""/>
        <dsp:cNvSpPr/>
      </dsp:nvSpPr>
      <dsp:spPr>
        <a:xfrm>
          <a:off x="118978" y="144771"/>
          <a:ext cx="1255711" cy="1255711"/>
        </a:xfrm>
        <a:prstGeom prst="ellipse">
          <a:avLst/>
        </a:prstGeom>
        <a:solidFill>
          <a:schemeClr val="lt1">
            <a:hueOff val="0"/>
            <a:satOff val="0"/>
            <a:lumOff val="0"/>
            <a:alphaOff val="0"/>
          </a:schemeClr>
        </a:solidFill>
        <a:ln w="12700" cap="flat" cmpd="sng" algn="ctr">
          <a:solidFill>
            <a:srgbClr val="28427C"/>
          </a:solidFill>
          <a:prstDash val="solid"/>
          <a:miter lim="800000"/>
        </a:ln>
        <a:effectLst/>
      </dsp:spPr>
      <dsp:style>
        <a:lnRef idx="2">
          <a:scrgbClr r="0" g="0" b="0"/>
        </a:lnRef>
        <a:fillRef idx="1">
          <a:scrgbClr r="0" g="0" b="0"/>
        </a:fillRef>
        <a:effectRef idx="0">
          <a:scrgbClr r="0" g="0" b="0"/>
        </a:effectRef>
        <a:fontRef idx="minor"/>
      </dsp:style>
    </dsp:sp>
    <dsp:sp modelId="{E5EF7C81-97D0-410D-9187-B32DC3DE7CAA}">
      <dsp:nvSpPr>
        <dsp:cNvPr id="0" name=""/>
        <dsp:cNvSpPr/>
      </dsp:nvSpPr>
      <dsp:spPr>
        <a:xfrm>
          <a:off x="1131647" y="3338877"/>
          <a:ext cx="9931784" cy="10512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7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Brands, solutions, and suppliers you can trust using a process you can trust. The RFP is bid competitively and transparently using the Lead State Model.</a:t>
          </a:r>
        </a:p>
      </dsp:txBody>
      <dsp:txXfrm>
        <a:off x="1131647" y="3338877"/>
        <a:ext cx="9931784" cy="1051221"/>
      </dsp:txXfrm>
    </dsp:sp>
    <dsp:sp modelId="{E003A67A-8A96-4ED5-B198-4F83C8E7403A}">
      <dsp:nvSpPr>
        <dsp:cNvPr id="0" name=""/>
        <dsp:cNvSpPr/>
      </dsp:nvSpPr>
      <dsp:spPr>
        <a:xfrm>
          <a:off x="184074" y="3266495"/>
          <a:ext cx="1255711" cy="1255711"/>
        </a:xfrm>
        <a:prstGeom prst="ellipse">
          <a:avLst/>
        </a:prstGeom>
        <a:solidFill>
          <a:srgbClr val="FFFFFF"/>
        </a:solidFill>
        <a:ln w="12700" cap="flat" cmpd="sng" algn="ctr">
          <a:solidFill>
            <a:srgbClr val="28427C"/>
          </a:solidFill>
          <a:prstDash val="solid"/>
          <a:miter lim="800000"/>
        </a:ln>
        <a:effectLst/>
      </dsp:spPr>
      <dsp:style>
        <a:lnRef idx="2">
          <a:scrgbClr r="0" g="0" b="0"/>
        </a:lnRef>
        <a:fillRef idx="1">
          <a:scrgbClr r="0" g="0" b="0"/>
        </a:fillRef>
        <a:effectRef idx="0">
          <a:scrgbClr r="0" g="0" b="0"/>
        </a:effectRef>
        <a:fontRef idx="minor"/>
      </dsp:style>
    </dsp:sp>
    <dsp:sp modelId="{552DEF78-74D5-FD43-A5F1-CB9318B94043}">
      <dsp:nvSpPr>
        <dsp:cNvPr id="0" name=""/>
        <dsp:cNvSpPr/>
      </dsp:nvSpPr>
      <dsp:spPr>
        <a:xfrm>
          <a:off x="766486" y="1816914"/>
          <a:ext cx="10296945" cy="1004569"/>
        </a:xfrm>
        <a:prstGeom prst="rect">
          <a:avLst/>
        </a:prstGeom>
        <a:solidFill>
          <a:srgbClr val="2842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7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Favorable pricing by using nationwide purchasing power in lieu of smaller individual state or local government entity purchasing power.  </a:t>
          </a:r>
        </a:p>
      </dsp:txBody>
      <dsp:txXfrm>
        <a:off x="766486" y="1816914"/>
        <a:ext cx="10296945" cy="1004569"/>
      </dsp:txXfrm>
    </dsp:sp>
    <dsp:sp modelId="{9F941BD6-BE9E-421D-BF2E-A928E6E6DC74}">
      <dsp:nvSpPr>
        <dsp:cNvPr id="0" name=""/>
        <dsp:cNvSpPr/>
      </dsp:nvSpPr>
      <dsp:spPr>
        <a:xfrm>
          <a:off x="253025" y="1705670"/>
          <a:ext cx="1255711" cy="1255711"/>
        </a:xfrm>
        <a:prstGeom prst="ellipse">
          <a:avLst/>
        </a:prstGeom>
        <a:solidFill>
          <a:schemeClr val="lt1">
            <a:hueOff val="0"/>
            <a:satOff val="0"/>
            <a:lumOff val="0"/>
            <a:alphaOff val="0"/>
          </a:schemeClr>
        </a:solidFill>
        <a:ln w="12700" cap="flat" cmpd="sng" algn="ctr">
          <a:solidFill>
            <a:srgbClr val="28427C"/>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659D08-E812-102E-5EB2-B5EC898ECC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6A12ED-C3D6-D4A5-0301-6868083456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B6491C-EB6F-C249-8FA1-AECF54EECB29}" type="datetimeFigureOut">
              <a:t>3/26/2025</a:t>
            </a:fld>
            <a:endParaRPr lang="en-US"/>
          </a:p>
        </p:txBody>
      </p:sp>
      <p:sp>
        <p:nvSpPr>
          <p:cNvPr id="4" name="Footer Placeholder 3">
            <a:extLst>
              <a:ext uri="{FF2B5EF4-FFF2-40B4-BE49-F238E27FC236}">
                <a16:creationId xmlns:a16="http://schemas.microsoft.com/office/drawing/2014/main" id="{02B89403-6E1B-5DFF-0A1A-15AD840B7E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D2401-2B4A-75AD-D2DE-7D57B18CC6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21D00F-A447-3041-B3A5-9ED839F4319E}" type="slidenum">
              <a:t>‹#›</a:t>
            </a:fld>
            <a:endParaRPr lang="en-US"/>
          </a:p>
        </p:txBody>
      </p:sp>
    </p:spTree>
    <p:extLst>
      <p:ext uri="{BB962C8B-B14F-4D97-AF65-F5344CB8AC3E}">
        <p14:creationId xmlns:p14="http://schemas.microsoft.com/office/powerpoint/2010/main" val="1977459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06F16-2B94-4F31-B6F6-FE3EBFBB4653}"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CF774-C4CB-472A-8A90-348A85765FC7}" type="slidenum">
              <a:rPr lang="en-US" smtClean="0"/>
              <a:t>‹#›</a:t>
            </a:fld>
            <a:endParaRPr lang="en-US"/>
          </a:p>
        </p:txBody>
      </p:sp>
    </p:spTree>
    <p:extLst>
      <p:ext uri="{BB962C8B-B14F-4D97-AF65-F5344CB8AC3E}">
        <p14:creationId xmlns:p14="http://schemas.microsoft.com/office/powerpoint/2010/main" val="8422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CCF774-C4CB-472A-8A90-348A85765FC7}" type="slidenum">
              <a:rPr lang="en-US" smtClean="0"/>
              <a:t>7</a:t>
            </a:fld>
            <a:endParaRPr lang="en-US"/>
          </a:p>
        </p:txBody>
      </p:sp>
    </p:spTree>
    <p:extLst>
      <p:ext uri="{BB962C8B-B14F-4D97-AF65-F5344CB8AC3E}">
        <p14:creationId xmlns:p14="http://schemas.microsoft.com/office/powerpoint/2010/main" val="89366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AF47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D23A37-EAF7-893F-7439-7F9F87CF3CC2}"/>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9342B71-B696-F8B2-7ED7-22148F559BCA}"/>
              </a:ext>
            </a:extLst>
          </p:cNvPr>
          <p:cNvPicPr>
            <a:picLocks noChangeAspect="1"/>
          </p:cNvPicPr>
          <p:nvPr userDrawn="1"/>
        </p:nvPicPr>
        <p:blipFill>
          <a:blip r:embed="rId3"/>
          <a:stretch>
            <a:fillRect/>
          </a:stretch>
        </p:blipFill>
        <p:spPr>
          <a:xfrm>
            <a:off x="914400" y="914200"/>
            <a:ext cx="7179276" cy="1335678"/>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AF47D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AEDD8A-59D9-0964-418E-397FAFEC1842}"/>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F67CCA1-6A3F-EBAB-DD0F-7A02C986B57C}"/>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5639A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A76B0-DC9C-FBB8-A8BC-76BE4CE166E1}"/>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C85FBE17-B2A0-85C0-D74A-26966904EEB2}"/>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5639A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4D651-295B-F8DD-2E5E-7A768A4CB7A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4" name="Picture 3">
            <a:extLst>
              <a:ext uri="{FF2B5EF4-FFF2-40B4-BE49-F238E27FC236}">
                <a16:creationId xmlns:a16="http://schemas.microsoft.com/office/drawing/2014/main" id="{D47C6ECF-2430-53C4-1702-4C3C40F8B15B}"/>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44126D4-7669-B633-EE63-C2EFA5B178B1}"/>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10" name="Picture 9">
            <a:extLst>
              <a:ext uri="{FF2B5EF4-FFF2-40B4-BE49-F238E27FC236}">
                <a16:creationId xmlns:a16="http://schemas.microsoft.com/office/drawing/2014/main" id="{30EA4E81-E36C-EE3C-2BB0-663EA937912B}"/>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5639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6EBA952-CCDB-1E6E-E88D-968826540EDE}"/>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13" name="Picture 12">
            <a:extLst>
              <a:ext uri="{FF2B5EF4-FFF2-40B4-BE49-F238E27FC236}">
                <a16:creationId xmlns:a16="http://schemas.microsoft.com/office/drawing/2014/main" id="{5E304164-518E-5614-4B87-35C3BDB31631}"/>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5639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A615D97-F31F-C020-23C1-2C828478B514}"/>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5" name="Picture 4">
            <a:extLst>
              <a:ext uri="{FF2B5EF4-FFF2-40B4-BE49-F238E27FC236}">
                <a16:creationId xmlns:a16="http://schemas.microsoft.com/office/drawing/2014/main" id="{E4B546C7-9579-F7C8-1F5A-2D04D56D52D1}"/>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5639AF"/>
                </a:solidFill>
              </a:defRPr>
            </a:lvl1pPr>
          </a:lstStyle>
          <a:p>
            <a:r>
              <a:rPr lang="en-US"/>
              <a:t>Click to edit Master title style</a:t>
            </a:r>
          </a:p>
        </p:txBody>
      </p:sp>
      <p:pic>
        <p:nvPicPr>
          <p:cNvPr id="3" name="Picture 2">
            <a:extLst>
              <a:ext uri="{FF2B5EF4-FFF2-40B4-BE49-F238E27FC236}">
                <a16:creationId xmlns:a16="http://schemas.microsoft.com/office/drawing/2014/main" id="{0A8F312C-7E4B-E2BB-5DC6-C346383C0993}"/>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4" name="Picture 3">
            <a:extLst>
              <a:ext uri="{FF2B5EF4-FFF2-40B4-BE49-F238E27FC236}">
                <a16:creationId xmlns:a16="http://schemas.microsoft.com/office/drawing/2014/main" id="{54EF02BD-0187-159A-5083-0339FC9A983B}"/>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1B99E-7D0C-1E4A-354E-06F7BEE64494}"/>
              </a:ext>
            </a:extLst>
          </p:cNvPr>
          <p:cNvPicPr>
            <a:picLocks noChangeAspect="1"/>
          </p:cNvPicPr>
          <p:nvPr userDrawn="1"/>
        </p:nvPicPr>
        <p:blipFill>
          <a:blip r:embed="rId3"/>
          <a:stretch>
            <a:fillRect/>
          </a:stretch>
        </p:blipFill>
        <p:spPr>
          <a:xfrm>
            <a:off x="9050274" y="5943600"/>
            <a:ext cx="2064258" cy="384048"/>
          </a:xfrm>
          <a:prstGeom prst="rect">
            <a:avLst/>
          </a:prstGeom>
          <a:blipFill>
            <a:blip r:embed="rId2">
              <a:alphaModFix amt="25000"/>
            </a:blip>
            <a:stretch>
              <a:fillRect/>
            </a:stretch>
          </a:blipFill>
        </p:spPr>
      </p:pic>
      <p:pic>
        <p:nvPicPr>
          <p:cNvPr id="5" name="Picture 4">
            <a:extLst>
              <a:ext uri="{FF2B5EF4-FFF2-40B4-BE49-F238E27FC236}">
                <a16:creationId xmlns:a16="http://schemas.microsoft.com/office/drawing/2014/main" id="{2AF6B117-3FEA-EDF1-4335-31D6534502D2}"/>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Lst>
  <p:txStyles>
    <p:title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23.png"/><Relationship Id="rId12" Type="http://schemas.openxmlformats.org/officeDocument/2006/relationships/image" Target="../media/image26.sv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11" Type="http://schemas.openxmlformats.org/officeDocument/2006/relationships/image" Target="../media/image25.png"/><Relationship Id="rId5" Type="http://schemas.openxmlformats.org/officeDocument/2006/relationships/diagramColors" Target="../diagrams/colors1.xml"/><Relationship Id="rId10" Type="http://schemas.microsoft.com/office/2007/relationships/hdphoto" Target="../media/hdphoto2.wdp"/><Relationship Id="rId4" Type="http://schemas.openxmlformats.org/officeDocument/2006/relationships/diagramQuickStyle" Target="../diagrams/quickStyle1.xml"/><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palabradevida.wordpress.com/2011/02/17/la-palabra-de-hoy-17-de-febrero-de-2011/" TargetMode="External"/><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dirty="0"/>
              <a:t>NASPO and Cooperative Procurement Overview</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252728"/>
          </a:xfrm>
        </p:spPr>
        <p:txBody>
          <a:bodyPr/>
          <a:lstStyle/>
          <a:p>
            <a:r>
              <a:rPr lang="en-US" dirty="0"/>
              <a:t>Dan Kruger, Chief Strategy Officer</a:t>
            </a:r>
          </a:p>
          <a:p>
            <a:r>
              <a:rPr lang="en-US" dirty="0"/>
              <a:t>Courtney Iversen, Deputy Chief Strategy Officer</a:t>
            </a:r>
          </a:p>
          <a:p>
            <a:endParaRPr lang="en-US" dirty="0"/>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9D2026F-A6EE-BC32-B842-A6719E2C8E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594" y="-114603"/>
            <a:ext cx="13022279" cy="3249368"/>
          </a:xfrm>
          <a:prstGeom prst="rect">
            <a:avLst/>
          </a:prstGeom>
        </p:spPr>
      </p:pic>
      <p:sp>
        <p:nvSpPr>
          <p:cNvPr id="7" name="Content Placeholder 11">
            <a:extLst>
              <a:ext uri="{FF2B5EF4-FFF2-40B4-BE49-F238E27FC236}">
                <a16:creationId xmlns:a16="http://schemas.microsoft.com/office/drawing/2014/main" id="{820C8521-B257-75F1-0749-7AE30849541F}"/>
              </a:ext>
            </a:extLst>
          </p:cNvPr>
          <p:cNvSpPr txBox="1">
            <a:spLocks/>
          </p:cNvSpPr>
          <p:nvPr/>
        </p:nvSpPr>
        <p:spPr>
          <a:xfrm>
            <a:off x="306757" y="3244935"/>
            <a:ext cx="5115329" cy="3523610"/>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505050"/>
                </a:solidFill>
                <a:effectLst/>
                <a:uLnTx/>
                <a:uFillTx/>
              </a:rPr>
              <a:t>FREE Procurement Courses &amp; Videos</a:t>
            </a: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05050"/>
              </a:solidFill>
              <a:effectLst/>
              <a:uLnTx/>
              <a:uFillTx/>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505050"/>
                </a:solidFill>
                <a:effectLst/>
                <a:uLnTx/>
                <a:uFillTx/>
              </a:rPr>
              <a:t>85+ contact hours </a:t>
            </a:r>
            <a:r>
              <a:rPr kumimoji="0" lang="en-US" sz="2000" b="0" i="0" u="none" strike="noStrike" kern="1200" cap="none" spc="0" normalizeH="0" baseline="0" noProof="0" dirty="0">
                <a:ln>
                  <a:noFill/>
                </a:ln>
                <a:solidFill>
                  <a:srgbClr val="505050"/>
                </a:solidFill>
                <a:effectLst/>
                <a:uLnTx/>
                <a:uFillTx/>
              </a:rPr>
              <a:t>of free learning</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505050"/>
              </a:solidFill>
              <a:effectLst/>
              <a:uLnTx/>
              <a:uFillTx/>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05050"/>
                </a:solidFill>
                <a:effectLst/>
                <a:uLnTx/>
                <a:uFillTx/>
              </a:rPr>
              <a:t>Procurement focused courses, including topics like market research, RFPs, ethics, foundations of procurement and more!</a:t>
            </a:r>
          </a:p>
        </p:txBody>
      </p:sp>
      <p:cxnSp>
        <p:nvCxnSpPr>
          <p:cNvPr id="10" name="Straight Connector 9">
            <a:extLst>
              <a:ext uri="{FF2B5EF4-FFF2-40B4-BE49-F238E27FC236}">
                <a16:creationId xmlns:a16="http://schemas.microsoft.com/office/drawing/2014/main" id="{34519CB4-4260-D896-3650-333629CB2A23}"/>
              </a:ext>
            </a:extLst>
          </p:cNvPr>
          <p:cNvCxnSpPr>
            <a:cxnSpLocks/>
          </p:cNvCxnSpPr>
          <p:nvPr/>
        </p:nvCxnSpPr>
        <p:spPr>
          <a:xfrm>
            <a:off x="6043726" y="3042194"/>
            <a:ext cx="0" cy="4129670"/>
          </a:xfrm>
          <a:prstGeom prst="line">
            <a:avLst/>
          </a:prstGeom>
          <a:ln w="57150"/>
        </p:spPr>
        <p:style>
          <a:lnRef idx="3">
            <a:schemeClr val="dk1"/>
          </a:lnRef>
          <a:fillRef idx="0">
            <a:schemeClr val="dk1"/>
          </a:fillRef>
          <a:effectRef idx="2">
            <a:schemeClr val="dk1"/>
          </a:effectRef>
          <a:fontRef idx="minor">
            <a:schemeClr val="tx1"/>
          </a:fontRef>
        </p:style>
      </p:cxnSp>
      <p:sp>
        <p:nvSpPr>
          <p:cNvPr id="11" name="Content Placeholder 12">
            <a:extLst>
              <a:ext uri="{FF2B5EF4-FFF2-40B4-BE49-F238E27FC236}">
                <a16:creationId xmlns:a16="http://schemas.microsoft.com/office/drawing/2014/main" id="{39612460-C124-247A-1970-C5A22F0B2068}"/>
              </a:ext>
            </a:extLst>
          </p:cNvPr>
          <p:cNvSpPr txBox="1">
            <a:spLocks/>
          </p:cNvSpPr>
          <p:nvPr/>
        </p:nvSpPr>
        <p:spPr>
          <a:xfrm>
            <a:off x="6335875" y="3244934"/>
            <a:ext cx="5534302" cy="352361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505050"/>
                </a:solidFill>
                <a:effectLst/>
                <a:uLnTx/>
                <a:uFillTx/>
              </a:rPr>
              <a:t>Skill Focused Catalog</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505050"/>
              </a:solidFill>
              <a:effectLst/>
              <a:uLnTx/>
              <a:uFillTx/>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05050"/>
                </a:solidFill>
                <a:effectLst/>
                <a:uLnTx/>
                <a:uFillTx/>
              </a:rPr>
              <a:t>Courses focused on developing professional skills such as data analytics, project management, leadership, and more. </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505050"/>
              </a:solidFill>
              <a:effectLst/>
              <a:uLnTx/>
              <a:uFillTx/>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lang="en-US" sz="2000" dirty="0">
                <a:solidFill>
                  <a:srgbClr val="505050"/>
                </a:solidFill>
              </a:rPr>
              <a:t>60</a:t>
            </a:r>
            <a:r>
              <a:rPr kumimoji="0" lang="en-US" sz="2000" b="0" i="0" u="none" strike="noStrike" kern="1200" cap="none" spc="0" normalizeH="0" baseline="0" noProof="0" dirty="0">
                <a:ln>
                  <a:noFill/>
                </a:ln>
                <a:solidFill>
                  <a:srgbClr val="505050"/>
                </a:solidFill>
                <a:effectLst/>
                <a:uLnTx/>
                <a:uFillTx/>
              </a:rPr>
              <a:t>+ on-demand courses and certificates</a:t>
            </a:r>
            <a:br>
              <a:rPr kumimoji="0" lang="en-US" sz="2000" b="0" i="0" u="none" strike="noStrike" kern="1200" cap="none" spc="0" normalizeH="0" baseline="0" noProof="0" dirty="0">
                <a:ln>
                  <a:noFill/>
                </a:ln>
                <a:solidFill>
                  <a:srgbClr val="505050"/>
                </a:solidFill>
                <a:effectLst/>
                <a:uLnTx/>
                <a:uFillTx/>
              </a:rPr>
            </a:br>
            <a:endParaRPr kumimoji="0" lang="en-US" sz="2000" b="0" i="0" u="none" strike="noStrike" kern="1200" cap="none" spc="0" normalizeH="0" baseline="0" noProof="0" dirty="0">
              <a:ln>
                <a:noFill/>
              </a:ln>
              <a:solidFill>
                <a:srgbClr val="505050"/>
              </a:solidFill>
              <a:effectLst/>
              <a:uLnTx/>
              <a:uFillTx/>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05050"/>
                </a:solidFill>
                <a:effectLst/>
                <a:uLnTx/>
                <a:uFillTx/>
              </a:rPr>
              <a:t>300+ accredited CEUs</a:t>
            </a:r>
          </a:p>
        </p:txBody>
      </p:sp>
      <p:pic>
        <p:nvPicPr>
          <p:cNvPr id="12" name="Graphic 11" descr="Piggy Bank with solid fill">
            <a:extLst>
              <a:ext uri="{FF2B5EF4-FFF2-40B4-BE49-F238E27FC236}">
                <a16:creationId xmlns:a16="http://schemas.microsoft.com/office/drawing/2014/main" id="{0A4BA963-6867-F064-E4E9-B50B5181546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9532" y="3134765"/>
            <a:ext cx="914400" cy="914400"/>
          </a:xfrm>
          <a:prstGeom prst="rect">
            <a:avLst/>
          </a:prstGeom>
        </p:spPr>
      </p:pic>
    </p:spTree>
    <p:extLst>
      <p:ext uri="{BB962C8B-B14F-4D97-AF65-F5344CB8AC3E}">
        <p14:creationId xmlns:p14="http://schemas.microsoft.com/office/powerpoint/2010/main" val="2027590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BD04-5E04-2E0C-8414-64A00C418C8D}"/>
              </a:ext>
            </a:extLst>
          </p:cNvPr>
          <p:cNvSpPr txBox="1">
            <a:spLocks/>
          </p:cNvSpPr>
          <p:nvPr/>
        </p:nvSpPr>
        <p:spPr>
          <a:xfrm>
            <a:off x="646546" y="450687"/>
            <a:ext cx="10200132" cy="1188720"/>
          </a:xfrm>
          <a:prstGeom prst="rect">
            <a:avLst/>
          </a:prstGeom>
        </p:spPr>
        <p:txBody>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400" dirty="0">
                <a:solidFill>
                  <a:srgbClr val="28427C"/>
                </a:solidFill>
              </a:rPr>
              <a:t>Procurement U Course List</a:t>
            </a:r>
          </a:p>
        </p:txBody>
      </p:sp>
      <p:sp>
        <p:nvSpPr>
          <p:cNvPr id="4" name="Content Placeholder 4">
            <a:extLst>
              <a:ext uri="{FF2B5EF4-FFF2-40B4-BE49-F238E27FC236}">
                <a16:creationId xmlns:a16="http://schemas.microsoft.com/office/drawing/2014/main" id="{555DDD0B-E31E-D3C1-CF48-819C4A5A18A8}"/>
              </a:ext>
            </a:extLst>
          </p:cNvPr>
          <p:cNvSpPr txBox="1">
            <a:spLocks/>
          </p:cNvSpPr>
          <p:nvPr/>
        </p:nvSpPr>
        <p:spPr>
          <a:xfrm>
            <a:off x="1535018" y="1703415"/>
            <a:ext cx="4572000" cy="32160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Procurement 101</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Sustainable procurement</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Bid protests</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Ethical procurement</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Ethical strategies</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Talent management</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Communication </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Work life balance</a:t>
            </a:r>
          </a:p>
          <a:p>
            <a:pPr marL="0" marR="0" lvl="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a:pPr>
            <a:endParaRPr kumimoji="0" lang="en-US" b="0" i="0" u="none" strike="noStrike" kern="1200" cap="none" spc="0" normalizeH="0" baseline="0" noProof="0" dirty="0">
              <a:ln>
                <a:noFill/>
              </a:ln>
              <a:solidFill>
                <a:srgbClr val="4472C4">
                  <a:lumMod val="50000"/>
                </a:srgbClr>
              </a:solidFill>
              <a:effectLst/>
              <a:uLnTx/>
              <a:uFillTx/>
              <a:latin typeface="Barlow" panose="00000500000000000000" pitchFamily="2" charset="0"/>
              <a:ea typeface="Calibri" panose="020F050202020403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BCED9A5E-E1A2-4A56-B536-9C50868D4072}"/>
              </a:ext>
            </a:extLst>
          </p:cNvPr>
          <p:cNvSpPr txBox="1">
            <a:spLocks/>
          </p:cNvSpPr>
          <p:nvPr/>
        </p:nvSpPr>
        <p:spPr>
          <a:xfrm>
            <a:off x="6107018" y="1703415"/>
            <a:ext cx="4572000" cy="32800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Cooperative procurement</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Service contacts</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Sole source procurement</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Negotiations</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Terms and conditions</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Requests for proposals</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Market research</a:t>
            </a:r>
          </a:p>
          <a:p>
            <a:pPr marL="17145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AND MORE!</a:t>
            </a:r>
          </a:p>
          <a:p>
            <a:pPr marL="171450" marR="0" lvl="0" indent="-171450" algn="l" defTabSz="685800" rtl="0" eaLnBrk="1" fontAlgn="auto" latinLnBrk="0" hangingPunct="1">
              <a:lnSpc>
                <a:spcPct val="90000"/>
              </a:lnSpc>
              <a:spcBef>
                <a:spcPts val="750"/>
              </a:spcBef>
              <a:spcAft>
                <a:spcPts val="45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315075"/>
              </a:solidFill>
              <a:effectLst/>
              <a:uLnTx/>
              <a:uFillTx/>
              <a:latin typeface="Barlow" panose="000005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D14383F0-DFBF-6E19-343A-A78B1D4DD515}"/>
              </a:ext>
            </a:extLst>
          </p:cNvPr>
          <p:cNvSpPr txBox="1"/>
          <p:nvPr/>
        </p:nvSpPr>
        <p:spPr>
          <a:xfrm>
            <a:off x="-49899" y="5259205"/>
            <a:ext cx="121287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Arial" panose="020B0604020202020204"/>
                <a:ea typeface="+mn-ea"/>
                <a:cs typeface="+mn-cs"/>
              </a:rPr>
              <a:t>All funded by NASPO at NO COST to you or your staff!</a:t>
            </a:r>
          </a:p>
        </p:txBody>
      </p:sp>
    </p:spTree>
    <p:extLst>
      <p:ext uri="{BB962C8B-B14F-4D97-AF65-F5344CB8AC3E}">
        <p14:creationId xmlns:p14="http://schemas.microsoft.com/office/powerpoint/2010/main" val="3724728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9E8B7772-F219-E510-C552-8714C0E906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26652" y="268893"/>
            <a:ext cx="7938695" cy="5571066"/>
          </a:xfrm>
          <a:prstGeom prst="rect">
            <a:avLst/>
          </a:prstGeom>
        </p:spPr>
      </p:pic>
    </p:spTree>
    <p:extLst>
      <p:ext uri="{BB962C8B-B14F-4D97-AF65-F5344CB8AC3E}">
        <p14:creationId xmlns:p14="http://schemas.microsoft.com/office/powerpoint/2010/main" val="44928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196682-D2B7-ADC3-18E9-B7476C6583A1}"/>
              </a:ext>
            </a:extLst>
          </p:cNvPr>
          <p:cNvGrpSpPr/>
          <p:nvPr/>
        </p:nvGrpSpPr>
        <p:grpSpPr>
          <a:xfrm>
            <a:off x="969483" y="2053899"/>
            <a:ext cx="3771348" cy="2424856"/>
            <a:chOff x="815247" y="1833891"/>
            <a:chExt cx="3771348" cy="2424856"/>
          </a:xfrm>
        </p:grpSpPr>
        <p:sp>
          <p:nvSpPr>
            <p:cNvPr id="3" name="Title 1">
              <a:extLst>
                <a:ext uri="{FF2B5EF4-FFF2-40B4-BE49-F238E27FC236}">
                  <a16:creationId xmlns:a16="http://schemas.microsoft.com/office/drawing/2014/main" id="{5CE39A50-5C65-D41C-1429-0A972ABF3059}"/>
                </a:ext>
              </a:extLst>
            </p:cNvPr>
            <p:cNvSpPr txBox="1">
              <a:spLocks/>
            </p:cNvSpPr>
            <p:nvPr/>
          </p:nvSpPr>
          <p:spPr>
            <a:xfrm>
              <a:off x="876259" y="2071012"/>
              <a:ext cx="3649324" cy="1927952"/>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400" b="1" i="0">
                  <a:solidFill>
                    <a:srgbClr val="3F6388"/>
                  </a:solidFill>
                  <a:latin typeface="Barlow" panose="00000500000000000000" pitchFamily="2" charset="0"/>
                  <a:ea typeface="+mj-ea"/>
                  <a:cs typeface="+mj-cs"/>
                </a:defRPr>
              </a:lvl1pPr>
            </a:lstStyle>
            <a:p>
              <a:r>
                <a:rPr lang="en-US" dirty="0">
                  <a:solidFill>
                    <a:srgbClr val="28427C"/>
                  </a:solidFill>
                  <a:latin typeface="Lato" panose="020F0502020204030203" pitchFamily="34" charset="0"/>
                  <a:ea typeface="Lato" panose="020F0502020204030203" pitchFamily="34" charset="0"/>
                  <a:cs typeface="Lato" panose="020F0502020204030203" pitchFamily="34" charset="0"/>
                </a:rPr>
                <a:t>Research &amp; Innovation Resources</a:t>
              </a:r>
            </a:p>
          </p:txBody>
        </p:sp>
        <p:cxnSp>
          <p:nvCxnSpPr>
            <p:cNvPr id="4" name="Straight Connector 3">
              <a:extLst>
                <a:ext uri="{FF2B5EF4-FFF2-40B4-BE49-F238E27FC236}">
                  <a16:creationId xmlns:a16="http://schemas.microsoft.com/office/drawing/2014/main" id="{B0D19892-5277-AEFF-F686-395A02E0F56E}"/>
                </a:ext>
              </a:extLst>
            </p:cNvPr>
            <p:cNvCxnSpPr>
              <a:cxnSpLocks/>
            </p:cNvCxnSpPr>
            <p:nvPr/>
          </p:nvCxnSpPr>
          <p:spPr>
            <a:xfrm>
              <a:off x="815248" y="1833891"/>
              <a:ext cx="3771347" cy="0"/>
            </a:xfrm>
            <a:prstGeom prst="line">
              <a:avLst/>
            </a:prstGeom>
            <a:ln w="76200">
              <a:solidFill>
                <a:srgbClr val="C83D3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0EE7F75-B57E-04C5-70D4-0563ED010BFB}"/>
                </a:ext>
              </a:extLst>
            </p:cNvPr>
            <p:cNvCxnSpPr>
              <a:cxnSpLocks/>
            </p:cNvCxnSpPr>
            <p:nvPr/>
          </p:nvCxnSpPr>
          <p:spPr>
            <a:xfrm>
              <a:off x="815247" y="4258747"/>
              <a:ext cx="3771347" cy="0"/>
            </a:xfrm>
            <a:prstGeom prst="line">
              <a:avLst/>
            </a:prstGeom>
            <a:ln w="76200">
              <a:solidFill>
                <a:srgbClr val="C83D3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818B8AC-AD00-3EEA-B347-E36EF19ED546}"/>
              </a:ext>
            </a:extLst>
          </p:cNvPr>
          <p:cNvGrpSpPr/>
          <p:nvPr/>
        </p:nvGrpSpPr>
        <p:grpSpPr>
          <a:xfrm>
            <a:off x="5682364" y="923022"/>
            <a:ext cx="2432682" cy="1465274"/>
            <a:chOff x="930840" y="1832"/>
            <a:chExt cx="2300954" cy="1380572"/>
          </a:xfrm>
        </p:grpSpPr>
        <p:sp>
          <p:nvSpPr>
            <p:cNvPr id="7" name="Rectangle 6">
              <a:extLst>
                <a:ext uri="{FF2B5EF4-FFF2-40B4-BE49-F238E27FC236}">
                  <a16:creationId xmlns:a16="http://schemas.microsoft.com/office/drawing/2014/main" id="{E0A045B9-8690-C0B7-EFA2-2808D2BB17B6}"/>
                </a:ext>
              </a:extLst>
            </p:cNvPr>
            <p:cNvSpPr/>
            <p:nvPr/>
          </p:nvSpPr>
          <p:spPr>
            <a:xfrm>
              <a:off x="930840" y="1832"/>
              <a:ext cx="2300954" cy="1380572"/>
            </a:xfrm>
            <a:prstGeom prst="rect">
              <a:avLst/>
            </a:prstGeom>
            <a:solidFill>
              <a:schemeClr val="tx2">
                <a:lumMod val="50000"/>
              </a:schemeClr>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a:lstStyle/>
            <a:p>
              <a:endParaRPr lang="en-US" sz="2400">
                <a:latin typeface="Barlow" panose="00000500000000000000" pitchFamily="2" charset="0"/>
              </a:endParaRPr>
            </a:p>
          </p:txBody>
        </p:sp>
        <p:sp>
          <p:nvSpPr>
            <p:cNvPr id="8" name="TextBox 7">
              <a:extLst>
                <a:ext uri="{FF2B5EF4-FFF2-40B4-BE49-F238E27FC236}">
                  <a16:creationId xmlns:a16="http://schemas.microsoft.com/office/drawing/2014/main" id="{0998E754-4FD4-433A-D3C7-CBFB2B64807D}"/>
                </a:ext>
              </a:extLst>
            </p:cNvPr>
            <p:cNvSpPr txBox="1"/>
            <p:nvPr/>
          </p:nvSpPr>
          <p:spPr>
            <a:xfrm>
              <a:off x="930840" y="1832"/>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dirty="0">
                  <a:latin typeface="Barlow" panose="00000500000000000000" pitchFamily="2" charset="0"/>
                  <a:cs typeface="Arial" panose="020B0604020202020204" pitchFamily="34" charset="0"/>
                </a:rPr>
                <a:t>Repository of State Practices</a:t>
              </a:r>
              <a:endParaRPr lang="en-US" sz="2400" b="1" kern="1200" dirty="0">
                <a:latin typeface="Barlow" panose="00000500000000000000" pitchFamily="2" charset="0"/>
                <a:cs typeface="Arial" panose="020B0604020202020204" pitchFamily="34" charset="0"/>
              </a:endParaRPr>
            </a:p>
          </p:txBody>
        </p:sp>
      </p:grpSp>
      <p:grpSp>
        <p:nvGrpSpPr>
          <p:cNvPr id="9" name="Group 8">
            <a:extLst>
              <a:ext uri="{FF2B5EF4-FFF2-40B4-BE49-F238E27FC236}">
                <a16:creationId xmlns:a16="http://schemas.microsoft.com/office/drawing/2014/main" id="{C91AD92C-F6B4-1416-C3AF-989702D56B90}"/>
              </a:ext>
            </a:extLst>
          </p:cNvPr>
          <p:cNvGrpSpPr/>
          <p:nvPr/>
        </p:nvGrpSpPr>
        <p:grpSpPr>
          <a:xfrm>
            <a:off x="5682364" y="2533690"/>
            <a:ext cx="2432682" cy="1465274"/>
            <a:chOff x="930840" y="1612500"/>
            <a:chExt cx="2300954" cy="1380572"/>
          </a:xfrm>
        </p:grpSpPr>
        <p:sp>
          <p:nvSpPr>
            <p:cNvPr id="10" name="Rectangle 9">
              <a:extLst>
                <a:ext uri="{FF2B5EF4-FFF2-40B4-BE49-F238E27FC236}">
                  <a16:creationId xmlns:a16="http://schemas.microsoft.com/office/drawing/2014/main" id="{751FD5E5-510F-6C7A-4132-F87AA13B82B9}"/>
                </a:ext>
              </a:extLst>
            </p:cNvPr>
            <p:cNvSpPr/>
            <p:nvPr/>
          </p:nvSpPr>
          <p:spPr>
            <a:xfrm>
              <a:off x="930840" y="1612500"/>
              <a:ext cx="2300954" cy="1380572"/>
            </a:xfrm>
            <a:prstGeom prst="rect">
              <a:avLst/>
            </a:prstGeom>
            <a:solidFill>
              <a:schemeClr val="tx2">
                <a:lumMod val="60000"/>
                <a:lumOff val="40000"/>
              </a:schemeClr>
            </a:solidFill>
          </p:spPr>
          <p:style>
            <a:lnRef idx="3">
              <a:schemeClr val="lt1">
                <a:hueOff val="0"/>
                <a:satOff val="0"/>
                <a:lumOff val="0"/>
                <a:alphaOff val="0"/>
              </a:schemeClr>
            </a:lnRef>
            <a:fillRef idx="1">
              <a:scrgbClr r="0" g="0" b="0"/>
            </a:fillRef>
            <a:effectRef idx="1">
              <a:schemeClr val="accent2">
                <a:hueOff val="-485121"/>
                <a:satOff val="-27976"/>
                <a:lumOff val="2876"/>
                <a:alphaOff val="0"/>
              </a:schemeClr>
            </a:effectRef>
            <a:fontRef idx="minor">
              <a:schemeClr val="lt1"/>
            </a:fontRef>
          </p:style>
          <p:txBody>
            <a:bodyPr/>
            <a:lstStyle/>
            <a:p>
              <a:endParaRPr lang="en-US" sz="2400">
                <a:latin typeface="Barlow" panose="00000500000000000000" pitchFamily="2" charset="0"/>
              </a:endParaRPr>
            </a:p>
          </p:txBody>
        </p:sp>
        <p:sp>
          <p:nvSpPr>
            <p:cNvPr id="11" name="TextBox 10">
              <a:extLst>
                <a:ext uri="{FF2B5EF4-FFF2-40B4-BE49-F238E27FC236}">
                  <a16:creationId xmlns:a16="http://schemas.microsoft.com/office/drawing/2014/main" id="{94CAFDEF-44C9-6B71-5917-63A06FF9747C}"/>
                </a:ext>
              </a:extLst>
            </p:cNvPr>
            <p:cNvSpPr txBox="1"/>
            <p:nvPr/>
          </p:nvSpPr>
          <p:spPr>
            <a:xfrm>
              <a:off x="930840" y="1612500"/>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2">
                      <a:lumMod val="50000"/>
                    </a:schemeClr>
                  </a:solidFill>
                  <a:latin typeface="Barlow" panose="00000500000000000000" pitchFamily="2" charset="0"/>
                  <a:cs typeface="Arial" panose="020B0604020202020204" pitchFamily="34" charset="0"/>
                </a:rPr>
                <a:t>Survey of State Procurement Practices </a:t>
              </a:r>
            </a:p>
          </p:txBody>
        </p:sp>
      </p:grpSp>
      <p:grpSp>
        <p:nvGrpSpPr>
          <p:cNvPr id="12" name="Group 11">
            <a:extLst>
              <a:ext uri="{FF2B5EF4-FFF2-40B4-BE49-F238E27FC236}">
                <a16:creationId xmlns:a16="http://schemas.microsoft.com/office/drawing/2014/main" id="{F9F9984F-C3A8-6018-0942-31D099C9C5D7}"/>
              </a:ext>
            </a:extLst>
          </p:cNvPr>
          <p:cNvGrpSpPr/>
          <p:nvPr/>
        </p:nvGrpSpPr>
        <p:grpSpPr>
          <a:xfrm>
            <a:off x="5605941" y="4144357"/>
            <a:ext cx="2509105" cy="1474432"/>
            <a:chOff x="858555" y="3223168"/>
            <a:chExt cx="2373239" cy="1389201"/>
          </a:xfrm>
        </p:grpSpPr>
        <p:sp>
          <p:nvSpPr>
            <p:cNvPr id="13" name="Rectangle 12">
              <a:extLst>
                <a:ext uri="{FF2B5EF4-FFF2-40B4-BE49-F238E27FC236}">
                  <a16:creationId xmlns:a16="http://schemas.microsoft.com/office/drawing/2014/main" id="{D708D60B-4CD9-1513-4B01-FFDE5EBE2E99}"/>
                </a:ext>
              </a:extLst>
            </p:cNvPr>
            <p:cNvSpPr/>
            <p:nvPr/>
          </p:nvSpPr>
          <p:spPr>
            <a:xfrm>
              <a:off x="930840" y="3223168"/>
              <a:ext cx="2300954" cy="1380572"/>
            </a:xfrm>
            <a:prstGeom prst="rect">
              <a:avLst/>
            </a:prstGeom>
            <a:solidFill>
              <a:schemeClr val="tx2">
                <a:lumMod val="40000"/>
                <a:lumOff val="60000"/>
              </a:schemeClr>
            </a:solidFill>
          </p:spPr>
          <p:style>
            <a:lnRef idx="3">
              <a:schemeClr val="lt1">
                <a:hueOff val="0"/>
                <a:satOff val="0"/>
                <a:lumOff val="0"/>
                <a:alphaOff val="0"/>
              </a:schemeClr>
            </a:lnRef>
            <a:fillRef idx="1">
              <a:scrgbClr r="0" g="0" b="0"/>
            </a:fillRef>
            <a:effectRef idx="1">
              <a:schemeClr val="accent2">
                <a:hueOff val="-970242"/>
                <a:satOff val="-55952"/>
                <a:lumOff val="5752"/>
                <a:alphaOff val="0"/>
              </a:schemeClr>
            </a:effectRef>
            <a:fontRef idx="minor">
              <a:schemeClr val="lt1"/>
            </a:fontRef>
          </p:style>
          <p:txBody>
            <a:bodyPr/>
            <a:lstStyle/>
            <a:p>
              <a:endParaRPr lang="en-US" sz="2400">
                <a:latin typeface="Barlow" panose="00000500000000000000" pitchFamily="2" charset="0"/>
              </a:endParaRPr>
            </a:p>
          </p:txBody>
        </p:sp>
        <p:sp>
          <p:nvSpPr>
            <p:cNvPr id="14" name="TextBox 13">
              <a:extLst>
                <a:ext uri="{FF2B5EF4-FFF2-40B4-BE49-F238E27FC236}">
                  <a16:creationId xmlns:a16="http://schemas.microsoft.com/office/drawing/2014/main" id="{361FA16F-FCD1-85E7-DC1B-D24DF6031AAE}"/>
                </a:ext>
              </a:extLst>
            </p:cNvPr>
            <p:cNvSpPr txBox="1"/>
            <p:nvPr/>
          </p:nvSpPr>
          <p:spPr>
            <a:xfrm>
              <a:off x="858555" y="3231797"/>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2">
                      <a:lumMod val="50000"/>
                    </a:schemeClr>
                  </a:solidFill>
                  <a:latin typeface="Barlow" panose="00000500000000000000" pitchFamily="2" charset="0"/>
                  <a:cs typeface="Arial" panose="020B0604020202020204" pitchFamily="34" charset="0"/>
                </a:rPr>
                <a:t>Practical Guide</a:t>
              </a:r>
            </a:p>
          </p:txBody>
        </p:sp>
      </p:grpSp>
      <p:grpSp>
        <p:nvGrpSpPr>
          <p:cNvPr id="16" name="Group 15">
            <a:extLst>
              <a:ext uri="{FF2B5EF4-FFF2-40B4-BE49-F238E27FC236}">
                <a16:creationId xmlns:a16="http://schemas.microsoft.com/office/drawing/2014/main" id="{07189D19-501D-4EF4-913F-DDF4C9C945F0}"/>
              </a:ext>
            </a:extLst>
          </p:cNvPr>
          <p:cNvGrpSpPr/>
          <p:nvPr/>
        </p:nvGrpSpPr>
        <p:grpSpPr>
          <a:xfrm>
            <a:off x="8213414" y="923022"/>
            <a:ext cx="2432682" cy="1465274"/>
            <a:chOff x="3461890" y="1832"/>
            <a:chExt cx="2300954" cy="1380572"/>
          </a:xfrm>
        </p:grpSpPr>
        <p:sp>
          <p:nvSpPr>
            <p:cNvPr id="17" name="Rectangle 16">
              <a:extLst>
                <a:ext uri="{FF2B5EF4-FFF2-40B4-BE49-F238E27FC236}">
                  <a16:creationId xmlns:a16="http://schemas.microsoft.com/office/drawing/2014/main" id="{266449CA-EFAA-5DF8-DA62-55CF68F97B30}"/>
                </a:ext>
              </a:extLst>
            </p:cNvPr>
            <p:cNvSpPr/>
            <p:nvPr/>
          </p:nvSpPr>
          <p:spPr>
            <a:xfrm>
              <a:off x="3461890" y="1832"/>
              <a:ext cx="2300954" cy="1380572"/>
            </a:xfrm>
            <a:prstGeom prst="rect">
              <a:avLst/>
            </a:prstGeom>
            <a:solidFill>
              <a:schemeClr val="tx2">
                <a:lumMod val="75000"/>
              </a:schemeClr>
            </a:solidFill>
          </p:spPr>
          <p:style>
            <a:lnRef idx="3">
              <a:schemeClr val="lt1">
                <a:hueOff val="0"/>
                <a:satOff val="0"/>
                <a:lumOff val="0"/>
                <a:alphaOff val="0"/>
              </a:schemeClr>
            </a:lnRef>
            <a:fillRef idx="1">
              <a:scrgbClr r="0" g="0" b="0"/>
            </a:fillRef>
            <a:effectRef idx="1">
              <a:schemeClr val="accent2">
                <a:hueOff val="-242561"/>
                <a:satOff val="-13988"/>
                <a:lumOff val="1438"/>
                <a:alphaOff val="0"/>
              </a:schemeClr>
            </a:effectRef>
            <a:fontRef idx="minor">
              <a:schemeClr val="lt1"/>
            </a:fontRef>
          </p:style>
          <p:txBody>
            <a:bodyPr/>
            <a:lstStyle/>
            <a:p>
              <a:endParaRPr lang="en-US" sz="2400">
                <a:latin typeface="Barlow" panose="00000500000000000000" pitchFamily="2" charset="0"/>
              </a:endParaRPr>
            </a:p>
          </p:txBody>
        </p:sp>
        <p:sp>
          <p:nvSpPr>
            <p:cNvPr id="18" name="TextBox 17">
              <a:extLst>
                <a:ext uri="{FF2B5EF4-FFF2-40B4-BE49-F238E27FC236}">
                  <a16:creationId xmlns:a16="http://schemas.microsoft.com/office/drawing/2014/main" id="{4D97D8FA-C25B-18F0-EAA0-153A671574E6}"/>
                </a:ext>
              </a:extLst>
            </p:cNvPr>
            <p:cNvSpPr txBox="1"/>
            <p:nvPr/>
          </p:nvSpPr>
          <p:spPr>
            <a:xfrm>
              <a:off x="3461890" y="1832"/>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latin typeface="Barlow" panose="00000500000000000000" pitchFamily="2" charset="0"/>
                  <a:cs typeface="Arial" panose="020B0604020202020204" pitchFamily="34" charset="0"/>
                </a:rPr>
                <a:t>Publications &amp; Content Library</a:t>
              </a:r>
            </a:p>
          </p:txBody>
        </p:sp>
      </p:grpSp>
      <p:grpSp>
        <p:nvGrpSpPr>
          <p:cNvPr id="19" name="Group 18">
            <a:extLst>
              <a:ext uri="{FF2B5EF4-FFF2-40B4-BE49-F238E27FC236}">
                <a16:creationId xmlns:a16="http://schemas.microsoft.com/office/drawing/2014/main" id="{E20833C5-B55D-1BDE-5AC3-2B20FCA49A8E}"/>
              </a:ext>
            </a:extLst>
          </p:cNvPr>
          <p:cNvGrpSpPr/>
          <p:nvPr/>
        </p:nvGrpSpPr>
        <p:grpSpPr>
          <a:xfrm>
            <a:off x="8213414" y="2533690"/>
            <a:ext cx="2432682" cy="1465274"/>
            <a:chOff x="3461890" y="1612500"/>
            <a:chExt cx="2300954" cy="1380572"/>
          </a:xfrm>
        </p:grpSpPr>
        <p:sp>
          <p:nvSpPr>
            <p:cNvPr id="20" name="Rectangle 19">
              <a:extLst>
                <a:ext uri="{FF2B5EF4-FFF2-40B4-BE49-F238E27FC236}">
                  <a16:creationId xmlns:a16="http://schemas.microsoft.com/office/drawing/2014/main" id="{E3C2A9B2-D997-0709-EF2B-4CBF646FE041}"/>
                </a:ext>
              </a:extLst>
            </p:cNvPr>
            <p:cNvSpPr/>
            <p:nvPr/>
          </p:nvSpPr>
          <p:spPr>
            <a:xfrm>
              <a:off x="3461890" y="1612500"/>
              <a:ext cx="2300954" cy="1380572"/>
            </a:xfrm>
            <a:prstGeom prst="rect">
              <a:avLst/>
            </a:prstGeom>
            <a:solidFill>
              <a:schemeClr val="tx2">
                <a:lumMod val="60000"/>
                <a:lumOff val="40000"/>
              </a:schemeClr>
            </a:solidFill>
          </p:spPr>
          <p:style>
            <a:lnRef idx="3">
              <a:schemeClr val="lt1">
                <a:hueOff val="0"/>
                <a:satOff val="0"/>
                <a:lumOff val="0"/>
                <a:alphaOff val="0"/>
              </a:schemeClr>
            </a:lnRef>
            <a:fillRef idx="1">
              <a:scrgbClr r="0" g="0" b="0"/>
            </a:fillRef>
            <a:effectRef idx="1">
              <a:schemeClr val="accent2">
                <a:hueOff val="-727682"/>
                <a:satOff val="-41964"/>
                <a:lumOff val="4314"/>
                <a:alphaOff val="0"/>
              </a:schemeClr>
            </a:effectRef>
            <a:fontRef idx="minor">
              <a:schemeClr val="lt1"/>
            </a:fontRef>
          </p:style>
          <p:txBody>
            <a:bodyPr/>
            <a:lstStyle/>
            <a:p>
              <a:endParaRPr lang="en-US" sz="2400">
                <a:latin typeface="Barlow" panose="00000500000000000000" pitchFamily="2" charset="0"/>
              </a:endParaRPr>
            </a:p>
          </p:txBody>
        </p:sp>
        <p:sp>
          <p:nvSpPr>
            <p:cNvPr id="21" name="TextBox 20">
              <a:extLst>
                <a:ext uri="{FF2B5EF4-FFF2-40B4-BE49-F238E27FC236}">
                  <a16:creationId xmlns:a16="http://schemas.microsoft.com/office/drawing/2014/main" id="{347BA00D-5AF0-29A3-BB84-647AA73835E1}"/>
                </a:ext>
              </a:extLst>
            </p:cNvPr>
            <p:cNvSpPr txBox="1"/>
            <p:nvPr/>
          </p:nvSpPr>
          <p:spPr>
            <a:xfrm>
              <a:off x="3461890" y="1612500"/>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2">
                      <a:lumMod val="50000"/>
                    </a:schemeClr>
                  </a:solidFill>
                  <a:latin typeface="Barlow" panose="00000500000000000000" pitchFamily="2" charset="0"/>
                  <a:cs typeface="Arial" panose="020B0604020202020204" pitchFamily="34" charset="0"/>
                </a:rPr>
                <a:t>Procurement Pulse Blog and Podcast</a:t>
              </a:r>
            </a:p>
          </p:txBody>
        </p:sp>
      </p:grpSp>
      <p:grpSp>
        <p:nvGrpSpPr>
          <p:cNvPr id="22" name="Group 21">
            <a:extLst>
              <a:ext uri="{FF2B5EF4-FFF2-40B4-BE49-F238E27FC236}">
                <a16:creationId xmlns:a16="http://schemas.microsoft.com/office/drawing/2014/main" id="{3DD0FA7E-B09D-BF90-0D45-99CE628AD3F9}"/>
              </a:ext>
            </a:extLst>
          </p:cNvPr>
          <p:cNvGrpSpPr/>
          <p:nvPr/>
        </p:nvGrpSpPr>
        <p:grpSpPr>
          <a:xfrm>
            <a:off x="8213414" y="4144358"/>
            <a:ext cx="2432682" cy="1465274"/>
            <a:chOff x="3461890" y="3223168"/>
            <a:chExt cx="2300954" cy="1380572"/>
          </a:xfrm>
        </p:grpSpPr>
        <p:sp>
          <p:nvSpPr>
            <p:cNvPr id="23" name="Rectangle 22">
              <a:extLst>
                <a:ext uri="{FF2B5EF4-FFF2-40B4-BE49-F238E27FC236}">
                  <a16:creationId xmlns:a16="http://schemas.microsoft.com/office/drawing/2014/main" id="{00451DFF-7983-0F6C-1181-60A44B1CE3B3}"/>
                </a:ext>
              </a:extLst>
            </p:cNvPr>
            <p:cNvSpPr/>
            <p:nvPr/>
          </p:nvSpPr>
          <p:spPr>
            <a:xfrm>
              <a:off x="3461890" y="3223168"/>
              <a:ext cx="2300954" cy="1380572"/>
            </a:xfrm>
            <a:prstGeom prst="rect">
              <a:avLst/>
            </a:prstGeom>
            <a:solidFill>
              <a:schemeClr val="tx2">
                <a:lumMod val="40000"/>
                <a:lumOff val="60000"/>
              </a:schemeClr>
            </a:solidFill>
          </p:spPr>
          <p:style>
            <a:lnRef idx="3">
              <a:schemeClr val="lt1">
                <a:hueOff val="0"/>
                <a:satOff val="0"/>
                <a:lumOff val="0"/>
                <a:alphaOff val="0"/>
              </a:schemeClr>
            </a:lnRef>
            <a:fillRef idx="1">
              <a:scrgbClr r="0" g="0" b="0"/>
            </a:fillRef>
            <a:effectRef idx="1">
              <a:schemeClr val="accent2">
                <a:hueOff val="-1212803"/>
                <a:satOff val="-69940"/>
                <a:lumOff val="7190"/>
                <a:alphaOff val="0"/>
              </a:schemeClr>
            </a:effectRef>
            <a:fontRef idx="minor">
              <a:schemeClr val="lt1"/>
            </a:fontRef>
          </p:style>
          <p:txBody>
            <a:bodyPr/>
            <a:lstStyle/>
            <a:p>
              <a:endParaRPr lang="en-US" sz="2400">
                <a:latin typeface="Barlow" panose="00000500000000000000" pitchFamily="2" charset="0"/>
              </a:endParaRPr>
            </a:p>
          </p:txBody>
        </p:sp>
        <p:sp>
          <p:nvSpPr>
            <p:cNvPr id="24" name="TextBox 23">
              <a:extLst>
                <a:ext uri="{FF2B5EF4-FFF2-40B4-BE49-F238E27FC236}">
                  <a16:creationId xmlns:a16="http://schemas.microsoft.com/office/drawing/2014/main" id="{95F82048-0DCF-00A2-AE86-6BEF10E33E8B}"/>
                </a:ext>
              </a:extLst>
            </p:cNvPr>
            <p:cNvSpPr txBox="1"/>
            <p:nvPr/>
          </p:nvSpPr>
          <p:spPr>
            <a:xfrm>
              <a:off x="3461890" y="3223168"/>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dirty="0">
                  <a:solidFill>
                    <a:schemeClr val="tx2">
                      <a:lumMod val="50000"/>
                    </a:schemeClr>
                  </a:solidFill>
                  <a:latin typeface="Barlow" panose="00000500000000000000" pitchFamily="2" charset="0"/>
                  <a:cs typeface="Arial" panose="020B0604020202020204" pitchFamily="34" charset="0"/>
                </a:rPr>
                <a:t>Webinars</a:t>
              </a:r>
              <a:endParaRPr lang="en-US" sz="2400" b="1" kern="1200" dirty="0">
                <a:solidFill>
                  <a:schemeClr val="tx2">
                    <a:lumMod val="50000"/>
                  </a:schemeClr>
                </a:solidFill>
                <a:latin typeface="Barlow" panose="00000500000000000000" pitchFamily="2" charset="0"/>
                <a:cs typeface="Arial" panose="020B0604020202020204" pitchFamily="34" charset="0"/>
              </a:endParaRPr>
            </a:p>
          </p:txBody>
        </p:sp>
      </p:grpSp>
    </p:spTree>
    <p:extLst>
      <p:ext uri="{BB962C8B-B14F-4D97-AF65-F5344CB8AC3E}">
        <p14:creationId xmlns:p14="http://schemas.microsoft.com/office/powerpoint/2010/main" val="1048058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6B25FB-71CF-C55F-DAB3-3442F5ECE377}"/>
              </a:ext>
            </a:extLst>
          </p:cNvPr>
          <p:cNvSpPr txBox="1">
            <a:spLocks/>
          </p:cNvSpPr>
          <p:nvPr/>
        </p:nvSpPr>
        <p:spPr>
          <a:xfrm>
            <a:off x="0" y="84153"/>
            <a:ext cx="12192000" cy="1484236"/>
          </a:xfrm>
          <a:prstGeom prst="rect">
            <a:avLst/>
          </a:prstGeom>
          <a:solidFill>
            <a:srgbClr val="D9D9D9">
              <a:alpha val="69804"/>
            </a:srgbClr>
          </a:solidFill>
        </p:spPr>
        <p:txBody>
          <a:bodyPr anchor="ctr">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9600" dirty="0">
                <a:ln w="0"/>
                <a:gradFill>
                  <a:gsLst>
                    <a:gs pos="0">
                      <a:srgbClr val="002855"/>
                    </a:gs>
                    <a:gs pos="79000">
                      <a:srgbClr val="002855"/>
                    </a:gs>
                    <a:gs pos="100000">
                      <a:schemeClr val="bg1">
                        <a:lumMod val="75000"/>
                      </a:schemeClr>
                    </a:gs>
                  </a:gsLst>
                  <a:lin ang="16200000" scaled="1"/>
                </a:gra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400" dirty="0">
                <a:ln w="0"/>
                <a:gradFill>
                  <a:gsLst>
                    <a:gs pos="0">
                      <a:srgbClr val="002855"/>
                    </a:gs>
                    <a:gs pos="79000">
                      <a:srgbClr val="002855"/>
                    </a:gs>
                    <a:gs pos="100000">
                      <a:schemeClr val="bg1">
                        <a:lumMod val="75000"/>
                      </a:schemeClr>
                    </a:gs>
                  </a:gsLst>
                  <a:lin ang="16200000" scaled="1"/>
                </a:gra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NASPO ValuePoint Overview</a:t>
            </a:r>
            <a:endParaRPr lang="en-US" sz="4800" dirty="0">
              <a:ln w="0"/>
              <a:solidFill>
                <a:srgbClr val="002855"/>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4" descr="A picture containing text, sign, tableware, dishware&#10;&#10;Description automatically generated">
            <a:extLst>
              <a:ext uri="{FF2B5EF4-FFF2-40B4-BE49-F238E27FC236}">
                <a16:creationId xmlns:a16="http://schemas.microsoft.com/office/drawing/2014/main" id="{20E4D070-3532-A29F-F35F-7A7EF1BB3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33" y="242810"/>
            <a:ext cx="3930478" cy="1086612"/>
          </a:xfrm>
          <a:prstGeom prst="rect">
            <a:avLst/>
          </a:prstGeom>
        </p:spPr>
      </p:pic>
      <p:sp>
        <p:nvSpPr>
          <p:cNvPr id="6" name="TextBox 5">
            <a:extLst>
              <a:ext uri="{FF2B5EF4-FFF2-40B4-BE49-F238E27FC236}">
                <a16:creationId xmlns:a16="http://schemas.microsoft.com/office/drawing/2014/main" id="{D3203C63-92C5-4AE7-9FBC-6C0257373A10}"/>
              </a:ext>
            </a:extLst>
          </p:cNvPr>
          <p:cNvSpPr txBox="1"/>
          <p:nvPr/>
        </p:nvSpPr>
        <p:spPr>
          <a:xfrm>
            <a:off x="783107" y="1958339"/>
            <a:ext cx="10761535" cy="3477875"/>
          </a:xfrm>
          <a:prstGeom prst="rect">
            <a:avLst/>
          </a:prstGeom>
          <a:noFill/>
        </p:spPr>
        <p:txBody>
          <a:bodyPr wrap="square">
            <a:spAutoFit/>
          </a:bodyPr>
          <a:lstStyle/>
          <a:p>
            <a:pPr algn="just">
              <a:spcBef>
                <a:spcPts val="3975"/>
              </a:spcBef>
              <a:spcAft>
                <a:spcPts val="750"/>
              </a:spcAft>
            </a:pPr>
            <a:r>
              <a:rPr lang="en-US" sz="2400" b="0" i="0" dirty="0">
                <a:solidFill>
                  <a:srgbClr val="333333"/>
                </a:solidFill>
                <a:effectLst/>
                <a:latin typeface="Lato" panose="020F0502020204030203" pitchFamily="34" charset="0"/>
                <a:ea typeface="Lato" panose="020F0502020204030203" pitchFamily="34" charset="0"/>
                <a:cs typeface="Lato" panose="020F0502020204030203" pitchFamily="34" charset="0"/>
              </a:rPr>
              <a:t>The cooperative purchasing division of the National Association of State Procurement Officials (NASPO), facilitating cooperative public procurement solicitations using a Lead State Model™. NASPO aggregates the demand of all 50 states, the District of Columbia, the US territories, their political subdivisions, and other eligible entities, spurring best value, innovation, and competition in the marketplace. NASPO ValuePoint delivers high-value, reliable, and competitively sourced cooperative contracts - offering public entities outstanding prices, favorable terms and conditions, and value-added services</a:t>
            </a:r>
            <a:r>
              <a:rPr lang="en-US" sz="2800" b="0" i="0" dirty="0">
                <a:solidFill>
                  <a:srgbClr val="333333"/>
                </a:solidFill>
                <a:effectLst/>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90821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D20A3-D1B8-D362-3889-4461C3527BA1}"/>
            </a:ext>
          </a:extLst>
        </p:cNvPr>
        <p:cNvGrpSpPr/>
        <p:nvPr/>
      </p:nvGrpSpPr>
      <p:grpSpPr>
        <a:xfrm>
          <a:off x="0" y="0"/>
          <a:ext cx="0" cy="0"/>
          <a:chOff x="0" y="0"/>
          <a:chExt cx="0" cy="0"/>
        </a:xfrm>
      </p:grpSpPr>
      <p:pic>
        <p:nvPicPr>
          <p:cNvPr id="8" name="Picture 7" descr="Darts in the center of a target">
            <a:extLst>
              <a:ext uri="{FF2B5EF4-FFF2-40B4-BE49-F238E27FC236}">
                <a16:creationId xmlns:a16="http://schemas.microsoft.com/office/drawing/2014/main" id="{C9B97F66-F113-8152-501D-1B7269AD2E38}"/>
              </a:ext>
            </a:extLst>
          </p:cNvPr>
          <p:cNvPicPr>
            <a:picLocks noChangeAspect="1"/>
          </p:cNvPicPr>
          <p:nvPr/>
        </p:nvPicPr>
        <p:blipFill>
          <a:blip r:embed="rId2"/>
          <a:stretch>
            <a:fillRect/>
          </a:stretch>
        </p:blipFill>
        <p:spPr>
          <a:xfrm>
            <a:off x="5663575" y="1212255"/>
            <a:ext cx="6528425" cy="4896319"/>
          </a:xfrm>
          <a:prstGeom prst="rect">
            <a:avLst/>
          </a:prstGeom>
          <a:effectLst>
            <a:softEdge rad="635000"/>
          </a:effectLst>
        </p:spPr>
      </p:pic>
      <p:sp>
        <p:nvSpPr>
          <p:cNvPr id="2" name="Title 1">
            <a:extLst>
              <a:ext uri="{FF2B5EF4-FFF2-40B4-BE49-F238E27FC236}">
                <a16:creationId xmlns:a16="http://schemas.microsoft.com/office/drawing/2014/main" id="{485D4EC8-A516-2427-A60B-A01FAA836E91}"/>
              </a:ext>
            </a:extLst>
          </p:cNvPr>
          <p:cNvSpPr txBox="1">
            <a:spLocks/>
          </p:cNvSpPr>
          <p:nvPr/>
        </p:nvSpPr>
        <p:spPr>
          <a:xfrm>
            <a:off x="438912" y="734280"/>
            <a:ext cx="3291840" cy="704088"/>
          </a:xfrm>
          <a:prstGeom prst="rect">
            <a:avLst/>
          </a:prstGeom>
        </p:spPr>
        <p:txBody>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800" dirty="0">
                <a:solidFill>
                  <a:srgbClr val="28427C"/>
                </a:solidFill>
              </a:rPr>
              <a:t>Our Goal</a:t>
            </a:r>
          </a:p>
        </p:txBody>
      </p:sp>
      <p:sp>
        <p:nvSpPr>
          <p:cNvPr id="3" name="Content Placeholder 2">
            <a:extLst>
              <a:ext uri="{FF2B5EF4-FFF2-40B4-BE49-F238E27FC236}">
                <a16:creationId xmlns:a16="http://schemas.microsoft.com/office/drawing/2014/main" id="{47E3C9B8-54FB-78E3-CF9C-F5B17A6E302C}"/>
              </a:ext>
            </a:extLst>
          </p:cNvPr>
          <p:cNvSpPr txBox="1">
            <a:spLocks/>
          </p:cNvSpPr>
          <p:nvPr/>
        </p:nvSpPr>
        <p:spPr>
          <a:xfrm>
            <a:off x="438912" y="1481333"/>
            <a:ext cx="6300216" cy="3456428"/>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Create </a:t>
            </a:r>
            <a:r>
              <a:rPr lang="en-US" sz="3200" b="1" i="1" dirty="0">
                <a:solidFill>
                  <a:srgbClr val="C00000"/>
                </a:solidFill>
              </a:rPr>
              <a:t>best value </a:t>
            </a:r>
            <a:r>
              <a:rPr lang="en-US" sz="3200" dirty="0"/>
              <a:t>contracts through a </a:t>
            </a:r>
            <a:r>
              <a:rPr lang="en-US" sz="3200" b="1" i="1" dirty="0">
                <a:solidFill>
                  <a:srgbClr val="C00000"/>
                </a:solidFill>
              </a:rPr>
              <a:t>transparent</a:t>
            </a:r>
            <a:r>
              <a:rPr lang="en-US" sz="3200" dirty="0"/>
              <a:t> competitive process, leveraging the </a:t>
            </a:r>
            <a:r>
              <a:rPr lang="en-US" sz="3200" b="1" i="1" dirty="0">
                <a:solidFill>
                  <a:srgbClr val="C00000"/>
                </a:solidFill>
              </a:rPr>
              <a:t>buying power </a:t>
            </a:r>
            <a:r>
              <a:rPr lang="en-US" sz="3200" dirty="0"/>
              <a:t>of all 50 states and US territories, and maximizing the opportunity for </a:t>
            </a:r>
            <a:r>
              <a:rPr lang="en-US" sz="3200" b="1" i="1" dirty="0">
                <a:solidFill>
                  <a:srgbClr val="C00000"/>
                </a:solidFill>
              </a:rPr>
              <a:t>all state and local public entities </a:t>
            </a:r>
            <a:r>
              <a:rPr lang="en-US" sz="3200" dirty="0"/>
              <a:t>to utilize.</a:t>
            </a:r>
          </a:p>
        </p:txBody>
      </p:sp>
      <p:pic>
        <p:nvPicPr>
          <p:cNvPr id="6" name="Picture 5" descr="A picture containing text, sign, tableware, dishware&#10;&#10;Description automatically generated">
            <a:extLst>
              <a:ext uri="{FF2B5EF4-FFF2-40B4-BE49-F238E27FC236}">
                <a16:creationId xmlns:a16="http://schemas.microsoft.com/office/drawing/2014/main" id="{44DAF8B6-B821-068F-E218-EAC2FEF6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223" y="150967"/>
            <a:ext cx="5558809" cy="1536777"/>
          </a:xfrm>
          <a:prstGeom prst="rect">
            <a:avLst/>
          </a:prstGeom>
        </p:spPr>
      </p:pic>
    </p:spTree>
    <p:extLst>
      <p:ext uri="{BB962C8B-B14F-4D97-AF65-F5344CB8AC3E}">
        <p14:creationId xmlns:p14="http://schemas.microsoft.com/office/powerpoint/2010/main" val="3031648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2EEC0-D9C9-F75C-2674-1282AEB5AB68}"/>
              </a:ext>
            </a:extLst>
          </p:cNvPr>
          <p:cNvPicPr>
            <a:picLocks noChangeAspect="1"/>
          </p:cNvPicPr>
          <p:nvPr/>
        </p:nvPicPr>
        <p:blipFill>
          <a:blip r:embed="rId2"/>
          <a:stretch>
            <a:fillRect/>
          </a:stretch>
        </p:blipFill>
        <p:spPr>
          <a:xfrm>
            <a:off x="603315" y="1317519"/>
            <a:ext cx="10985369" cy="4392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a:extLst>
              <a:ext uri="{FF2B5EF4-FFF2-40B4-BE49-F238E27FC236}">
                <a16:creationId xmlns:a16="http://schemas.microsoft.com/office/drawing/2014/main" id="{54EE363F-E1D6-2FCF-DC6F-002EC6772728}"/>
              </a:ext>
            </a:extLst>
          </p:cNvPr>
          <p:cNvSpPr txBox="1">
            <a:spLocks/>
          </p:cNvSpPr>
          <p:nvPr/>
        </p:nvSpPr>
        <p:spPr>
          <a:xfrm>
            <a:off x="84841" y="518473"/>
            <a:ext cx="4044099" cy="704775"/>
          </a:xfrm>
          <a:prstGeom prst="rect">
            <a:avLst/>
          </a:prstGeom>
        </p:spPr>
        <p:txBody>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3200" dirty="0">
                <a:solidFill>
                  <a:srgbClr val="28427C"/>
                </a:solidFill>
              </a:rPr>
              <a:t>Over 60 Portfolios</a:t>
            </a:r>
          </a:p>
        </p:txBody>
      </p:sp>
      <p:sp>
        <p:nvSpPr>
          <p:cNvPr id="5" name="Title 1">
            <a:extLst>
              <a:ext uri="{FF2B5EF4-FFF2-40B4-BE49-F238E27FC236}">
                <a16:creationId xmlns:a16="http://schemas.microsoft.com/office/drawing/2014/main" id="{87B488CC-00BD-6E5E-B499-E775F88A7A4D}"/>
              </a:ext>
            </a:extLst>
          </p:cNvPr>
          <p:cNvSpPr txBox="1">
            <a:spLocks/>
          </p:cNvSpPr>
          <p:nvPr/>
        </p:nvSpPr>
        <p:spPr>
          <a:xfrm>
            <a:off x="3978896" y="518470"/>
            <a:ext cx="4843807" cy="704775"/>
          </a:xfrm>
          <a:prstGeom prst="rect">
            <a:avLst/>
          </a:prstGeom>
        </p:spPr>
        <p:txBody>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3200" dirty="0">
                <a:solidFill>
                  <a:srgbClr val="C00000"/>
                </a:solidFill>
              </a:rPr>
              <a:t>Nearly 500 Contracts</a:t>
            </a:r>
          </a:p>
        </p:txBody>
      </p:sp>
      <p:sp>
        <p:nvSpPr>
          <p:cNvPr id="6" name="Title 1">
            <a:extLst>
              <a:ext uri="{FF2B5EF4-FFF2-40B4-BE49-F238E27FC236}">
                <a16:creationId xmlns:a16="http://schemas.microsoft.com/office/drawing/2014/main" id="{7A55C570-E532-7D03-0AA0-D296FBEBACBC}"/>
              </a:ext>
            </a:extLst>
          </p:cNvPr>
          <p:cNvSpPr txBox="1">
            <a:spLocks/>
          </p:cNvSpPr>
          <p:nvPr/>
        </p:nvSpPr>
        <p:spPr>
          <a:xfrm>
            <a:off x="8672659" y="518472"/>
            <a:ext cx="4044099" cy="704775"/>
          </a:xfrm>
          <a:prstGeom prst="rect">
            <a:avLst/>
          </a:prstGeom>
        </p:spPr>
        <p:txBody>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solidFill>
                  <a:srgbClr val="28427C"/>
                </a:solidFill>
              </a:rPr>
              <a:t>25B in Revenue</a:t>
            </a:r>
          </a:p>
        </p:txBody>
      </p:sp>
    </p:spTree>
    <p:extLst>
      <p:ext uri="{BB962C8B-B14F-4D97-AF65-F5344CB8AC3E}">
        <p14:creationId xmlns:p14="http://schemas.microsoft.com/office/powerpoint/2010/main" val="331068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AF7A810-E4D5-4ADC-7CFC-9808E48CFDBF}"/>
              </a:ext>
            </a:extLst>
          </p:cNvPr>
          <p:cNvGraphicFramePr/>
          <p:nvPr/>
        </p:nvGraphicFramePr>
        <p:xfrm>
          <a:off x="657514" y="731406"/>
          <a:ext cx="11063432" cy="5022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Icon&#10;&#10;Description automatically generated">
            <a:extLst>
              <a:ext uri="{FF2B5EF4-FFF2-40B4-BE49-F238E27FC236}">
                <a16:creationId xmlns:a16="http://schemas.microsoft.com/office/drawing/2014/main" id="{A634628C-5F01-414A-D918-1C3DBC9C26B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05" b="91635" l="9455" r="92727">
                        <a14:foregroundMark x1="34909" y1="58935" x2="34909" y2="58935"/>
                        <a14:foregroundMark x1="38182" y1="90875" x2="38182" y2="90875"/>
                        <a14:foregroundMark x1="51636" y1="92395" x2="51636" y2="92395"/>
                        <a14:foregroundMark x1="19636" y1="70722" x2="19636" y2="70722"/>
                        <a14:foregroundMark x1="11273" y1="70722" x2="11273" y2="70722"/>
                        <a14:foregroundMark x1="16000" y1="75665" x2="16000" y2="75665"/>
                        <a14:foregroundMark x1="22182" y1="83650" x2="22182" y2="83650"/>
                        <a14:foregroundMark x1="64727" y1="7605" x2="64727" y2="7605"/>
                        <a14:foregroundMark x1="92727" y1="47909" x2="92727" y2="47909"/>
                        <a14:foregroundMark x1="59636" y1="39924" x2="59636" y2="39924"/>
                        <a14:foregroundMark x1="46909" y1="42205" x2="46909" y2="42205"/>
                      </a14:backgroundRemoval>
                    </a14:imgEffect>
                  </a14:imgLayer>
                </a14:imgProps>
              </a:ext>
              <a:ext uri="{28A0092B-C50C-407E-A947-70E740481C1C}">
                <a14:useLocalDpi xmlns:a14="http://schemas.microsoft.com/office/drawing/2010/main" val="0"/>
              </a:ext>
            </a:extLst>
          </a:blip>
          <a:stretch>
            <a:fillRect/>
          </a:stretch>
        </p:blipFill>
        <p:spPr>
          <a:xfrm>
            <a:off x="970897" y="1103747"/>
            <a:ext cx="820957" cy="785133"/>
          </a:xfrm>
          <a:prstGeom prst="rect">
            <a:avLst/>
          </a:prstGeom>
        </p:spPr>
      </p:pic>
      <p:pic>
        <p:nvPicPr>
          <p:cNvPr id="4" name="Picture 3" descr="Icon&#10;&#10;Description automatically generated">
            <a:extLst>
              <a:ext uri="{FF2B5EF4-FFF2-40B4-BE49-F238E27FC236}">
                <a16:creationId xmlns:a16="http://schemas.microsoft.com/office/drawing/2014/main" id="{F122B29E-2020-64D7-FDE6-90F72798E61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830" b="94619" l="6957" r="93043">
                        <a14:foregroundMark x1="40000" y1="6278" x2="40000" y2="6278"/>
                        <a14:foregroundMark x1="6957" y1="50673" x2="6957" y2="50673"/>
                        <a14:foregroundMark x1="49565" y1="95067" x2="49565" y2="95067"/>
                        <a14:foregroundMark x1="93043" y1="51570" x2="93043" y2="51570"/>
                        <a14:foregroundMark x1="45652" y1="29148" x2="45652" y2="29148"/>
                      </a14:backgroundRemoval>
                    </a14:imgEffect>
                  </a14:imgLayer>
                </a14:imgProps>
              </a:ext>
              <a:ext uri="{28A0092B-C50C-407E-A947-70E740481C1C}">
                <a14:useLocalDpi xmlns:a14="http://schemas.microsoft.com/office/drawing/2010/main" val="0"/>
              </a:ext>
            </a:extLst>
          </a:blip>
          <a:stretch>
            <a:fillRect/>
          </a:stretch>
        </p:blipFill>
        <p:spPr>
          <a:xfrm>
            <a:off x="1127915" y="2756919"/>
            <a:ext cx="820957" cy="795971"/>
          </a:xfrm>
          <a:prstGeom prst="rect">
            <a:avLst/>
          </a:prstGeom>
        </p:spPr>
      </p:pic>
      <p:sp>
        <p:nvSpPr>
          <p:cNvPr id="6" name="Title 1">
            <a:extLst>
              <a:ext uri="{FF2B5EF4-FFF2-40B4-BE49-F238E27FC236}">
                <a16:creationId xmlns:a16="http://schemas.microsoft.com/office/drawing/2014/main" id="{450017FF-1FF9-01F3-1EE7-A5F8DC226B0C}"/>
              </a:ext>
            </a:extLst>
          </p:cNvPr>
          <p:cNvSpPr txBox="1">
            <a:spLocks/>
          </p:cNvSpPr>
          <p:nvPr/>
        </p:nvSpPr>
        <p:spPr>
          <a:xfrm>
            <a:off x="2734541" y="234320"/>
            <a:ext cx="7886700" cy="994172"/>
          </a:xfrm>
          <a:prstGeom prst="rect">
            <a:avLst/>
          </a:prstGeom>
        </p:spPr>
        <p:txBody>
          <a:bodyPr>
            <a:norm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3200" b="0" dirty="0">
                <a:solidFill>
                  <a:srgbClr val="3F6388"/>
                </a:solidFill>
              </a:rPr>
              <a:t>BENEFITS OF MASTER AGREEMENTS</a:t>
            </a:r>
          </a:p>
        </p:txBody>
      </p:sp>
      <p:pic>
        <p:nvPicPr>
          <p:cNvPr id="8" name="Graphic 7" descr="Group of men with solid fill">
            <a:extLst>
              <a:ext uri="{FF2B5EF4-FFF2-40B4-BE49-F238E27FC236}">
                <a16:creationId xmlns:a16="http://schemas.microsoft.com/office/drawing/2014/main" id="{CCB7F8E3-2538-E208-B9C5-5F03FCE8D2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9907" y="4222669"/>
            <a:ext cx="746452" cy="746452"/>
          </a:xfrm>
          <a:prstGeom prst="rect">
            <a:avLst/>
          </a:prstGeom>
        </p:spPr>
      </p:pic>
    </p:spTree>
    <p:extLst>
      <p:ext uri="{BB962C8B-B14F-4D97-AF65-F5344CB8AC3E}">
        <p14:creationId xmlns:p14="http://schemas.microsoft.com/office/powerpoint/2010/main" val="3900595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6370E8-6512-9C30-0FAB-677DA1FF545F}"/>
              </a:ext>
            </a:extLst>
          </p:cNvPr>
          <p:cNvSpPr txBox="1"/>
          <p:nvPr/>
        </p:nvSpPr>
        <p:spPr>
          <a:xfrm>
            <a:off x="369454" y="1151453"/>
            <a:ext cx="10732655" cy="4555093"/>
          </a:xfrm>
          <a:prstGeom prst="rect">
            <a:avLst/>
          </a:prstGeom>
          <a:noFill/>
        </p:spPr>
        <p:txBody>
          <a:bodyPr wrap="square">
            <a:spAutoFit/>
          </a:bodyPr>
          <a:lstStyle/>
          <a:p>
            <a:pPr marL="800100" lvl="1" indent="-342900">
              <a:spcBef>
                <a:spcPts val="600"/>
              </a:spcBef>
              <a:buClr>
                <a:srgbClr val="002855"/>
              </a:buClr>
              <a:buFont typeface="+mj-lt"/>
              <a:buAutoNum type="arabicPeriod"/>
            </a:pPr>
            <a:r>
              <a:rPr lang="en-US" sz="2800" dirty="0">
                <a:solidFill>
                  <a:srgbClr val="28427C"/>
                </a:solidFill>
              </a:rPr>
              <a:t>Lead State: the state that issues the RFP.</a:t>
            </a:r>
          </a:p>
          <a:p>
            <a:pPr marL="800100" lvl="1" indent="-342900">
              <a:spcBef>
                <a:spcPts val="600"/>
              </a:spcBef>
              <a:buClr>
                <a:srgbClr val="002855"/>
              </a:buClr>
              <a:buFont typeface="+mj-lt"/>
              <a:buAutoNum type="arabicPeriod"/>
            </a:pPr>
            <a:r>
              <a:rPr lang="en-US" sz="2800" dirty="0">
                <a:solidFill>
                  <a:srgbClr val="28427C"/>
                </a:solidFill>
              </a:rPr>
              <a:t>Multistate Sourcing Team: the group of individuals assisting the Lead State with solicitation and contracting activities, which may include but are not limited to development of this RFP, evaluation of proposals, negotiation of Master Agreements, and evaluation of Contractor performance.</a:t>
            </a:r>
          </a:p>
          <a:p>
            <a:pPr marL="800100" lvl="1" indent="-342900">
              <a:spcBef>
                <a:spcPts val="600"/>
              </a:spcBef>
              <a:buClr>
                <a:srgbClr val="002855"/>
              </a:buClr>
              <a:buFont typeface="+mj-lt"/>
              <a:buAutoNum type="arabicPeriod"/>
            </a:pPr>
            <a:r>
              <a:rPr lang="en-US" sz="2800" dirty="0">
                <a:solidFill>
                  <a:srgbClr val="28427C"/>
                </a:solidFill>
              </a:rPr>
              <a:t>NASPO’s role is to provide expert guidance and resources for the development, implementation, and administration of cooperative contracts for our membership, including eligible local and political sub-divisions.</a:t>
            </a:r>
          </a:p>
        </p:txBody>
      </p:sp>
      <p:sp>
        <p:nvSpPr>
          <p:cNvPr id="4" name="Title 1">
            <a:extLst>
              <a:ext uri="{FF2B5EF4-FFF2-40B4-BE49-F238E27FC236}">
                <a16:creationId xmlns:a16="http://schemas.microsoft.com/office/drawing/2014/main" id="{436FBCAA-BCE0-ECD3-9270-7BADB65097AA}"/>
              </a:ext>
            </a:extLst>
          </p:cNvPr>
          <p:cNvSpPr txBox="1">
            <a:spLocks/>
          </p:cNvSpPr>
          <p:nvPr/>
        </p:nvSpPr>
        <p:spPr>
          <a:xfrm>
            <a:off x="-1551709" y="193963"/>
            <a:ext cx="11176000" cy="794327"/>
          </a:xfrm>
          <a:prstGeom prst="rect">
            <a:avLst/>
          </a:prstGeom>
          <a:solidFill>
            <a:srgbClr val="C00000"/>
          </a:solidFill>
        </p:spPr>
        <p:txBody>
          <a:bodyPr vert="horz" lIns="0" tIns="0" rIns="0" bIns="0" rtlCol="0" anchor="b" anchorCtr="0">
            <a:norm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200" dirty="0">
                <a:solidFill>
                  <a:srgbClr val="FFFFFF"/>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What is the Lead State Model?</a:t>
            </a:r>
          </a:p>
        </p:txBody>
      </p:sp>
    </p:spTree>
    <p:extLst>
      <p:ext uri="{BB962C8B-B14F-4D97-AF65-F5344CB8AC3E}">
        <p14:creationId xmlns:p14="http://schemas.microsoft.com/office/powerpoint/2010/main" val="928796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BDD1C-DDD8-FDB4-F3D3-1552F46113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88226B-FC33-5D31-0793-CF08BF45ED3E}"/>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778967" y="81508"/>
            <a:ext cx="8736394" cy="5083911"/>
          </a:xfrm>
          <a:prstGeom prst="rect">
            <a:avLst/>
          </a:prstGeom>
          <a:effectLst>
            <a:softEdge rad="635000"/>
          </a:effectLst>
        </p:spPr>
      </p:pic>
      <p:sp>
        <p:nvSpPr>
          <p:cNvPr id="3" name="Content Placeholder 2">
            <a:extLst>
              <a:ext uri="{FF2B5EF4-FFF2-40B4-BE49-F238E27FC236}">
                <a16:creationId xmlns:a16="http://schemas.microsoft.com/office/drawing/2014/main" id="{847DA1B4-1250-3466-D6C4-D0C4848BC276}"/>
              </a:ext>
            </a:extLst>
          </p:cNvPr>
          <p:cNvSpPr txBox="1">
            <a:spLocks/>
          </p:cNvSpPr>
          <p:nvPr/>
        </p:nvSpPr>
        <p:spPr>
          <a:xfrm>
            <a:off x="118595" y="1394790"/>
            <a:ext cx="9810496" cy="5020056"/>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indent="0">
              <a:buNone/>
            </a:pPr>
            <a:r>
              <a:rPr lang="en-US" sz="2400" b="1" dirty="0">
                <a:solidFill>
                  <a:srgbClr val="28427C"/>
                </a:solidFill>
              </a:rPr>
              <a:t>States participate in ValuePoint contracts by executing a “Participating Addendum.”</a:t>
            </a:r>
          </a:p>
          <a:p>
            <a:pPr marL="60325" indent="0">
              <a:buNone/>
            </a:pPr>
            <a:r>
              <a:rPr lang="en-US" sz="2400" b="1" dirty="0">
                <a:solidFill>
                  <a:srgbClr val="28427C"/>
                </a:solidFill>
              </a:rPr>
              <a:t>Political subdivisions of a participating state may utilize a Master Agreement, in accordance with their procurement authority, unless the State’s Participating Addendum excludes them from participating.</a:t>
            </a:r>
          </a:p>
          <a:p>
            <a:pPr marL="60325" indent="0">
              <a:buNone/>
            </a:pPr>
            <a:r>
              <a:rPr lang="en-US" sz="2400" b="1" dirty="0">
                <a:solidFill>
                  <a:srgbClr val="28427C"/>
                </a:solidFill>
              </a:rPr>
              <a:t>If a state has not signed a Participating Addendum, political subdivisions or other eligible entities of state may utilize the Master Agreement if permitted by the Chief Procurement Officer of the relevant state, working through NASPO ValuePoint</a:t>
            </a:r>
            <a:r>
              <a:rPr lang="en-US" sz="2800" dirty="0">
                <a:solidFill>
                  <a:srgbClr val="28427C"/>
                </a:solidFill>
              </a:rPr>
              <a:t>.</a:t>
            </a:r>
          </a:p>
        </p:txBody>
      </p:sp>
      <p:sp>
        <p:nvSpPr>
          <p:cNvPr id="5" name="Title 1">
            <a:extLst>
              <a:ext uri="{FF2B5EF4-FFF2-40B4-BE49-F238E27FC236}">
                <a16:creationId xmlns:a16="http://schemas.microsoft.com/office/drawing/2014/main" id="{EBCC8E34-FE54-8DD8-79AB-9B9EE189BFF2}"/>
              </a:ext>
            </a:extLst>
          </p:cNvPr>
          <p:cNvSpPr txBox="1">
            <a:spLocks/>
          </p:cNvSpPr>
          <p:nvPr/>
        </p:nvSpPr>
        <p:spPr>
          <a:xfrm>
            <a:off x="0" y="286327"/>
            <a:ext cx="11176000" cy="960582"/>
          </a:xfrm>
          <a:prstGeom prst="rect">
            <a:avLst/>
          </a:prstGeom>
          <a:solidFill>
            <a:srgbClr val="C00000"/>
          </a:solidFill>
        </p:spPr>
        <p:txBody>
          <a:bodyPr vert="horz" lIns="0" tIns="0" rIns="0" bIns="0" rtlCol="0" anchor="b" anchorCtr="0">
            <a:normAutofit fontScale="77500" lnSpcReduction="20000"/>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200" dirty="0">
                <a:solidFill>
                  <a:srgbClr val="FFFFFF"/>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How Can My Organization Participate in ValuePoint Contracts?</a:t>
            </a:r>
          </a:p>
        </p:txBody>
      </p:sp>
    </p:spTree>
    <p:extLst>
      <p:ext uri="{BB962C8B-B14F-4D97-AF65-F5344CB8AC3E}">
        <p14:creationId xmlns:p14="http://schemas.microsoft.com/office/powerpoint/2010/main" val="18825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a:xfrm>
            <a:off x="7793736" y="3520440"/>
            <a:ext cx="4398264" cy="1197864"/>
          </a:xfrm>
        </p:spPr>
        <p:txBody>
          <a:bodyPr/>
          <a:lstStyle/>
          <a:p>
            <a:pPr>
              <a:lnSpc>
                <a:spcPct val="100000"/>
              </a:lnSpc>
              <a:spcBef>
                <a:spcPts val="0"/>
              </a:spcBef>
              <a:spcAft>
                <a:spcPts val="0"/>
              </a:spcAft>
            </a:pPr>
            <a:r>
              <a:rPr lang="en-US" sz="1800" b="1" dirty="0"/>
              <a:t>Courtney Iversen</a:t>
            </a:r>
            <a:br>
              <a:rPr lang="en-US" sz="1800" dirty="0"/>
            </a:br>
            <a:r>
              <a:rPr lang="en-US" sz="1800" dirty="0"/>
              <a:t>Deputy Chief Strategy Officer, NASPO </a:t>
            </a:r>
            <a:br>
              <a:rPr lang="en-US" sz="1800" dirty="0"/>
            </a:br>
            <a:r>
              <a:rPr lang="en-US" sz="1800" i="1" dirty="0"/>
              <a:t>civersen@naspo.org</a:t>
            </a:r>
            <a:br>
              <a:rPr lang="en-US" sz="1800" i="1" dirty="0"/>
            </a:br>
            <a:endParaRPr lang="en-US" sz="1800" dirty="0"/>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a:xfrm>
            <a:off x="3529584" y="1271016"/>
            <a:ext cx="3998976" cy="1371600"/>
          </a:xfrm>
        </p:spPr>
        <p:txBody>
          <a:bodyPr/>
          <a:lstStyle/>
          <a:p>
            <a:pPr>
              <a:lnSpc>
                <a:spcPct val="100000"/>
              </a:lnSpc>
              <a:spcBef>
                <a:spcPts val="0"/>
              </a:spcBef>
              <a:spcAft>
                <a:spcPts val="0"/>
              </a:spcAft>
            </a:pPr>
            <a:r>
              <a:rPr lang="en-US" sz="1800" dirty="0">
                <a:latin typeface="Lato Black" panose="020F0502020204030203" pitchFamily="34" charset="0"/>
                <a:ea typeface="Lato Black" panose="020F0502020204030203" pitchFamily="34" charset="0"/>
                <a:cs typeface="Lato Black" panose="020F0502020204030203" pitchFamily="34" charset="0"/>
              </a:rPr>
              <a:t>Dan Kruger</a:t>
            </a:r>
          </a:p>
          <a:p>
            <a:pPr>
              <a:lnSpc>
                <a:spcPct val="100000"/>
              </a:lnSpc>
              <a:spcBef>
                <a:spcPts val="0"/>
              </a:spcBef>
              <a:spcAft>
                <a:spcPts val="0"/>
              </a:spcAft>
            </a:pPr>
            <a:r>
              <a:rPr lang="en-US" sz="1800" dirty="0">
                <a:latin typeface="Lato Black" panose="020F0502020204030203" pitchFamily="34" charset="0"/>
                <a:ea typeface="Lato Black" panose="020F0502020204030203" pitchFamily="34" charset="0"/>
                <a:cs typeface="Lato Black" panose="020F0502020204030203" pitchFamily="34" charset="0"/>
              </a:rPr>
              <a:t>Chief Strategy Officer, NASPO</a:t>
            </a:r>
          </a:p>
          <a:p>
            <a:pPr>
              <a:lnSpc>
                <a:spcPct val="100000"/>
              </a:lnSpc>
              <a:spcBef>
                <a:spcPts val="0"/>
              </a:spcBef>
              <a:spcAft>
                <a:spcPts val="0"/>
              </a:spcAft>
            </a:pPr>
            <a:r>
              <a:rPr lang="en-US" sz="1800" b="1" i="1" dirty="0">
                <a:latin typeface="Lato Black" panose="020F0502020204030203" pitchFamily="34" charset="0"/>
                <a:ea typeface="Lato Black" panose="020F0502020204030203" pitchFamily="34" charset="0"/>
                <a:cs typeface="Lato Black" panose="020F0502020204030203" pitchFamily="34" charset="0"/>
              </a:rPr>
              <a:t>dkruger@naspo.org</a:t>
            </a:r>
          </a:p>
        </p:txBody>
      </p:sp>
      <p:pic>
        <p:nvPicPr>
          <p:cNvPr id="3" name="Picture 2" descr="A person with wide eyes&#10;&#10;Description automatically generated">
            <a:extLst>
              <a:ext uri="{FF2B5EF4-FFF2-40B4-BE49-F238E27FC236}">
                <a16:creationId xmlns:a16="http://schemas.microsoft.com/office/drawing/2014/main" id="{1A8B50B6-86E5-BA34-16DB-3875962CB0B6}"/>
              </a:ext>
            </a:extLst>
          </p:cNvPr>
          <p:cNvPicPr>
            <a:picLocks noGrp="1" noRot="1" noChangeAspect="1" noMove="1" noResize="1" noEditPoints="1" noAdjustHandles="1" noChangeArrowheads="1" noChangeShapeType="1" noCrop="1"/>
          </p:cNvPicPr>
          <p:nvPr/>
        </p:nvPicPr>
        <p:blipFill>
          <a:blip r:embed="rId2"/>
          <a:stretch>
            <a:fillRect/>
          </a:stretch>
        </p:blipFill>
        <p:spPr>
          <a:xfrm>
            <a:off x="5157216" y="3006719"/>
            <a:ext cx="2510391" cy="3384937"/>
          </a:xfrm>
          <a:prstGeom prst="rect">
            <a:avLst/>
          </a:prstGeom>
        </p:spPr>
      </p:pic>
      <p:pic>
        <p:nvPicPr>
          <p:cNvPr id="6" name="Picture 5" descr="A person in a suit and tie&#10;&#10;AI-generated content may be incorrect.">
            <a:extLst>
              <a:ext uri="{FF2B5EF4-FFF2-40B4-BE49-F238E27FC236}">
                <a16:creationId xmlns:a16="http://schemas.microsoft.com/office/drawing/2014/main" id="{C2839A36-DCA2-E2FC-F546-A98E361D1706}"/>
              </a:ext>
            </a:extLst>
          </p:cNvPr>
          <p:cNvPicPr>
            <a:picLocks noGrp="1" noRot="1" noChangeAspect="1" noMove="1" noResize="1" noEditPoints="1" noAdjustHandles="1" noChangeArrowheads="1" noChangeShapeType="1" noCrop="1"/>
          </p:cNvPicPr>
          <p:nvPr/>
        </p:nvPicPr>
        <p:blipFill>
          <a:blip r:embed="rId3"/>
          <a:stretch>
            <a:fillRect/>
          </a:stretch>
        </p:blipFill>
        <p:spPr>
          <a:xfrm>
            <a:off x="365760" y="722376"/>
            <a:ext cx="2985902" cy="2980944"/>
          </a:xfrm>
          <a:prstGeom prst="rect">
            <a:avLst/>
          </a:prstGeom>
        </p:spPr>
      </p:pic>
    </p:spTree>
    <p:extLst>
      <p:ext uri="{BB962C8B-B14F-4D97-AF65-F5344CB8AC3E}">
        <p14:creationId xmlns:p14="http://schemas.microsoft.com/office/powerpoint/2010/main" val="214870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05E38C-2CB2-434C-A978-9BE76F15B5DA}"/>
              </a:ext>
            </a:extLst>
          </p:cNvPr>
          <p:cNvSpPr/>
          <p:nvPr/>
        </p:nvSpPr>
        <p:spPr>
          <a:xfrm>
            <a:off x="927053" y="1484099"/>
            <a:ext cx="9820656" cy="29854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b="1" dirty="0">
              <a:solidFill>
                <a:srgbClr val="3F6388"/>
              </a:solidFill>
              <a:latin typeface="Lato" panose="020F0502020204030203" pitchFamily="34" charset="0"/>
              <a:ea typeface="Lato" panose="020F0502020204030203" pitchFamily="34" charset="0"/>
              <a:cs typeface="Lato" panose="020F0502020204030203" pitchFamily="34" charset="0"/>
            </a:endParaRPr>
          </a:p>
          <a:p>
            <a:pPr marL="516731" lvl="1" indent="-173831">
              <a:spcAft>
                <a:spcPts val="900"/>
              </a:spcAft>
              <a:buFont typeface="Arial" panose="020B0604020202020204" pitchFamily="34" charset="0"/>
              <a:buChar char="•"/>
              <a:defRPr/>
            </a:pPr>
            <a:r>
              <a:rPr lang="en-US" sz="2800" dirty="0">
                <a:solidFill>
                  <a:srgbClr val="28427C"/>
                </a:solidFill>
                <a:latin typeface="Lato" panose="020F0502020204030203" pitchFamily="34" charset="0"/>
                <a:ea typeface="Lato" panose="020F0502020204030203" pitchFamily="34" charset="0"/>
                <a:cs typeface="Lato" panose="020F0502020204030203" pitchFamily="34" charset="0"/>
              </a:rPr>
              <a:t>Select Contractors.</a:t>
            </a:r>
          </a:p>
          <a:p>
            <a:pPr marL="516731" lvl="1" indent="-173831">
              <a:spcAft>
                <a:spcPts val="900"/>
              </a:spcAft>
              <a:buFont typeface="Arial" panose="020B0604020202020204" pitchFamily="34" charset="0"/>
              <a:buChar char="•"/>
              <a:defRPr/>
            </a:pPr>
            <a:r>
              <a:rPr lang="en-US" sz="2800" dirty="0">
                <a:solidFill>
                  <a:srgbClr val="28427C"/>
                </a:solidFill>
                <a:latin typeface="Lato" panose="020F0502020204030203" pitchFamily="34" charset="0"/>
                <a:ea typeface="Lato" panose="020F0502020204030203" pitchFamily="34" charset="0"/>
                <a:cs typeface="Lato" panose="020F0502020204030203" pitchFamily="34" charset="0"/>
              </a:rPr>
              <a:t>Include their own State Administrative Fee.</a:t>
            </a:r>
          </a:p>
          <a:p>
            <a:pPr marL="516731" lvl="1" indent="-173831">
              <a:spcAft>
                <a:spcPts val="900"/>
              </a:spcAft>
              <a:buFont typeface="Arial" panose="020B0604020202020204" pitchFamily="34" charset="0"/>
              <a:buChar char="•"/>
              <a:defRPr/>
            </a:pPr>
            <a:r>
              <a:rPr lang="en-US" sz="2800" dirty="0">
                <a:solidFill>
                  <a:srgbClr val="28427C"/>
                </a:solidFill>
                <a:latin typeface="Lato" panose="020F0502020204030203" pitchFamily="34" charset="0"/>
                <a:ea typeface="Lato" panose="020F0502020204030203" pitchFamily="34" charset="0"/>
                <a:cs typeface="Lato" panose="020F0502020204030203" pitchFamily="34" charset="0"/>
              </a:rPr>
              <a:t>Include required (unique) terms and conditions.</a:t>
            </a:r>
          </a:p>
          <a:p>
            <a:pPr marL="516731" lvl="1" indent="-173831">
              <a:spcAft>
                <a:spcPts val="900"/>
              </a:spcAft>
              <a:buFont typeface="Arial" panose="020B0604020202020204" pitchFamily="34" charset="0"/>
              <a:buChar char="•"/>
              <a:defRPr/>
            </a:pPr>
            <a:r>
              <a:rPr lang="en-US" sz="2800" dirty="0">
                <a:solidFill>
                  <a:srgbClr val="28427C"/>
                </a:solidFill>
                <a:latin typeface="Lato" panose="020F0502020204030203" pitchFamily="34" charset="0"/>
                <a:ea typeface="Lato" panose="020F0502020204030203" pitchFamily="34" charset="0"/>
                <a:cs typeface="Lato" panose="020F0502020204030203" pitchFamily="34" charset="0"/>
              </a:rPr>
              <a:t>Identify options for States or their political subdivisions.</a:t>
            </a:r>
          </a:p>
          <a:p>
            <a:pPr marL="516731" lvl="1" indent="-173831">
              <a:spcAft>
                <a:spcPts val="900"/>
              </a:spcAft>
              <a:buFont typeface="Arial" panose="020B0604020202020204" pitchFamily="34" charset="0"/>
              <a:buChar char="•"/>
              <a:defRPr/>
            </a:pPr>
            <a:r>
              <a:rPr lang="en-US" sz="2800" dirty="0">
                <a:solidFill>
                  <a:srgbClr val="28427C"/>
                </a:solidFill>
                <a:latin typeface="Lato" panose="020F0502020204030203" pitchFamily="34" charset="0"/>
                <a:ea typeface="Lato" panose="020F0502020204030203" pitchFamily="34" charset="0"/>
                <a:cs typeface="Lato" panose="020F0502020204030203" pitchFamily="34" charset="0"/>
              </a:rPr>
              <a:t>Request state-specific reporting or other requirements.</a:t>
            </a:r>
          </a:p>
        </p:txBody>
      </p:sp>
      <p:sp>
        <p:nvSpPr>
          <p:cNvPr id="3" name="Title 1">
            <a:extLst>
              <a:ext uri="{FF2B5EF4-FFF2-40B4-BE49-F238E27FC236}">
                <a16:creationId xmlns:a16="http://schemas.microsoft.com/office/drawing/2014/main" id="{C0D34D84-E4E2-9320-05FE-C5422AA3731D}"/>
              </a:ext>
            </a:extLst>
          </p:cNvPr>
          <p:cNvSpPr txBox="1">
            <a:spLocks/>
          </p:cNvSpPr>
          <p:nvPr/>
        </p:nvSpPr>
        <p:spPr>
          <a:xfrm>
            <a:off x="-316254" y="240145"/>
            <a:ext cx="9515672" cy="766620"/>
          </a:xfrm>
          <a:prstGeom prst="rect">
            <a:avLst/>
          </a:prstGeom>
          <a:solidFill>
            <a:srgbClr val="C00000"/>
          </a:solidFill>
        </p:spPr>
        <p:txBody>
          <a:bodyPr vert="horz" lIns="0" tIns="0" rIns="0" bIns="0" rtlCol="0" anchor="b" anchorCtr="0">
            <a:norm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200" dirty="0">
                <a:solidFill>
                  <a:srgbClr val="FFFFFF"/>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What is a Participating Addendum?</a:t>
            </a:r>
          </a:p>
        </p:txBody>
      </p:sp>
    </p:spTree>
    <p:extLst>
      <p:ext uri="{BB962C8B-B14F-4D97-AF65-F5344CB8AC3E}">
        <p14:creationId xmlns:p14="http://schemas.microsoft.com/office/powerpoint/2010/main" val="1309316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310B9-3C47-4DF8-1DF6-876B248C4F42}"/>
              </a:ext>
            </a:extLst>
          </p:cNvPr>
          <p:cNvPicPr>
            <a:picLocks noChangeAspect="1"/>
          </p:cNvPicPr>
          <p:nvPr/>
        </p:nvPicPr>
        <p:blipFill>
          <a:blip r:embed="rId2"/>
          <a:srcRect t="13907"/>
          <a:stretch/>
        </p:blipFill>
        <p:spPr>
          <a:xfrm>
            <a:off x="217056" y="1191491"/>
            <a:ext cx="7367639" cy="47382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1C41E558-5559-97BF-47B0-2CADAE10DA72}"/>
              </a:ext>
            </a:extLst>
          </p:cNvPr>
          <p:cNvPicPr>
            <a:picLocks noChangeAspect="1"/>
          </p:cNvPicPr>
          <p:nvPr/>
        </p:nvPicPr>
        <p:blipFill>
          <a:blip r:embed="rId3"/>
          <a:srcRect t="14802"/>
          <a:stretch/>
        </p:blipFill>
        <p:spPr>
          <a:xfrm>
            <a:off x="7643093" y="2521527"/>
            <a:ext cx="4331851" cy="2531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1">
            <a:extLst>
              <a:ext uri="{FF2B5EF4-FFF2-40B4-BE49-F238E27FC236}">
                <a16:creationId xmlns:a16="http://schemas.microsoft.com/office/drawing/2014/main" id="{39B23263-FAEF-C975-074C-43D3763A4EF7}"/>
              </a:ext>
            </a:extLst>
          </p:cNvPr>
          <p:cNvSpPr txBox="1">
            <a:spLocks/>
          </p:cNvSpPr>
          <p:nvPr/>
        </p:nvSpPr>
        <p:spPr>
          <a:xfrm>
            <a:off x="-343963" y="240145"/>
            <a:ext cx="9210872" cy="737388"/>
          </a:xfrm>
          <a:prstGeom prst="rect">
            <a:avLst/>
          </a:prstGeom>
          <a:solidFill>
            <a:srgbClr val="C00000"/>
          </a:solidFill>
        </p:spPr>
        <p:txBody>
          <a:bodyPr vert="horz" lIns="0" tIns="0" rIns="0" bIns="0" rtlCol="0" anchor="b" anchorCtr="0">
            <a:norm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200" dirty="0">
                <a:solidFill>
                  <a:srgbClr val="FFFFFF"/>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NASPOValuePoint.Org</a:t>
            </a:r>
          </a:p>
        </p:txBody>
      </p:sp>
    </p:spTree>
    <p:extLst>
      <p:ext uri="{BB962C8B-B14F-4D97-AF65-F5344CB8AC3E}">
        <p14:creationId xmlns:p14="http://schemas.microsoft.com/office/powerpoint/2010/main" val="1897308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C2EC-31F5-1AE4-E908-2332B4A8B7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B5D40-9D56-EA04-BC09-329CDC2895B2}"/>
              </a:ext>
            </a:extLst>
          </p:cNvPr>
          <p:cNvSpPr txBox="1">
            <a:spLocks/>
          </p:cNvSpPr>
          <p:nvPr/>
        </p:nvSpPr>
        <p:spPr>
          <a:xfrm>
            <a:off x="147873" y="210312"/>
            <a:ext cx="4607530" cy="1096328"/>
          </a:xfrm>
          <a:prstGeom prst="rect">
            <a:avLst/>
          </a:prstGeom>
        </p:spPr>
        <p:txBody>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800" dirty="0">
                <a:solidFill>
                  <a:srgbClr val="C00000"/>
                </a:solidFill>
              </a:rPr>
              <a:t>Portfolio Maps</a:t>
            </a:r>
          </a:p>
        </p:txBody>
      </p:sp>
      <p:sp>
        <p:nvSpPr>
          <p:cNvPr id="3" name="Content Placeholder 2">
            <a:extLst>
              <a:ext uri="{FF2B5EF4-FFF2-40B4-BE49-F238E27FC236}">
                <a16:creationId xmlns:a16="http://schemas.microsoft.com/office/drawing/2014/main" id="{DCFAABA3-2CF3-7760-DC13-9A4C1570AA40}"/>
              </a:ext>
            </a:extLst>
          </p:cNvPr>
          <p:cNvSpPr txBox="1">
            <a:spLocks/>
          </p:cNvSpPr>
          <p:nvPr/>
        </p:nvSpPr>
        <p:spPr>
          <a:xfrm>
            <a:off x="147873" y="1393984"/>
            <a:ext cx="4607530" cy="407003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dirty="0">
                <a:solidFill>
                  <a:srgbClr val="28427C"/>
                </a:solidFill>
              </a:rPr>
              <a:t>A tool highlighting the procurement process, evaluation, awarded contractors and scope of work.</a:t>
            </a:r>
          </a:p>
          <a:p>
            <a:pPr marL="91440" indent="0">
              <a:buNone/>
            </a:pPr>
            <a:r>
              <a:rPr lang="en-US" dirty="0">
                <a:solidFill>
                  <a:srgbClr val="28427C"/>
                </a:solidFill>
              </a:rPr>
              <a:t>Developed from the Executive Summary for Award.</a:t>
            </a:r>
          </a:p>
          <a:p>
            <a:pPr marL="91440" indent="0">
              <a:buNone/>
            </a:pPr>
            <a:r>
              <a:rPr lang="en-US" dirty="0">
                <a:solidFill>
                  <a:srgbClr val="28427C"/>
                </a:solidFill>
              </a:rPr>
              <a:t>Posted with the Portfolio on NASPO ValuePoint's website.</a:t>
            </a:r>
          </a:p>
        </p:txBody>
      </p:sp>
      <p:pic>
        <p:nvPicPr>
          <p:cNvPr id="4" name="Content Placeholder 4" descr="Graphical user interface, application, website&#10;&#10;Description automatically generated">
            <a:extLst>
              <a:ext uri="{FF2B5EF4-FFF2-40B4-BE49-F238E27FC236}">
                <a16:creationId xmlns:a16="http://schemas.microsoft.com/office/drawing/2014/main" id="{F023A852-773A-0694-28B9-E59A621CCD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5934" y="886968"/>
            <a:ext cx="7716066" cy="4698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99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04ED-C619-2C89-5338-3FAF206FC618}"/>
              </a:ext>
            </a:extLst>
          </p:cNvPr>
          <p:cNvSpPr txBox="1">
            <a:spLocks/>
          </p:cNvSpPr>
          <p:nvPr/>
        </p:nvSpPr>
        <p:spPr>
          <a:xfrm>
            <a:off x="-291916" y="487190"/>
            <a:ext cx="8156127" cy="737388"/>
          </a:xfrm>
          <a:prstGeom prst="rect">
            <a:avLst/>
          </a:prstGeom>
          <a:solidFill>
            <a:srgbClr val="C00000"/>
          </a:solidFill>
        </p:spPr>
        <p:txBody>
          <a:bodyPr vert="horz" lIns="0" tIns="0" rIns="0" bIns="0" rtlCol="0" anchor="b" anchorCtr="0">
            <a:norm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200" dirty="0">
                <a:solidFill>
                  <a:srgbClr val="FFFFFF"/>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Recap of Resources</a:t>
            </a:r>
          </a:p>
        </p:txBody>
      </p:sp>
      <p:pic>
        <p:nvPicPr>
          <p:cNvPr id="3" name="Picture 2" descr="Logo&#10;&#10;Description automatically generated">
            <a:extLst>
              <a:ext uri="{FF2B5EF4-FFF2-40B4-BE49-F238E27FC236}">
                <a16:creationId xmlns:a16="http://schemas.microsoft.com/office/drawing/2014/main" id="{56143D89-6E2B-2E9D-7DB7-9757CF3A47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0500" y="2879940"/>
            <a:ext cx="2366587" cy="1918296"/>
          </a:xfrm>
          <a:prstGeom prst="rect">
            <a:avLst/>
          </a:prstGeom>
        </p:spPr>
      </p:pic>
      <p:pic>
        <p:nvPicPr>
          <p:cNvPr id="4" name="Picture 3" descr="A picture containing text, sign, tableware, dishware&#10;&#10;Description automatically generated">
            <a:extLst>
              <a:ext uri="{FF2B5EF4-FFF2-40B4-BE49-F238E27FC236}">
                <a16:creationId xmlns:a16="http://schemas.microsoft.com/office/drawing/2014/main" id="{9F3E1795-119A-45D7-A344-5DF4120CE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2036" y="1586363"/>
            <a:ext cx="3659202" cy="1011616"/>
          </a:xfrm>
          <a:prstGeom prst="rect">
            <a:avLst/>
          </a:prstGeom>
        </p:spPr>
      </p:pic>
      <p:pic>
        <p:nvPicPr>
          <p:cNvPr id="5" name="Picture 4" descr="A blue and black logo&#10;&#10;AI-generated content may be incorrect.">
            <a:extLst>
              <a:ext uri="{FF2B5EF4-FFF2-40B4-BE49-F238E27FC236}">
                <a16:creationId xmlns:a16="http://schemas.microsoft.com/office/drawing/2014/main" id="{06965245-EA77-F7A3-ED05-4CDD7319E432}"/>
              </a:ext>
            </a:extLst>
          </p:cNvPr>
          <p:cNvPicPr>
            <a:picLocks noChangeAspect="1"/>
          </p:cNvPicPr>
          <p:nvPr/>
        </p:nvPicPr>
        <p:blipFill>
          <a:blip r:embed="rId4"/>
          <a:stretch>
            <a:fillRect/>
          </a:stretch>
        </p:blipFill>
        <p:spPr>
          <a:xfrm>
            <a:off x="8261521" y="118776"/>
            <a:ext cx="3930479" cy="1292866"/>
          </a:xfrm>
          <a:prstGeom prst="rect">
            <a:avLst/>
          </a:prstGeom>
        </p:spPr>
      </p:pic>
      <p:grpSp>
        <p:nvGrpSpPr>
          <p:cNvPr id="6" name="Group 5">
            <a:extLst>
              <a:ext uri="{FF2B5EF4-FFF2-40B4-BE49-F238E27FC236}">
                <a16:creationId xmlns:a16="http://schemas.microsoft.com/office/drawing/2014/main" id="{CD68CEB4-28F1-7320-901A-2DDAFFBB5D0F}"/>
              </a:ext>
            </a:extLst>
          </p:cNvPr>
          <p:cNvGrpSpPr/>
          <p:nvPr/>
        </p:nvGrpSpPr>
        <p:grpSpPr>
          <a:xfrm>
            <a:off x="175552" y="1411643"/>
            <a:ext cx="2370314" cy="1446543"/>
            <a:chOff x="930840" y="1832"/>
            <a:chExt cx="2300954" cy="1380572"/>
          </a:xfrm>
        </p:grpSpPr>
        <p:sp>
          <p:nvSpPr>
            <p:cNvPr id="7" name="Rectangle 6">
              <a:extLst>
                <a:ext uri="{FF2B5EF4-FFF2-40B4-BE49-F238E27FC236}">
                  <a16:creationId xmlns:a16="http://schemas.microsoft.com/office/drawing/2014/main" id="{1A2F6A25-FFF9-897F-0644-204BA843750D}"/>
                </a:ext>
              </a:extLst>
            </p:cNvPr>
            <p:cNvSpPr/>
            <p:nvPr/>
          </p:nvSpPr>
          <p:spPr>
            <a:xfrm>
              <a:off x="930840" y="1832"/>
              <a:ext cx="2300954" cy="1380572"/>
            </a:xfrm>
            <a:prstGeom prst="rect">
              <a:avLst/>
            </a:prstGeom>
            <a:solidFill>
              <a:schemeClr val="tx2">
                <a:lumMod val="50000"/>
              </a:schemeClr>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a:lstStyle/>
            <a:p>
              <a:endParaRPr lang="en-US" sz="2400">
                <a:latin typeface="Barlow" panose="00000500000000000000" pitchFamily="2" charset="0"/>
              </a:endParaRPr>
            </a:p>
          </p:txBody>
        </p:sp>
        <p:sp>
          <p:nvSpPr>
            <p:cNvPr id="8" name="TextBox 7">
              <a:extLst>
                <a:ext uri="{FF2B5EF4-FFF2-40B4-BE49-F238E27FC236}">
                  <a16:creationId xmlns:a16="http://schemas.microsoft.com/office/drawing/2014/main" id="{EB8F173E-CB8A-BCA9-4028-EA29BB0C4BE8}"/>
                </a:ext>
              </a:extLst>
            </p:cNvPr>
            <p:cNvSpPr txBox="1"/>
            <p:nvPr/>
          </p:nvSpPr>
          <p:spPr>
            <a:xfrm>
              <a:off x="930840" y="1832"/>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dirty="0">
                  <a:latin typeface="Barlow" panose="00000500000000000000" pitchFamily="2" charset="0"/>
                  <a:cs typeface="Arial" panose="020B0604020202020204" pitchFamily="34" charset="0"/>
                </a:rPr>
                <a:t>Repository of State Practices</a:t>
              </a:r>
              <a:endParaRPr lang="en-US" sz="2400" b="1" kern="1200" dirty="0">
                <a:latin typeface="Barlow" panose="00000500000000000000" pitchFamily="2" charset="0"/>
                <a:cs typeface="Arial" panose="020B0604020202020204" pitchFamily="34" charset="0"/>
              </a:endParaRPr>
            </a:p>
          </p:txBody>
        </p:sp>
      </p:grpSp>
      <p:grpSp>
        <p:nvGrpSpPr>
          <p:cNvPr id="9" name="Group 8">
            <a:extLst>
              <a:ext uri="{FF2B5EF4-FFF2-40B4-BE49-F238E27FC236}">
                <a16:creationId xmlns:a16="http://schemas.microsoft.com/office/drawing/2014/main" id="{9C8E1892-6C0A-3BB0-7D00-E1D0205C46B5}"/>
              </a:ext>
            </a:extLst>
          </p:cNvPr>
          <p:cNvGrpSpPr/>
          <p:nvPr/>
        </p:nvGrpSpPr>
        <p:grpSpPr>
          <a:xfrm>
            <a:off x="179278" y="2941095"/>
            <a:ext cx="2366588" cy="1432549"/>
            <a:chOff x="930840" y="1612500"/>
            <a:chExt cx="2300954" cy="1380572"/>
          </a:xfrm>
        </p:grpSpPr>
        <p:sp>
          <p:nvSpPr>
            <p:cNvPr id="10" name="Rectangle 9">
              <a:extLst>
                <a:ext uri="{FF2B5EF4-FFF2-40B4-BE49-F238E27FC236}">
                  <a16:creationId xmlns:a16="http://schemas.microsoft.com/office/drawing/2014/main" id="{C735F44E-15D4-0421-7221-76C26F6BEF73}"/>
                </a:ext>
              </a:extLst>
            </p:cNvPr>
            <p:cNvSpPr/>
            <p:nvPr/>
          </p:nvSpPr>
          <p:spPr>
            <a:xfrm>
              <a:off x="930840" y="1612500"/>
              <a:ext cx="2300954" cy="1380572"/>
            </a:xfrm>
            <a:prstGeom prst="rect">
              <a:avLst/>
            </a:prstGeom>
            <a:solidFill>
              <a:schemeClr val="tx2">
                <a:lumMod val="60000"/>
                <a:lumOff val="40000"/>
              </a:schemeClr>
            </a:solidFill>
          </p:spPr>
          <p:style>
            <a:lnRef idx="3">
              <a:schemeClr val="lt1">
                <a:hueOff val="0"/>
                <a:satOff val="0"/>
                <a:lumOff val="0"/>
                <a:alphaOff val="0"/>
              </a:schemeClr>
            </a:lnRef>
            <a:fillRef idx="1">
              <a:scrgbClr r="0" g="0" b="0"/>
            </a:fillRef>
            <a:effectRef idx="1">
              <a:schemeClr val="accent2">
                <a:hueOff val="-485121"/>
                <a:satOff val="-27976"/>
                <a:lumOff val="2876"/>
                <a:alphaOff val="0"/>
              </a:schemeClr>
            </a:effectRef>
            <a:fontRef idx="minor">
              <a:schemeClr val="lt1"/>
            </a:fontRef>
          </p:style>
          <p:txBody>
            <a:bodyPr/>
            <a:lstStyle/>
            <a:p>
              <a:endParaRPr lang="en-US" sz="2400">
                <a:latin typeface="Barlow" panose="00000500000000000000" pitchFamily="2" charset="0"/>
              </a:endParaRPr>
            </a:p>
          </p:txBody>
        </p:sp>
        <p:sp>
          <p:nvSpPr>
            <p:cNvPr id="11" name="TextBox 10">
              <a:extLst>
                <a:ext uri="{FF2B5EF4-FFF2-40B4-BE49-F238E27FC236}">
                  <a16:creationId xmlns:a16="http://schemas.microsoft.com/office/drawing/2014/main" id="{797A6559-46B9-4FEB-138C-8D90328A1DA1}"/>
                </a:ext>
              </a:extLst>
            </p:cNvPr>
            <p:cNvSpPr txBox="1"/>
            <p:nvPr/>
          </p:nvSpPr>
          <p:spPr>
            <a:xfrm>
              <a:off x="930840" y="1612500"/>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2">
                      <a:lumMod val="50000"/>
                    </a:schemeClr>
                  </a:solidFill>
                  <a:latin typeface="Barlow" panose="00000500000000000000" pitchFamily="2" charset="0"/>
                  <a:cs typeface="Arial" panose="020B0604020202020204" pitchFamily="34" charset="0"/>
                </a:rPr>
                <a:t>Survey of State Procurement Practices </a:t>
              </a:r>
            </a:p>
          </p:txBody>
        </p:sp>
      </p:grpSp>
      <p:grpSp>
        <p:nvGrpSpPr>
          <p:cNvPr id="12" name="Group 11">
            <a:extLst>
              <a:ext uri="{FF2B5EF4-FFF2-40B4-BE49-F238E27FC236}">
                <a16:creationId xmlns:a16="http://schemas.microsoft.com/office/drawing/2014/main" id="{3BA5E10F-CE21-BBF6-1C31-CB2249DDD965}"/>
              </a:ext>
            </a:extLst>
          </p:cNvPr>
          <p:cNvGrpSpPr/>
          <p:nvPr/>
        </p:nvGrpSpPr>
        <p:grpSpPr>
          <a:xfrm>
            <a:off x="2591291" y="2927102"/>
            <a:ext cx="2613748" cy="1446542"/>
            <a:chOff x="858555" y="3223168"/>
            <a:chExt cx="2373239" cy="1389201"/>
          </a:xfrm>
        </p:grpSpPr>
        <p:sp>
          <p:nvSpPr>
            <p:cNvPr id="13" name="Rectangle 12">
              <a:extLst>
                <a:ext uri="{FF2B5EF4-FFF2-40B4-BE49-F238E27FC236}">
                  <a16:creationId xmlns:a16="http://schemas.microsoft.com/office/drawing/2014/main" id="{7EA2125D-8F68-1CB8-14B0-0F090A06B282}"/>
                </a:ext>
              </a:extLst>
            </p:cNvPr>
            <p:cNvSpPr/>
            <p:nvPr/>
          </p:nvSpPr>
          <p:spPr>
            <a:xfrm>
              <a:off x="930840" y="3223168"/>
              <a:ext cx="2300954" cy="1380572"/>
            </a:xfrm>
            <a:prstGeom prst="rect">
              <a:avLst/>
            </a:prstGeom>
            <a:solidFill>
              <a:schemeClr val="tx2">
                <a:lumMod val="40000"/>
                <a:lumOff val="60000"/>
              </a:schemeClr>
            </a:solidFill>
          </p:spPr>
          <p:style>
            <a:lnRef idx="3">
              <a:schemeClr val="lt1">
                <a:hueOff val="0"/>
                <a:satOff val="0"/>
                <a:lumOff val="0"/>
                <a:alphaOff val="0"/>
              </a:schemeClr>
            </a:lnRef>
            <a:fillRef idx="1">
              <a:scrgbClr r="0" g="0" b="0"/>
            </a:fillRef>
            <a:effectRef idx="1">
              <a:schemeClr val="accent2">
                <a:hueOff val="-970242"/>
                <a:satOff val="-55952"/>
                <a:lumOff val="5752"/>
                <a:alphaOff val="0"/>
              </a:schemeClr>
            </a:effectRef>
            <a:fontRef idx="minor">
              <a:schemeClr val="lt1"/>
            </a:fontRef>
          </p:style>
          <p:txBody>
            <a:bodyPr/>
            <a:lstStyle/>
            <a:p>
              <a:endParaRPr lang="en-US" sz="2400">
                <a:latin typeface="Barlow" panose="00000500000000000000" pitchFamily="2" charset="0"/>
              </a:endParaRPr>
            </a:p>
          </p:txBody>
        </p:sp>
        <p:sp>
          <p:nvSpPr>
            <p:cNvPr id="14" name="TextBox 13">
              <a:extLst>
                <a:ext uri="{FF2B5EF4-FFF2-40B4-BE49-F238E27FC236}">
                  <a16:creationId xmlns:a16="http://schemas.microsoft.com/office/drawing/2014/main" id="{B09767C2-378C-3042-3C30-CF82D60C72A9}"/>
                </a:ext>
              </a:extLst>
            </p:cNvPr>
            <p:cNvSpPr txBox="1"/>
            <p:nvPr/>
          </p:nvSpPr>
          <p:spPr>
            <a:xfrm>
              <a:off x="858555" y="3231797"/>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2">
                      <a:lumMod val="50000"/>
                    </a:schemeClr>
                  </a:solidFill>
                  <a:latin typeface="Barlow" panose="00000500000000000000" pitchFamily="2" charset="0"/>
                  <a:cs typeface="Arial" panose="020B0604020202020204" pitchFamily="34" charset="0"/>
                </a:rPr>
                <a:t>Practical Guide</a:t>
              </a:r>
            </a:p>
          </p:txBody>
        </p:sp>
      </p:grpSp>
      <p:grpSp>
        <p:nvGrpSpPr>
          <p:cNvPr id="15" name="Group 14">
            <a:extLst>
              <a:ext uri="{FF2B5EF4-FFF2-40B4-BE49-F238E27FC236}">
                <a16:creationId xmlns:a16="http://schemas.microsoft.com/office/drawing/2014/main" id="{7227F273-CA09-6A0C-CF97-16DA2ECB27A2}"/>
              </a:ext>
            </a:extLst>
          </p:cNvPr>
          <p:cNvGrpSpPr/>
          <p:nvPr/>
        </p:nvGrpSpPr>
        <p:grpSpPr>
          <a:xfrm>
            <a:off x="2674274" y="1411642"/>
            <a:ext cx="2530764" cy="1446544"/>
            <a:chOff x="3461890" y="1832"/>
            <a:chExt cx="2300954" cy="1380572"/>
          </a:xfrm>
        </p:grpSpPr>
        <p:sp>
          <p:nvSpPr>
            <p:cNvPr id="16" name="Rectangle 15">
              <a:extLst>
                <a:ext uri="{FF2B5EF4-FFF2-40B4-BE49-F238E27FC236}">
                  <a16:creationId xmlns:a16="http://schemas.microsoft.com/office/drawing/2014/main" id="{5F242E07-C394-7E76-4124-492316C7D7BD}"/>
                </a:ext>
              </a:extLst>
            </p:cNvPr>
            <p:cNvSpPr/>
            <p:nvPr/>
          </p:nvSpPr>
          <p:spPr>
            <a:xfrm>
              <a:off x="3461890" y="1832"/>
              <a:ext cx="2300954" cy="1380572"/>
            </a:xfrm>
            <a:prstGeom prst="rect">
              <a:avLst/>
            </a:prstGeom>
            <a:solidFill>
              <a:schemeClr val="tx2">
                <a:lumMod val="75000"/>
              </a:schemeClr>
            </a:solidFill>
          </p:spPr>
          <p:style>
            <a:lnRef idx="3">
              <a:schemeClr val="lt1">
                <a:hueOff val="0"/>
                <a:satOff val="0"/>
                <a:lumOff val="0"/>
                <a:alphaOff val="0"/>
              </a:schemeClr>
            </a:lnRef>
            <a:fillRef idx="1">
              <a:scrgbClr r="0" g="0" b="0"/>
            </a:fillRef>
            <a:effectRef idx="1">
              <a:schemeClr val="accent2">
                <a:hueOff val="-242561"/>
                <a:satOff val="-13988"/>
                <a:lumOff val="1438"/>
                <a:alphaOff val="0"/>
              </a:schemeClr>
            </a:effectRef>
            <a:fontRef idx="minor">
              <a:schemeClr val="lt1"/>
            </a:fontRef>
          </p:style>
          <p:txBody>
            <a:bodyPr/>
            <a:lstStyle/>
            <a:p>
              <a:endParaRPr lang="en-US" sz="2400">
                <a:latin typeface="Barlow" panose="00000500000000000000" pitchFamily="2" charset="0"/>
              </a:endParaRPr>
            </a:p>
          </p:txBody>
        </p:sp>
        <p:sp>
          <p:nvSpPr>
            <p:cNvPr id="17" name="TextBox 16">
              <a:extLst>
                <a:ext uri="{FF2B5EF4-FFF2-40B4-BE49-F238E27FC236}">
                  <a16:creationId xmlns:a16="http://schemas.microsoft.com/office/drawing/2014/main" id="{9386CC45-754F-4419-B23A-BC649968878A}"/>
                </a:ext>
              </a:extLst>
            </p:cNvPr>
            <p:cNvSpPr txBox="1"/>
            <p:nvPr/>
          </p:nvSpPr>
          <p:spPr>
            <a:xfrm>
              <a:off x="3461890" y="1832"/>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latin typeface="Barlow" panose="00000500000000000000" pitchFamily="2" charset="0"/>
                  <a:cs typeface="Arial" panose="020B0604020202020204" pitchFamily="34" charset="0"/>
                </a:rPr>
                <a:t>Publications &amp; Content Library</a:t>
              </a:r>
            </a:p>
          </p:txBody>
        </p:sp>
      </p:grpSp>
      <p:grpSp>
        <p:nvGrpSpPr>
          <p:cNvPr id="18" name="Group 17">
            <a:extLst>
              <a:ext uri="{FF2B5EF4-FFF2-40B4-BE49-F238E27FC236}">
                <a16:creationId xmlns:a16="http://schemas.microsoft.com/office/drawing/2014/main" id="{EFB8AD50-7C60-B766-50B8-67A8008ECDB7}"/>
              </a:ext>
            </a:extLst>
          </p:cNvPr>
          <p:cNvGrpSpPr/>
          <p:nvPr/>
        </p:nvGrpSpPr>
        <p:grpSpPr>
          <a:xfrm>
            <a:off x="5333446" y="1425759"/>
            <a:ext cx="2530765" cy="1446544"/>
            <a:chOff x="3461890" y="1612500"/>
            <a:chExt cx="2300954" cy="1380572"/>
          </a:xfrm>
        </p:grpSpPr>
        <p:sp>
          <p:nvSpPr>
            <p:cNvPr id="19" name="Rectangle 18">
              <a:extLst>
                <a:ext uri="{FF2B5EF4-FFF2-40B4-BE49-F238E27FC236}">
                  <a16:creationId xmlns:a16="http://schemas.microsoft.com/office/drawing/2014/main" id="{32E4FE1D-C787-2CB8-1D63-BF7BE0E63B77}"/>
                </a:ext>
              </a:extLst>
            </p:cNvPr>
            <p:cNvSpPr/>
            <p:nvPr/>
          </p:nvSpPr>
          <p:spPr>
            <a:xfrm>
              <a:off x="3461890" y="1612500"/>
              <a:ext cx="2300954" cy="1380572"/>
            </a:xfrm>
            <a:prstGeom prst="rect">
              <a:avLst/>
            </a:prstGeom>
            <a:solidFill>
              <a:schemeClr val="tx2">
                <a:lumMod val="60000"/>
                <a:lumOff val="40000"/>
              </a:schemeClr>
            </a:solidFill>
          </p:spPr>
          <p:style>
            <a:lnRef idx="3">
              <a:schemeClr val="lt1">
                <a:hueOff val="0"/>
                <a:satOff val="0"/>
                <a:lumOff val="0"/>
                <a:alphaOff val="0"/>
              </a:schemeClr>
            </a:lnRef>
            <a:fillRef idx="1">
              <a:scrgbClr r="0" g="0" b="0"/>
            </a:fillRef>
            <a:effectRef idx="1">
              <a:schemeClr val="accent2">
                <a:hueOff val="-727682"/>
                <a:satOff val="-41964"/>
                <a:lumOff val="4314"/>
                <a:alphaOff val="0"/>
              </a:schemeClr>
            </a:effectRef>
            <a:fontRef idx="minor">
              <a:schemeClr val="lt1"/>
            </a:fontRef>
          </p:style>
          <p:txBody>
            <a:bodyPr/>
            <a:lstStyle/>
            <a:p>
              <a:endParaRPr lang="en-US" sz="2400">
                <a:latin typeface="Barlow" panose="00000500000000000000" pitchFamily="2" charset="0"/>
              </a:endParaRPr>
            </a:p>
          </p:txBody>
        </p:sp>
        <p:sp>
          <p:nvSpPr>
            <p:cNvPr id="20" name="TextBox 19">
              <a:extLst>
                <a:ext uri="{FF2B5EF4-FFF2-40B4-BE49-F238E27FC236}">
                  <a16:creationId xmlns:a16="http://schemas.microsoft.com/office/drawing/2014/main" id="{A6568176-2677-CE41-BDDE-462ECDC72CA9}"/>
                </a:ext>
              </a:extLst>
            </p:cNvPr>
            <p:cNvSpPr txBox="1"/>
            <p:nvPr/>
          </p:nvSpPr>
          <p:spPr>
            <a:xfrm>
              <a:off x="3461890" y="1612500"/>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2">
                      <a:lumMod val="50000"/>
                    </a:schemeClr>
                  </a:solidFill>
                  <a:latin typeface="Barlow" panose="00000500000000000000" pitchFamily="2" charset="0"/>
                  <a:cs typeface="Arial" panose="020B0604020202020204" pitchFamily="34" charset="0"/>
                </a:rPr>
                <a:t>Procurement Pulse Blog and Podcast</a:t>
              </a:r>
            </a:p>
          </p:txBody>
        </p:sp>
      </p:grpSp>
      <p:grpSp>
        <p:nvGrpSpPr>
          <p:cNvPr id="21" name="Group 20">
            <a:extLst>
              <a:ext uri="{FF2B5EF4-FFF2-40B4-BE49-F238E27FC236}">
                <a16:creationId xmlns:a16="http://schemas.microsoft.com/office/drawing/2014/main" id="{BF8DD1C1-C095-4C39-A254-A763BD7FBF98}"/>
              </a:ext>
            </a:extLst>
          </p:cNvPr>
          <p:cNvGrpSpPr/>
          <p:nvPr/>
        </p:nvGrpSpPr>
        <p:grpSpPr>
          <a:xfrm>
            <a:off x="5330075" y="2945587"/>
            <a:ext cx="2530765" cy="1437557"/>
            <a:chOff x="3461890" y="3223168"/>
            <a:chExt cx="2300954" cy="1380572"/>
          </a:xfrm>
        </p:grpSpPr>
        <p:sp>
          <p:nvSpPr>
            <p:cNvPr id="22" name="Rectangle 21">
              <a:extLst>
                <a:ext uri="{FF2B5EF4-FFF2-40B4-BE49-F238E27FC236}">
                  <a16:creationId xmlns:a16="http://schemas.microsoft.com/office/drawing/2014/main" id="{EEEF075D-D184-94D9-48E1-49A3E2028C70}"/>
                </a:ext>
              </a:extLst>
            </p:cNvPr>
            <p:cNvSpPr/>
            <p:nvPr/>
          </p:nvSpPr>
          <p:spPr>
            <a:xfrm>
              <a:off x="3461890" y="3223168"/>
              <a:ext cx="2300954" cy="1380572"/>
            </a:xfrm>
            <a:prstGeom prst="rect">
              <a:avLst/>
            </a:prstGeom>
            <a:solidFill>
              <a:schemeClr val="tx2">
                <a:lumMod val="40000"/>
                <a:lumOff val="60000"/>
              </a:schemeClr>
            </a:solidFill>
          </p:spPr>
          <p:style>
            <a:lnRef idx="3">
              <a:schemeClr val="lt1">
                <a:hueOff val="0"/>
                <a:satOff val="0"/>
                <a:lumOff val="0"/>
                <a:alphaOff val="0"/>
              </a:schemeClr>
            </a:lnRef>
            <a:fillRef idx="1">
              <a:scrgbClr r="0" g="0" b="0"/>
            </a:fillRef>
            <a:effectRef idx="1">
              <a:schemeClr val="accent2">
                <a:hueOff val="-1212803"/>
                <a:satOff val="-69940"/>
                <a:lumOff val="7190"/>
                <a:alphaOff val="0"/>
              </a:schemeClr>
            </a:effectRef>
            <a:fontRef idx="minor">
              <a:schemeClr val="lt1"/>
            </a:fontRef>
          </p:style>
          <p:txBody>
            <a:bodyPr/>
            <a:lstStyle/>
            <a:p>
              <a:endParaRPr lang="en-US" sz="2400">
                <a:latin typeface="Barlow" panose="00000500000000000000" pitchFamily="2" charset="0"/>
              </a:endParaRPr>
            </a:p>
          </p:txBody>
        </p:sp>
        <p:sp>
          <p:nvSpPr>
            <p:cNvPr id="23" name="TextBox 22">
              <a:extLst>
                <a:ext uri="{FF2B5EF4-FFF2-40B4-BE49-F238E27FC236}">
                  <a16:creationId xmlns:a16="http://schemas.microsoft.com/office/drawing/2014/main" id="{C2AD0921-C40A-402F-5B48-656F8D896C07}"/>
                </a:ext>
              </a:extLst>
            </p:cNvPr>
            <p:cNvSpPr txBox="1"/>
            <p:nvPr/>
          </p:nvSpPr>
          <p:spPr>
            <a:xfrm>
              <a:off x="3461890" y="3223168"/>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dirty="0">
                  <a:solidFill>
                    <a:schemeClr val="tx2">
                      <a:lumMod val="50000"/>
                    </a:schemeClr>
                  </a:solidFill>
                  <a:latin typeface="Barlow" panose="00000500000000000000" pitchFamily="2" charset="0"/>
                  <a:cs typeface="Arial" panose="020B0604020202020204" pitchFamily="34" charset="0"/>
                </a:rPr>
                <a:t>Webinars</a:t>
              </a:r>
              <a:endParaRPr lang="en-US" sz="2400" b="1" kern="1200" dirty="0">
                <a:solidFill>
                  <a:schemeClr val="tx2">
                    <a:lumMod val="50000"/>
                  </a:schemeClr>
                </a:solidFill>
                <a:latin typeface="Barlow" panose="00000500000000000000" pitchFamily="2" charset="0"/>
                <a:cs typeface="Arial" panose="020B0604020202020204" pitchFamily="34" charset="0"/>
              </a:endParaRPr>
            </a:p>
          </p:txBody>
        </p:sp>
      </p:grpSp>
      <p:grpSp>
        <p:nvGrpSpPr>
          <p:cNvPr id="24" name="Group 23">
            <a:extLst>
              <a:ext uri="{FF2B5EF4-FFF2-40B4-BE49-F238E27FC236}">
                <a16:creationId xmlns:a16="http://schemas.microsoft.com/office/drawing/2014/main" id="{10FA357E-520D-9073-B736-3A412C5CBC3D}"/>
              </a:ext>
            </a:extLst>
          </p:cNvPr>
          <p:cNvGrpSpPr/>
          <p:nvPr/>
        </p:nvGrpSpPr>
        <p:grpSpPr>
          <a:xfrm>
            <a:off x="179278" y="4456553"/>
            <a:ext cx="2366588" cy="1432549"/>
            <a:chOff x="930840" y="1612500"/>
            <a:chExt cx="2300954" cy="1380572"/>
          </a:xfrm>
        </p:grpSpPr>
        <p:sp>
          <p:nvSpPr>
            <p:cNvPr id="25" name="Rectangle 24">
              <a:extLst>
                <a:ext uri="{FF2B5EF4-FFF2-40B4-BE49-F238E27FC236}">
                  <a16:creationId xmlns:a16="http://schemas.microsoft.com/office/drawing/2014/main" id="{1D33290D-557C-17EF-F8F0-37175AC53D05}"/>
                </a:ext>
              </a:extLst>
            </p:cNvPr>
            <p:cNvSpPr/>
            <p:nvPr/>
          </p:nvSpPr>
          <p:spPr>
            <a:xfrm>
              <a:off x="930840" y="1612500"/>
              <a:ext cx="2300954" cy="1380572"/>
            </a:xfrm>
            <a:prstGeom prst="rect">
              <a:avLst/>
            </a:prstGeom>
            <a:solidFill>
              <a:schemeClr val="tx2">
                <a:lumMod val="60000"/>
                <a:lumOff val="40000"/>
              </a:schemeClr>
            </a:solidFill>
          </p:spPr>
          <p:style>
            <a:lnRef idx="3">
              <a:schemeClr val="lt1">
                <a:hueOff val="0"/>
                <a:satOff val="0"/>
                <a:lumOff val="0"/>
                <a:alphaOff val="0"/>
              </a:schemeClr>
            </a:lnRef>
            <a:fillRef idx="1">
              <a:scrgbClr r="0" g="0" b="0"/>
            </a:fillRef>
            <a:effectRef idx="1">
              <a:schemeClr val="accent2">
                <a:hueOff val="-485121"/>
                <a:satOff val="-27976"/>
                <a:lumOff val="2876"/>
                <a:alphaOff val="0"/>
              </a:schemeClr>
            </a:effectRef>
            <a:fontRef idx="minor">
              <a:schemeClr val="lt1"/>
            </a:fontRef>
          </p:style>
          <p:txBody>
            <a:bodyPr/>
            <a:lstStyle/>
            <a:p>
              <a:endParaRPr lang="en-US" sz="2400">
                <a:latin typeface="Barlow" panose="00000500000000000000" pitchFamily="2" charset="0"/>
              </a:endParaRPr>
            </a:p>
          </p:txBody>
        </p:sp>
        <p:sp>
          <p:nvSpPr>
            <p:cNvPr id="26" name="TextBox 25">
              <a:extLst>
                <a:ext uri="{FF2B5EF4-FFF2-40B4-BE49-F238E27FC236}">
                  <a16:creationId xmlns:a16="http://schemas.microsoft.com/office/drawing/2014/main" id="{B2831432-B5C1-2E32-FD3C-AD706E775787}"/>
                </a:ext>
              </a:extLst>
            </p:cNvPr>
            <p:cNvSpPr txBox="1"/>
            <p:nvPr/>
          </p:nvSpPr>
          <p:spPr>
            <a:xfrm>
              <a:off x="930840" y="1612500"/>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2">
                      <a:lumMod val="50000"/>
                    </a:schemeClr>
                  </a:solidFill>
                  <a:latin typeface="Barlow" panose="00000500000000000000" pitchFamily="2" charset="0"/>
                  <a:cs typeface="Arial" panose="020B0604020202020204" pitchFamily="34" charset="0"/>
                </a:rPr>
                <a:t>NASPO ValuePoint TEAM</a:t>
              </a:r>
            </a:p>
          </p:txBody>
        </p:sp>
      </p:grpSp>
      <p:grpSp>
        <p:nvGrpSpPr>
          <p:cNvPr id="27" name="Group 26">
            <a:extLst>
              <a:ext uri="{FF2B5EF4-FFF2-40B4-BE49-F238E27FC236}">
                <a16:creationId xmlns:a16="http://schemas.microsoft.com/office/drawing/2014/main" id="{5D7E44D1-E4FD-1605-C5AE-349ED263A0CB}"/>
              </a:ext>
            </a:extLst>
          </p:cNvPr>
          <p:cNvGrpSpPr/>
          <p:nvPr/>
        </p:nvGrpSpPr>
        <p:grpSpPr>
          <a:xfrm>
            <a:off x="2591290" y="4451545"/>
            <a:ext cx="2613747" cy="1432549"/>
            <a:chOff x="856753" y="1612500"/>
            <a:chExt cx="2375041" cy="1394606"/>
          </a:xfrm>
        </p:grpSpPr>
        <p:sp>
          <p:nvSpPr>
            <p:cNvPr id="28" name="Rectangle 27">
              <a:extLst>
                <a:ext uri="{FF2B5EF4-FFF2-40B4-BE49-F238E27FC236}">
                  <a16:creationId xmlns:a16="http://schemas.microsoft.com/office/drawing/2014/main" id="{3439C846-0F8A-8153-1B67-6B2131E7E639}"/>
                </a:ext>
              </a:extLst>
            </p:cNvPr>
            <p:cNvSpPr/>
            <p:nvPr/>
          </p:nvSpPr>
          <p:spPr>
            <a:xfrm>
              <a:off x="930840" y="1612500"/>
              <a:ext cx="2300954" cy="1380572"/>
            </a:xfrm>
            <a:prstGeom prst="rect">
              <a:avLst/>
            </a:prstGeom>
            <a:solidFill>
              <a:schemeClr val="tx2">
                <a:lumMod val="60000"/>
                <a:lumOff val="40000"/>
              </a:schemeClr>
            </a:solidFill>
          </p:spPr>
          <p:style>
            <a:lnRef idx="3">
              <a:schemeClr val="lt1">
                <a:hueOff val="0"/>
                <a:satOff val="0"/>
                <a:lumOff val="0"/>
                <a:alphaOff val="0"/>
              </a:schemeClr>
            </a:lnRef>
            <a:fillRef idx="1">
              <a:scrgbClr r="0" g="0" b="0"/>
            </a:fillRef>
            <a:effectRef idx="1">
              <a:schemeClr val="accent2">
                <a:hueOff val="-485121"/>
                <a:satOff val="-27976"/>
                <a:lumOff val="2876"/>
                <a:alphaOff val="0"/>
              </a:schemeClr>
            </a:effectRef>
            <a:fontRef idx="minor">
              <a:schemeClr val="lt1"/>
            </a:fontRef>
          </p:style>
          <p:txBody>
            <a:bodyPr/>
            <a:lstStyle/>
            <a:p>
              <a:endParaRPr lang="en-US" sz="2400">
                <a:latin typeface="Barlow" panose="00000500000000000000" pitchFamily="2" charset="0"/>
              </a:endParaRPr>
            </a:p>
          </p:txBody>
        </p:sp>
        <p:sp>
          <p:nvSpPr>
            <p:cNvPr id="29" name="TextBox 28">
              <a:extLst>
                <a:ext uri="{FF2B5EF4-FFF2-40B4-BE49-F238E27FC236}">
                  <a16:creationId xmlns:a16="http://schemas.microsoft.com/office/drawing/2014/main" id="{A6F5077D-B979-CAEC-6083-30672A871EA2}"/>
                </a:ext>
              </a:extLst>
            </p:cNvPr>
            <p:cNvSpPr txBox="1"/>
            <p:nvPr/>
          </p:nvSpPr>
          <p:spPr>
            <a:xfrm>
              <a:off x="856753" y="1626534"/>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2">
                      <a:lumMod val="50000"/>
                    </a:schemeClr>
                  </a:solidFill>
                  <a:latin typeface="Barlow" panose="00000500000000000000" pitchFamily="2" charset="0"/>
                  <a:cs typeface="Arial" panose="020B0604020202020204" pitchFamily="34" charset="0"/>
                </a:rPr>
                <a:t>Cooperative Contracts</a:t>
              </a:r>
            </a:p>
          </p:txBody>
        </p:sp>
      </p:grpSp>
      <p:grpSp>
        <p:nvGrpSpPr>
          <p:cNvPr id="30" name="Group 29">
            <a:extLst>
              <a:ext uri="{FF2B5EF4-FFF2-40B4-BE49-F238E27FC236}">
                <a16:creationId xmlns:a16="http://schemas.microsoft.com/office/drawing/2014/main" id="{1F3265A7-C8E6-F994-CA2C-AC229809DE6E}"/>
              </a:ext>
            </a:extLst>
          </p:cNvPr>
          <p:cNvGrpSpPr/>
          <p:nvPr/>
        </p:nvGrpSpPr>
        <p:grpSpPr>
          <a:xfrm>
            <a:off x="5327404" y="4383145"/>
            <a:ext cx="2536804" cy="1472408"/>
            <a:chOff x="926669" y="1530221"/>
            <a:chExt cx="2305125" cy="1462851"/>
          </a:xfrm>
        </p:grpSpPr>
        <p:sp>
          <p:nvSpPr>
            <p:cNvPr id="31" name="Rectangle 30">
              <a:extLst>
                <a:ext uri="{FF2B5EF4-FFF2-40B4-BE49-F238E27FC236}">
                  <a16:creationId xmlns:a16="http://schemas.microsoft.com/office/drawing/2014/main" id="{D0142614-7393-B72A-E855-54C0515B988F}"/>
                </a:ext>
              </a:extLst>
            </p:cNvPr>
            <p:cNvSpPr/>
            <p:nvPr/>
          </p:nvSpPr>
          <p:spPr>
            <a:xfrm>
              <a:off x="930840" y="1612500"/>
              <a:ext cx="2300954" cy="1380572"/>
            </a:xfrm>
            <a:prstGeom prst="rect">
              <a:avLst/>
            </a:prstGeom>
            <a:solidFill>
              <a:schemeClr val="tx2">
                <a:lumMod val="60000"/>
                <a:lumOff val="40000"/>
              </a:schemeClr>
            </a:solidFill>
          </p:spPr>
          <p:style>
            <a:lnRef idx="3">
              <a:schemeClr val="lt1">
                <a:hueOff val="0"/>
                <a:satOff val="0"/>
                <a:lumOff val="0"/>
                <a:alphaOff val="0"/>
              </a:schemeClr>
            </a:lnRef>
            <a:fillRef idx="1">
              <a:scrgbClr r="0" g="0" b="0"/>
            </a:fillRef>
            <a:effectRef idx="1">
              <a:schemeClr val="accent2">
                <a:hueOff val="-485121"/>
                <a:satOff val="-27976"/>
                <a:lumOff val="2876"/>
                <a:alphaOff val="0"/>
              </a:schemeClr>
            </a:effectRef>
            <a:fontRef idx="minor">
              <a:schemeClr val="lt1"/>
            </a:fontRef>
          </p:style>
          <p:txBody>
            <a:bodyPr/>
            <a:lstStyle/>
            <a:p>
              <a:endParaRPr lang="en-US" sz="2400">
                <a:latin typeface="Barlow" panose="00000500000000000000" pitchFamily="2" charset="0"/>
              </a:endParaRPr>
            </a:p>
          </p:txBody>
        </p:sp>
        <p:sp>
          <p:nvSpPr>
            <p:cNvPr id="32" name="TextBox 31">
              <a:extLst>
                <a:ext uri="{FF2B5EF4-FFF2-40B4-BE49-F238E27FC236}">
                  <a16:creationId xmlns:a16="http://schemas.microsoft.com/office/drawing/2014/main" id="{36123339-B5A7-3FDD-F05B-229EEADE6C77}"/>
                </a:ext>
              </a:extLst>
            </p:cNvPr>
            <p:cNvSpPr txBox="1"/>
            <p:nvPr/>
          </p:nvSpPr>
          <p:spPr>
            <a:xfrm>
              <a:off x="926669" y="1530221"/>
              <a:ext cx="2300954" cy="1380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1600" b="1" kern="1200" dirty="0">
                  <a:solidFill>
                    <a:schemeClr val="tx2">
                      <a:lumMod val="50000"/>
                    </a:schemeClr>
                  </a:solidFill>
                  <a:latin typeface="Barlow" panose="00000500000000000000" pitchFamily="2" charset="0"/>
                  <a:cs typeface="Arial" panose="020B0604020202020204" pitchFamily="34" charset="0"/>
                </a:rPr>
                <a:t>NASPO.ORG/</a:t>
              </a:r>
            </a:p>
            <a:p>
              <a:pPr marL="0" lvl="0" indent="0" algn="ctr" defTabSz="1155700">
                <a:lnSpc>
                  <a:spcPct val="90000"/>
                </a:lnSpc>
                <a:spcBef>
                  <a:spcPct val="0"/>
                </a:spcBef>
                <a:spcAft>
                  <a:spcPct val="35000"/>
                </a:spcAft>
                <a:buNone/>
              </a:pPr>
              <a:r>
                <a:rPr lang="en-US" sz="1600" b="1" kern="1200" dirty="0">
                  <a:solidFill>
                    <a:schemeClr val="tx2">
                      <a:lumMod val="50000"/>
                    </a:schemeClr>
                  </a:solidFill>
                  <a:latin typeface="Barlow" panose="00000500000000000000" pitchFamily="2" charset="0"/>
                  <a:cs typeface="Arial" panose="020B0604020202020204" pitchFamily="34" charset="0"/>
                </a:rPr>
                <a:t>NASPOVALUEPOINT.ORG</a:t>
              </a:r>
            </a:p>
          </p:txBody>
        </p:sp>
      </p:grpSp>
    </p:spTree>
    <p:extLst>
      <p:ext uri="{BB962C8B-B14F-4D97-AF65-F5344CB8AC3E}">
        <p14:creationId xmlns:p14="http://schemas.microsoft.com/office/powerpoint/2010/main" val="2340889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DB7CA-761E-1366-3505-D7D178C9E5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A7A2C4-FF91-776C-8F20-2DB6ED074053}"/>
              </a:ext>
            </a:extLst>
          </p:cNvPr>
          <p:cNvSpPr/>
          <p:nvPr/>
        </p:nvSpPr>
        <p:spPr>
          <a:xfrm>
            <a:off x="927053" y="1484099"/>
            <a:ext cx="9820656" cy="364715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b="1" dirty="0">
              <a:solidFill>
                <a:srgbClr val="3F6388"/>
              </a:solidFill>
              <a:latin typeface="Lato" panose="020F0502020204030203" pitchFamily="34" charset="0"/>
              <a:ea typeface="Lato" panose="020F0502020204030203" pitchFamily="34" charset="0"/>
              <a:cs typeface="Lato" panose="020F0502020204030203" pitchFamily="34" charset="0"/>
            </a:endParaRPr>
          </a:p>
          <a:p>
            <a:pPr marL="516731" lvl="1" indent="-173831">
              <a:spcAft>
                <a:spcPts val="900"/>
              </a:spcAft>
              <a:buFont typeface="Arial" panose="020B0604020202020204" pitchFamily="34" charset="0"/>
              <a:buChar char="•"/>
              <a:defRPr/>
            </a:pPr>
            <a:r>
              <a:rPr lang="en-US" sz="2400" dirty="0">
                <a:solidFill>
                  <a:srgbClr val="28427C"/>
                </a:solidFill>
                <a:latin typeface="Lato" panose="020F0502020204030203" pitchFamily="34" charset="0"/>
                <a:ea typeface="Lato" panose="020F0502020204030203" pitchFamily="34" charset="0"/>
                <a:cs typeface="Lato" panose="020F0502020204030203" pitchFamily="34" charset="0"/>
              </a:rPr>
              <a:t>Unify and elevate the profession.</a:t>
            </a:r>
          </a:p>
          <a:p>
            <a:pPr marL="516731" lvl="1" indent="-173831">
              <a:spcAft>
                <a:spcPts val="900"/>
              </a:spcAft>
              <a:buFont typeface="Arial" panose="020B0604020202020204" pitchFamily="34" charset="0"/>
              <a:buChar char="•"/>
              <a:defRPr/>
            </a:pPr>
            <a:r>
              <a:rPr lang="en-US" sz="2400" dirty="0">
                <a:solidFill>
                  <a:srgbClr val="28427C"/>
                </a:solidFill>
                <a:latin typeface="Lato" panose="020F0502020204030203" pitchFamily="34" charset="0"/>
                <a:ea typeface="Lato" panose="020F0502020204030203" pitchFamily="34" charset="0"/>
                <a:cs typeface="Lato" panose="020F0502020204030203" pitchFamily="34" charset="0"/>
              </a:rPr>
              <a:t>Recognition of Procurement as a profession.</a:t>
            </a:r>
          </a:p>
          <a:p>
            <a:pPr marL="516731" lvl="1" indent="-173831">
              <a:spcAft>
                <a:spcPts val="900"/>
              </a:spcAft>
              <a:buFont typeface="Arial" panose="020B0604020202020204" pitchFamily="34" charset="0"/>
              <a:buChar char="•"/>
              <a:defRPr/>
            </a:pPr>
            <a:r>
              <a:rPr lang="en-US" sz="2400" dirty="0">
                <a:solidFill>
                  <a:srgbClr val="28427C"/>
                </a:solidFill>
                <a:latin typeface="Lato" panose="020F0502020204030203" pitchFamily="34" charset="0"/>
                <a:ea typeface="Lato" panose="020F0502020204030203" pitchFamily="34" charset="0"/>
                <a:cs typeface="Lato" panose="020F0502020204030203" pitchFamily="34" charset="0"/>
              </a:rPr>
              <a:t>Create pathway for new practitioners in the profession.</a:t>
            </a:r>
          </a:p>
          <a:p>
            <a:pPr marL="516731" lvl="1" indent="-173831">
              <a:spcAft>
                <a:spcPts val="900"/>
              </a:spcAft>
              <a:buFont typeface="Arial" panose="020B0604020202020204" pitchFamily="34" charset="0"/>
              <a:buChar char="•"/>
              <a:defRPr/>
            </a:pPr>
            <a:r>
              <a:rPr lang="en-US" sz="2400" dirty="0">
                <a:solidFill>
                  <a:srgbClr val="28427C"/>
                </a:solidFill>
                <a:latin typeface="Lato" panose="020F0502020204030203" pitchFamily="34" charset="0"/>
                <a:ea typeface="Lato" panose="020F0502020204030203" pitchFamily="34" charset="0"/>
                <a:cs typeface="Lato" panose="020F0502020204030203" pitchFamily="34" charset="0"/>
              </a:rPr>
              <a:t>Globally recognized certification standard.</a:t>
            </a:r>
          </a:p>
          <a:p>
            <a:pPr marL="516731" lvl="1" indent="-173831">
              <a:spcAft>
                <a:spcPts val="900"/>
              </a:spcAft>
              <a:buFont typeface="Arial" panose="020B0604020202020204" pitchFamily="34" charset="0"/>
              <a:buChar char="•"/>
              <a:defRPr/>
            </a:pPr>
            <a:r>
              <a:rPr lang="en-US" sz="2400" dirty="0">
                <a:solidFill>
                  <a:srgbClr val="28427C"/>
                </a:solidFill>
                <a:latin typeface="Lato" panose="020F0502020204030203" pitchFamily="34" charset="0"/>
                <a:ea typeface="Lato" panose="020F0502020204030203" pitchFamily="34" charset="0"/>
                <a:cs typeface="Lato" panose="020F0502020204030203" pitchFamily="34" charset="0"/>
              </a:rPr>
              <a:t>Education and professional development.</a:t>
            </a:r>
          </a:p>
          <a:p>
            <a:pPr marL="516731" lvl="1" indent="-173831">
              <a:spcAft>
                <a:spcPts val="900"/>
              </a:spcAft>
              <a:buFont typeface="Arial" panose="020B0604020202020204" pitchFamily="34" charset="0"/>
              <a:buChar char="•"/>
              <a:defRPr/>
            </a:pPr>
            <a:r>
              <a:rPr lang="en-US" sz="2400" dirty="0">
                <a:solidFill>
                  <a:srgbClr val="28427C"/>
                </a:solidFill>
                <a:latin typeface="Lato" panose="020F0502020204030203" pitchFamily="34" charset="0"/>
                <a:ea typeface="Lato" panose="020F0502020204030203" pitchFamily="34" charset="0"/>
                <a:cs typeface="Lato" panose="020F0502020204030203" pitchFamily="34" charset="0"/>
              </a:rPr>
              <a:t>Advocacy and a unified voice.</a:t>
            </a:r>
          </a:p>
          <a:p>
            <a:pPr marL="516731" lvl="1" indent="-173831">
              <a:spcAft>
                <a:spcPts val="900"/>
              </a:spcAft>
              <a:buFont typeface="Arial" panose="020B0604020202020204" pitchFamily="34" charset="0"/>
              <a:buChar char="•"/>
              <a:defRPr/>
            </a:pPr>
            <a:r>
              <a:rPr lang="en-US" sz="2400" dirty="0">
                <a:solidFill>
                  <a:srgbClr val="28427C"/>
                </a:solidFill>
                <a:latin typeface="Lato" panose="020F0502020204030203" pitchFamily="34" charset="0"/>
                <a:ea typeface="Lato" panose="020F0502020204030203" pitchFamily="34" charset="0"/>
                <a:cs typeface="Lato" panose="020F0502020204030203" pitchFamily="34" charset="0"/>
              </a:rPr>
              <a:t>Develop a funding model (RFxPremier) to support the organization. </a:t>
            </a:r>
          </a:p>
        </p:txBody>
      </p:sp>
      <p:pic>
        <p:nvPicPr>
          <p:cNvPr id="4" name="Picture 3" descr="A black and green logo&#10;&#10;Description automatically generated">
            <a:extLst>
              <a:ext uri="{FF2B5EF4-FFF2-40B4-BE49-F238E27FC236}">
                <a16:creationId xmlns:a16="http://schemas.microsoft.com/office/drawing/2014/main" id="{FEB99B2B-510E-4615-1C3C-0D49D977FF15}"/>
              </a:ext>
            </a:extLst>
          </p:cNvPr>
          <p:cNvPicPr>
            <a:picLocks noChangeAspect="1"/>
          </p:cNvPicPr>
          <p:nvPr/>
        </p:nvPicPr>
        <p:blipFill>
          <a:blip r:embed="rId2"/>
          <a:stretch>
            <a:fillRect/>
          </a:stretch>
        </p:blipFill>
        <p:spPr>
          <a:xfrm>
            <a:off x="3630476" y="192821"/>
            <a:ext cx="4931045" cy="1294401"/>
          </a:xfrm>
          <a:prstGeom prst="rect">
            <a:avLst/>
          </a:prstGeom>
        </p:spPr>
      </p:pic>
    </p:spTree>
    <p:extLst>
      <p:ext uri="{BB962C8B-B14F-4D97-AF65-F5344CB8AC3E}">
        <p14:creationId xmlns:p14="http://schemas.microsoft.com/office/powerpoint/2010/main" val="156681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A5B8-D5F3-112A-84B4-8A539205730B}"/>
            </a:ext>
          </a:extLst>
        </p:cNvPr>
        <p:cNvGrpSpPr/>
        <p:nvPr/>
      </p:nvGrpSpPr>
      <p:grpSpPr>
        <a:xfrm>
          <a:off x="0" y="0"/>
          <a:ext cx="0" cy="0"/>
          <a:chOff x="0" y="0"/>
          <a:chExt cx="0" cy="0"/>
        </a:xfrm>
      </p:grpSpPr>
      <p:pic>
        <p:nvPicPr>
          <p:cNvPr id="8" name="Picture 7" descr="Yellow and blue symbols">
            <a:extLst>
              <a:ext uri="{FF2B5EF4-FFF2-40B4-BE49-F238E27FC236}">
                <a16:creationId xmlns:a16="http://schemas.microsoft.com/office/drawing/2014/main" id="{2BC38B6B-607A-7B9B-EB45-F303DDC76F92}"/>
              </a:ext>
            </a:extLst>
          </p:cNvPr>
          <p:cNvPicPr>
            <a:picLocks noChangeAspect="1"/>
          </p:cNvPicPr>
          <p:nvPr/>
        </p:nvPicPr>
        <p:blipFill>
          <a:blip r:embed="rId2"/>
          <a:stretch>
            <a:fillRect/>
          </a:stretch>
        </p:blipFill>
        <p:spPr>
          <a:xfrm>
            <a:off x="1431635" y="-398276"/>
            <a:ext cx="9033165" cy="6912967"/>
          </a:xfrm>
          <a:prstGeom prst="rect">
            <a:avLst/>
          </a:prstGeom>
          <a:effectLst>
            <a:softEdge rad="635000"/>
          </a:effectLst>
        </p:spPr>
      </p:pic>
      <p:sp>
        <p:nvSpPr>
          <p:cNvPr id="2" name="Title 1">
            <a:extLst>
              <a:ext uri="{FF2B5EF4-FFF2-40B4-BE49-F238E27FC236}">
                <a16:creationId xmlns:a16="http://schemas.microsoft.com/office/drawing/2014/main" id="{4D603BAB-0C59-CE60-5663-952466139478}"/>
              </a:ext>
            </a:extLst>
          </p:cNvPr>
          <p:cNvSpPr txBox="1">
            <a:spLocks/>
          </p:cNvSpPr>
          <p:nvPr/>
        </p:nvSpPr>
        <p:spPr>
          <a:xfrm>
            <a:off x="1727200" y="75454"/>
            <a:ext cx="4242254" cy="1553177"/>
          </a:xfrm>
          <a:prstGeom prst="rect">
            <a:avLst/>
          </a:prstGeom>
        </p:spPr>
        <p:txBody>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13800" dirty="0">
                <a:solidFill>
                  <a:srgbClr val="28427C"/>
                </a:solidFill>
              </a:rPr>
              <a:t>Q&amp;A</a:t>
            </a:r>
          </a:p>
        </p:txBody>
      </p:sp>
    </p:spTree>
    <p:extLst>
      <p:ext uri="{BB962C8B-B14F-4D97-AF65-F5344CB8AC3E}">
        <p14:creationId xmlns:p14="http://schemas.microsoft.com/office/powerpoint/2010/main" val="384575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0C761EA-730E-D3EE-B384-F666BC3E3183}"/>
              </a:ext>
            </a:extLst>
          </p:cNvPr>
          <p:cNvSpPr txBox="1">
            <a:spLocks noGrp="1" noRot="1" noMove="1" noResize="1" noEditPoints="1" noAdjustHandles="1" noChangeArrowheads="1" noChangeShapeType="1"/>
          </p:cNvSpPr>
          <p:nvPr/>
        </p:nvSpPr>
        <p:spPr>
          <a:xfrm>
            <a:off x="4377998" y="3603303"/>
            <a:ext cx="2748979" cy="832104"/>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None/>
              <a:defRPr sz="28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20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8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6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None/>
              <a:defRPr sz="1600" b="0" i="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spcAft>
                <a:spcPts val="0"/>
              </a:spcAft>
            </a:pPr>
            <a:r>
              <a:rPr lang="en-US" sz="2000" b="1" dirty="0">
                <a:solidFill>
                  <a:srgbClr val="28427C"/>
                </a:solidFill>
              </a:rPr>
              <a:t>Brandi Ann Willard</a:t>
            </a:r>
            <a:r>
              <a:rPr lang="en-US" sz="2000" dirty="0">
                <a:solidFill>
                  <a:srgbClr val="28427C"/>
                </a:solidFill>
              </a:rPr>
              <a:t> </a:t>
            </a:r>
          </a:p>
          <a:p>
            <a:pPr>
              <a:lnSpc>
                <a:spcPct val="100000"/>
              </a:lnSpc>
              <a:spcBef>
                <a:spcPts val="0"/>
              </a:spcBef>
              <a:spcAft>
                <a:spcPts val="0"/>
              </a:spcAft>
            </a:pPr>
            <a:r>
              <a:rPr lang="en-US" sz="1800" dirty="0">
                <a:solidFill>
                  <a:srgbClr val="28427C"/>
                </a:solidFill>
              </a:rPr>
              <a:t>Director of Partnerships</a:t>
            </a:r>
          </a:p>
          <a:p>
            <a:pPr>
              <a:lnSpc>
                <a:spcPct val="100000"/>
              </a:lnSpc>
              <a:spcBef>
                <a:spcPts val="0"/>
              </a:spcBef>
              <a:spcAft>
                <a:spcPts val="0"/>
              </a:spcAft>
            </a:pPr>
            <a:r>
              <a:rPr lang="en-US" sz="1800" i="1" dirty="0">
                <a:solidFill>
                  <a:srgbClr val="28427C"/>
                </a:solidFill>
              </a:rPr>
              <a:t>bawillard@naspo.org</a:t>
            </a:r>
          </a:p>
        </p:txBody>
      </p:sp>
      <p:sp>
        <p:nvSpPr>
          <p:cNvPr id="3" name="Text Placeholder 3">
            <a:extLst>
              <a:ext uri="{FF2B5EF4-FFF2-40B4-BE49-F238E27FC236}">
                <a16:creationId xmlns:a16="http://schemas.microsoft.com/office/drawing/2014/main" id="{E8827B19-E9D1-9009-07FC-F04A4F790404}"/>
              </a:ext>
            </a:extLst>
          </p:cNvPr>
          <p:cNvSpPr txBox="1">
            <a:spLocks noGrp="1" noRot="1" noMove="1" noResize="1" noEditPoints="1" noAdjustHandles="1" noChangeArrowheads="1" noChangeShapeType="1"/>
          </p:cNvSpPr>
          <p:nvPr/>
        </p:nvSpPr>
        <p:spPr>
          <a:xfrm>
            <a:off x="4176149" y="2598929"/>
            <a:ext cx="3359827" cy="912367"/>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b="1" dirty="0">
                <a:solidFill>
                  <a:srgbClr val="28427C"/>
                </a:solidFill>
              </a:rPr>
              <a:t>Courtney Iversen</a:t>
            </a:r>
            <a:r>
              <a:rPr lang="en-US" dirty="0">
                <a:solidFill>
                  <a:srgbClr val="28427C"/>
                </a:solidFill>
              </a:rPr>
              <a:t> </a:t>
            </a:r>
          </a:p>
          <a:p>
            <a:pPr marL="91440" indent="0">
              <a:lnSpc>
                <a:spcPct val="100000"/>
              </a:lnSpc>
              <a:spcBef>
                <a:spcPts val="0"/>
              </a:spcBef>
              <a:spcAft>
                <a:spcPts val="0"/>
              </a:spcAft>
              <a:buNone/>
            </a:pPr>
            <a:r>
              <a:rPr lang="en-US" sz="1800" dirty="0">
                <a:solidFill>
                  <a:srgbClr val="28427C"/>
                </a:solidFill>
              </a:rPr>
              <a:t>Deputy Chief Strategy Officer</a:t>
            </a:r>
          </a:p>
          <a:p>
            <a:pPr marL="91440" indent="0">
              <a:lnSpc>
                <a:spcPct val="100000"/>
              </a:lnSpc>
              <a:spcBef>
                <a:spcPts val="0"/>
              </a:spcBef>
              <a:spcAft>
                <a:spcPts val="0"/>
              </a:spcAft>
              <a:buNone/>
            </a:pPr>
            <a:r>
              <a:rPr lang="en-US" sz="1800" i="1" dirty="0">
                <a:solidFill>
                  <a:srgbClr val="28427C"/>
                </a:solidFill>
              </a:rPr>
              <a:t>civersen@naspo.org</a:t>
            </a:r>
          </a:p>
        </p:txBody>
      </p:sp>
      <p:sp>
        <p:nvSpPr>
          <p:cNvPr id="7" name="Text Placeholder 3">
            <a:extLst>
              <a:ext uri="{FF2B5EF4-FFF2-40B4-BE49-F238E27FC236}">
                <a16:creationId xmlns:a16="http://schemas.microsoft.com/office/drawing/2014/main" id="{E84C0435-0204-AC76-8C6D-3D39AEC78A2B}"/>
              </a:ext>
            </a:extLst>
          </p:cNvPr>
          <p:cNvSpPr txBox="1">
            <a:spLocks/>
          </p:cNvSpPr>
          <p:nvPr/>
        </p:nvSpPr>
        <p:spPr>
          <a:xfrm>
            <a:off x="4203581" y="1249703"/>
            <a:ext cx="2196047" cy="39825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sz="1800" b="1" dirty="0">
                <a:solidFill>
                  <a:srgbClr val="C00000"/>
                </a:solidFill>
              </a:rPr>
              <a:t>STRATEGY TEAM</a:t>
            </a:r>
            <a:endParaRPr lang="en-US" sz="1800" i="1" dirty="0">
              <a:solidFill>
                <a:srgbClr val="C00000"/>
              </a:solidFill>
            </a:endParaRPr>
          </a:p>
        </p:txBody>
      </p:sp>
      <p:sp>
        <p:nvSpPr>
          <p:cNvPr id="8" name="Text Placeholder 3">
            <a:extLst>
              <a:ext uri="{FF2B5EF4-FFF2-40B4-BE49-F238E27FC236}">
                <a16:creationId xmlns:a16="http://schemas.microsoft.com/office/drawing/2014/main" id="{BFD30DD3-FC5D-3D9E-A8E0-73CBB00A16C7}"/>
              </a:ext>
            </a:extLst>
          </p:cNvPr>
          <p:cNvSpPr txBox="1">
            <a:spLocks/>
          </p:cNvSpPr>
          <p:nvPr/>
        </p:nvSpPr>
        <p:spPr>
          <a:xfrm>
            <a:off x="190348" y="1243261"/>
            <a:ext cx="2583974" cy="39825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sz="1800" b="1" dirty="0">
                <a:solidFill>
                  <a:srgbClr val="C00000"/>
                </a:solidFill>
              </a:rPr>
              <a:t>PROCUREMENT U</a:t>
            </a:r>
            <a:endParaRPr lang="en-US" sz="1800" i="1" dirty="0">
              <a:solidFill>
                <a:srgbClr val="C00000"/>
              </a:solidFill>
            </a:endParaRPr>
          </a:p>
        </p:txBody>
      </p:sp>
      <p:sp>
        <p:nvSpPr>
          <p:cNvPr id="9" name="Text Placeholder 3">
            <a:extLst>
              <a:ext uri="{FF2B5EF4-FFF2-40B4-BE49-F238E27FC236}">
                <a16:creationId xmlns:a16="http://schemas.microsoft.com/office/drawing/2014/main" id="{BC64550D-352F-BD54-7D44-8ECB30DAA2AE}"/>
              </a:ext>
            </a:extLst>
          </p:cNvPr>
          <p:cNvSpPr txBox="1">
            <a:spLocks noGrp="1" noRot="1" noMove="1" noResize="1" noEditPoints="1" noAdjustHandles="1" noChangeArrowheads="1" noChangeShapeType="1"/>
          </p:cNvSpPr>
          <p:nvPr/>
        </p:nvSpPr>
        <p:spPr>
          <a:xfrm>
            <a:off x="190348" y="1667063"/>
            <a:ext cx="5077171" cy="66898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b="1" dirty="0">
                <a:solidFill>
                  <a:srgbClr val="28427C"/>
                </a:solidFill>
              </a:rPr>
              <a:t>Jordan Henson</a:t>
            </a:r>
            <a:endParaRPr lang="en-US" dirty="0">
              <a:solidFill>
                <a:srgbClr val="28427C"/>
              </a:solidFill>
            </a:endParaRPr>
          </a:p>
          <a:p>
            <a:pPr marL="91440" indent="0">
              <a:lnSpc>
                <a:spcPct val="100000"/>
              </a:lnSpc>
              <a:spcBef>
                <a:spcPts val="0"/>
              </a:spcBef>
              <a:spcAft>
                <a:spcPts val="0"/>
              </a:spcAft>
              <a:buNone/>
            </a:pPr>
            <a:r>
              <a:rPr lang="en-US" sz="1800" dirty="0">
                <a:solidFill>
                  <a:srgbClr val="28427C"/>
                </a:solidFill>
              </a:rPr>
              <a:t>Deputy Chief Learning Officer </a:t>
            </a:r>
            <a:r>
              <a:rPr lang="en-US" sz="1800" i="1" dirty="0">
                <a:solidFill>
                  <a:srgbClr val="28427C"/>
                </a:solidFill>
              </a:rPr>
              <a:t>jhenson@naspo.org</a:t>
            </a:r>
          </a:p>
          <a:p>
            <a:pPr marL="91440" indent="0">
              <a:lnSpc>
                <a:spcPct val="100000"/>
              </a:lnSpc>
              <a:spcBef>
                <a:spcPts val="0"/>
              </a:spcBef>
              <a:spcAft>
                <a:spcPts val="0"/>
              </a:spcAft>
              <a:buNone/>
            </a:pPr>
            <a:endParaRPr lang="en-US" sz="1600" i="1" cap="all" dirty="0">
              <a:solidFill>
                <a:srgbClr val="28427C"/>
              </a:solidFill>
              <a:effectLst/>
            </a:endParaRPr>
          </a:p>
          <a:p>
            <a:pPr marL="91440" indent="0">
              <a:lnSpc>
                <a:spcPct val="100000"/>
              </a:lnSpc>
              <a:spcBef>
                <a:spcPts val="0"/>
              </a:spcBef>
              <a:spcAft>
                <a:spcPts val="0"/>
              </a:spcAft>
              <a:buNone/>
            </a:pPr>
            <a:endParaRPr lang="en-US" sz="1800" b="1" i="1" cap="all" dirty="0">
              <a:solidFill>
                <a:srgbClr val="28427C"/>
              </a:solidFill>
              <a:latin typeface="Barlow" panose="00000500000000000000" pitchFamily="2" charset="0"/>
            </a:endParaRPr>
          </a:p>
          <a:p>
            <a:pPr marL="91440" indent="0">
              <a:lnSpc>
                <a:spcPct val="100000"/>
              </a:lnSpc>
              <a:spcBef>
                <a:spcPts val="0"/>
              </a:spcBef>
              <a:spcAft>
                <a:spcPts val="0"/>
              </a:spcAft>
              <a:buNone/>
            </a:pPr>
            <a:endParaRPr lang="en-US" sz="1800" i="1" dirty="0">
              <a:solidFill>
                <a:srgbClr val="28427C"/>
              </a:solidFill>
            </a:endParaRPr>
          </a:p>
        </p:txBody>
      </p:sp>
      <p:sp>
        <p:nvSpPr>
          <p:cNvPr id="10" name="Text Placeholder 3">
            <a:extLst>
              <a:ext uri="{FF2B5EF4-FFF2-40B4-BE49-F238E27FC236}">
                <a16:creationId xmlns:a16="http://schemas.microsoft.com/office/drawing/2014/main" id="{79CEEFD0-282A-548C-C810-CF93BC56217B}"/>
              </a:ext>
            </a:extLst>
          </p:cNvPr>
          <p:cNvSpPr txBox="1">
            <a:spLocks/>
          </p:cNvSpPr>
          <p:nvPr/>
        </p:nvSpPr>
        <p:spPr>
          <a:xfrm>
            <a:off x="157019" y="3042083"/>
            <a:ext cx="4325029" cy="39825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sz="1800" b="1" dirty="0">
                <a:solidFill>
                  <a:srgbClr val="C00000"/>
                </a:solidFill>
              </a:rPr>
              <a:t>RESEARCH &amp; INNOVATION</a:t>
            </a:r>
            <a:endParaRPr lang="en-US" sz="1800" i="1" dirty="0">
              <a:solidFill>
                <a:srgbClr val="C00000"/>
              </a:solidFill>
            </a:endParaRPr>
          </a:p>
        </p:txBody>
      </p:sp>
      <p:sp>
        <p:nvSpPr>
          <p:cNvPr id="12" name="TextBox 11">
            <a:extLst>
              <a:ext uri="{FF2B5EF4-FFF2-40B4-BE49-F238E27FC236}">
                <a16:creationId xmlns:a16="http://schemas.microsoft.com/office/drawing/2014/main" id="{6435FDC0-DA83-60EC-D804-EEA622A33C29}"/>
              </a:ext>
            </a:extLst>
          </p:cNvPr>
          <p:cNvSpPr txBox="1">
            <a:spLocks noGrp="1" noRot="1" noMove="1" noResize="1" noEditPoints="1" noAdjustHandles="1" noChangeArrowheads="1" noChangeShapeType="1"/>
          </p:cNvSpPr>
          <p:nvPr/>
        </p:nvSpPr>
        <p:spPr>
          <a:xfrm>
            <a:off x="157019" y="3372503"/>
            <a:ext cx="3491345" cy="954107"/>
          </a:xfrm>
          <a:prstGeom prst="rect">
            <a:avLst/>
          </a:prstGeom>
          <a:noFill/>
        </p:spPr>
        <p:txBody>
          <a:bodyPr wrap="square">
            <a:spAutoFit/>
          </a:bodyPr>
          <a:lstStyle/>
          <a:p>
            <a:pPr marL="91440" indent="0">
              <a:lnSpc>
                <a:spcPct val="100000"/>
              </a:lnSpc>
              <a:spcBef>
                <a:spcPts val="0"/>
              </a:spcBef>
              <a:spcAft>
                <a:spcPts val="0"/>
              </a:spcAft>
              <a:buNone/>
            </a:pPr>
            <a:r>
              <a:rPr lang="en-US" sz="2000" b="1" dirty="0">
                <a:solidFill>
                  <a:srgbClr val="28427C"/>
                </a:solidFill>
                <a:latin typeface="Lato" panose="020F0502020204030203" pitchFamily="34" charset="0"/>
                <a:ea typeface="Lato" panose="020F0502020204030203" pitchFamily="34" charset="0"/>
                <a:cs typeface="Lato" panose="020F0502020204030203" pitchFamily="34" charset="0"/>
              </a:rPr>
              <a:t>Rebecca </a:t>
            </a:r>
            <a:r>
              <a:rPr lang="en-US" sz="2000" b="1" dirty="0" err="1">
                <a:solidFill>
                  <a:srgbClr val="28427C"/>
                </a:solidFill>
                <a:latin typeface="Lato" panose="020F0502020204030203" pitchFamily="34" charset="0"/>
                <a:ea typeface="Lato" panose="020F0502020204030203" pitchFamily="34" charset="0"/>
                <a:cs typeface="Lato" panose="020F0502020204030203" pitchFamily="34" charset="0"/>
              </a:rPr>
              <a:t>Montaño</a:t>
            </a:r>
            <a:r>
              <a:rPr lang="en-US" sz="2000" b="1" dirty="0">
                <a:solidFill>
                  <a:srgbClr val="28427C"/>
                </a:solidFill>
                <a:latin typeface="Lato" panose="020F0502020204030203" pitchFamily="34" charset="0"/>
                <a:ea typeface="Lato" panose="020F0502020204030203" pitchFamily="34" charset="0"/>
                <a:cs typeface="Lato" panose="020F0502020204030203" pitchFamily="34" charset="0"/>
              </a:rPr>
              <a:t>-Smith</a:t>
            </a:r>
          </a:p>
          <a:p>
            <a:pPr marL="91440" indent="0">
              <a:lnSpc>
                <a:spcPct val="100000"/>
              </a:lnSpc>
              <a:spcBef>
                <a:spcPts val="0"/>
              </a:spcBef>
              <a:spcAft>
                <a:spcPts val="0"/>
              </a:spcAft>
              <a:buNone/>
            </a:pPr>
            <a:r>
              <a:rPr lang="en-US" dirty="0">
                <a:solidFill>
                  <a:srgbClr val="28427C"/>
                </a:solidFill>
              </a:rPr>
              <a:t>Deputy Chief Learning Officer</a:t>
            </a:r>
          </a:p>
          <a:p>
            <a:pPr marL="91440" indent="0">
              <a:lnSpc>
                <a:spcPct val="100000"/>
              </a:lnSpc>
              <a:spcBef>
                <a:spcPts val="0"/>
              </a:spcBef>
              <a:spcAft>
                <a:spcPts val="0"/>
              </a:spcAft>
              <a:buNone/>
            </a:pPr>
            <a:r>
              <a:rPr lang="en-US" i="1" dirty="0">
                <a:solidFill>
                  <a:srgbClr val="28427C"/>
                </a:solidFill>
              </a:rPr>
              <a:t>rmsmith@naspo.org</a:t>
            </a:r>
          </a:p>
        </p:txBody>
      </p:sp>
      <p:sp>
        <p:nvSpPr>
          <p:cNvPr id="13" name="Text Placeholder 3">
            <a:extLst>
              <a:ext uri="{FF2B5EF4-FFF2-40B4-BE49-F238E27FC236}">
                <a16:creationId xmlns:a16="http://schemas.microsoft.com/office/drawing/2014/main" id="{701C4897-7EF3-F45F-2F84-619B02E5FDC0}"/>
              </a:ext>
            </a:extLst>
          </p:cNvPr>
          <p:cNvSpPr txBox="1">
            <a:spLocks/>
          </p:cNvSpPr>
          <p:nvPr/>
        </p:nvSpPr>
        <p:spPr>
          <a:xfrm>
            <a:off x="8281606" y="1249703"/>
            <a:ext cx="2583974" cy="39825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sz="1800" b="1" dirty="0">
                <a:solidFill>
                  <a:srgbClr val="C00000"/>
                </a:solidFill>
              </a:rPr>
              <a:t>COOPERATIVE TEAM</a:t>
            </a:r>
            <a:endParaRPr lang="en-US" sz="1800" dirty="0">
              <a:solidFill>
                <a:srgbClr val="C00000"/>
              </a:solidFill>
            </a:endParaRPr>
          </a:p>
        </p:txBody>
      </p:sp>
      <p:sp>
        <p:nvSpPr>
          <p:cNvPr id="14" name="Text Placeholder 3">
            <a:extLst>
              <a:ext uri="{FF2B5EF4-FFF2-40B4-BE49-F238E27FC236}">
                <a16:creationId xmlns:a16="http://schemas.microsoft.com/office/drawing/2014/main" id="{3EC7195A-FF26-92C6-7CA0-D6E85721A35C}"/>
              </a:ext>
            </a:extLst>
          </p:cNvPr>
          <p:cNvSpPr txBox="1">
            <a:spLocks/>
          </p:cNvSpPr>
          <p:nvPr/>
        </p:nvSpPr>
        <p:spPr>
          <a:xfrm>
            <a:off x="8281606" y="1647954"/>
            <a:ext cx="3900158" cy="66898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b="1" dirty="0">
                <a:solidFill>
                  <a:srgbClr val="28427C"/>
                </a:solidFill>
              </a:rPr>
              <a:t>Solomon Kingston</a:t>
            </a:r>
            <a:endParaRPr lang="en-US" dirty="0">
              <a:solidFill>
                <a:srgbClr val="28427C"/>
              </a:solidFill>
            </a:endParaRPr>
          </a:p>
          <a:p>
            <a:pPr marL="91440" indent="0">
              <a:lnSpc>
                <a:spcPct val="100000"/>
              </a:lnSpc>
              <a:spcBef>
                <a:spcPts val="0"/>
              </a:spcBef>
              <a:spcAft>
                <a:spcPts val="0"/>
              </a:spcAft>
              <a:buNone/>
            </a:pPr>
            <a:r>
              <a:rPr lang="en-US" sz="1800" dirty="0">
                <a:solidFill>
                  <a:srgbClr val="28427C"/>
                </a:solidFill>
              </a:rPr>
              <a:t>Deputy Chief Procurement Officer</a:t>
            </a:r>
          </a:p>
          <a:p>
            <a:pPr marL="91440" indent="0">
              <a:lnSpc>
                <a:spcPct val="100000"/>
              </a:lnSpc>
              <a:spcBef>
                <a:spcPts val="0"/>
              </a:spcBef>
              <a:spcAft>
                <a:spcPts val="0"/>
              </a:spcAft>
              <a:buNone/>
            </a:pPr>
            <a:r>
              <a:rPr lang="en-US" sz="1800" i="1" dirty="0">
                <a:solidFill>
                  <a:srgbClr val="28427C"/>
                </a:solidFill>
              </a:rPr>
              <a:t>skingston@naspo.org</a:t>
            </a:r>
          </a:p>
        </p:txBody>
      </p:sp>
      <p:sp>
        <p:nvSpPr>
          <p:cNvPr id="15" name="Text Placeholder 3">
            <a:extLst>
              <a:ext uri="{FF2B5EF4-FFF2-40B4-BE49-F238E27FC236}">
                <a16:creationId xmlns:a16="http://schemas.microsoft.com/office/drawing/2014/main" id="{EDAFD8D6-D3C4-EB71-B9B2-9140CAF766A7}"/>
              </a:ext>
            </a:extLst>
          </p:cNvPr>
          <p:cNvSpPr txBox="1">
            <a:spLocks/>
          </p:cNvSpPr>
          <p:nvPr/>
        </p:nvSpPr>
        <p:spPr>
          <a:xfrm>
            <a:off x="8281606" y="2707593"/>
            <a:ext cx="3753375" cy="66898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b="1" dirty="0">
                <a:solidFill>
                  <a:srgbClr val="28427C"/>
                </a:solidFill>
              </a:rPr>
              <a:t>Megan Holmlund</a:t>
            </a:r>
            <a:endParaRPr lang="en-US" dirty="0">
              <a:solidFill>
                <a:srgbClr val="28427C"/>
              </a:solidFill>
            </a:endParaRPr>
          </a:p>
          <a:p>
            <a:pPr marL="91440" indent="0">
              <a:lnSpc>
                <a:spcPct val="100000"/>
              </a:lnSpc>
              <a:spcBef>
                <a:spcPts val="0"/>
              </a:spcBef>
              <a:spcAft>
                <a:spcPts val="0"/>
              </a:spcAft>
              <a:buNone/>
            </a:pPr>
            <a:r>
              <a:rPr lang="en-US" sz="1800" dirty="0">
                <a:solidFill>
                  <a:srgbClr val="28427C"/>
                </a:solidFill>
              </a:rPr>
              <a:t>Director of Supplier Engagement</a:t>
            </a:r>
          </a:p>
          <a:p>
            <a:pPr marL="91440" indent="0">
              <a:lnSpc>
                <a:spcPct val="100000"/>
              </a:lnSpc>
              <a:spcBef>
                <a:spcPts val="0"/>
              </a:spcBef>
              <a:spcAft>
                <a:spcPts val="0"/>
              </a:spcAft>
              <a:buNone/>
            </a:pPr>
            <a:r>
              <a:rPr lang="en-US" sz="1800" i="1" dirty="0">
                <a:solidFill>
                  <a:srgbClr val="28427C"/>
                </a:solidFill>
              </a:rPr>
              <a:t>mholmlund@naspo.org</a:t>
            </a:r>
          </a:p>
        </p:txBody>
      </p:sp>
      <p:sp>
        <p:nvSpPr>
          <p:cNvPr id="16" name="Text Placeholder 3">
            <a:extLst>
              <a:ext uri="{FF2B5EF4-FFF2-40B4-BE49-F238E27FC236}">
                <a16:creationId xmlns:a16="http://schemas.microsoft.com/office/drawing/2014/main" id="{C1761161-9DD2-034B-D341-C4D0381DEF32}"/>
              </a:ext>
            </a:extLst>
          </p:cNvPr>
          <p:cNvSpPr txBox="1">
            <a:spLocks/>
          </p:cNvSpPr>
          <p:nvPr/>
        </p:nvSpPr>
        <p:spPr>
          <a:xfrm>
            <a:off x="8281606" y="3767232"/>
            <a:ext cx="3974049" cy="66898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b="1" dirty="0">
                <a:solidFill>
                  <a:srgbClr val="28427C"/>
                </a:solidFill>
              </a:rPr>
              <a:t>Lee Ann Pope</a:t>
            </a:r>
            <a:endParaRPr lang="en-US" dirty="0">
              <a:solidFill>
                <a:srgbClr val="28427C"/>
              </a:solidFill>
            </a:endParaRPr>
          </a:p>
          <a:p>
            <a:pPr marL="91440" indent="0">
              <a:lnSpc>
                <a:spcPct val="100000"/>
              </a:lnSpc>
              <a:spcBef>
                <a:spcPts val="0"/>
              </a:spcBef>
              <a:spcAft>
                <a:spcPts val="0"/>
              </a:spcAft>
              <a:buNone/>
            </a:pPr>
            <a:r>
              <a:rPr lang="en-US" sz="1800" dirty="0">
                <a:solidFill>
                  <a:srgbClr val="28427C"/>
                </a:solidFill>
              </a:rPr>
              <a:t>Director of Cooperative Outreach</a:t>
            </a:r>
          </a:p>
          <a:p>
            <a:pPr marL="91440" indent="0">
              <a:lnSpc>
                <a:spcPct val="100000"/>
              </a:lnSpc>
              <a:spcBef>
                <a:spcPts val="0"/>
              </a:spcBef>
              <a:spcAft>
                <a:spcPts val="0"/>
              </a:spcAft>
              <a:buNone/>
            </a:pPr>
            <a:r>
              <a:rPr lang="en-US" sz="1800" i="1" dirty="0">
                <a:solidFill>
                  <a:srgbClr val="28427C"/>
                </a:solidFill>
              </a:rPr>
              <a:t>lpope@naspo.org</a:t>
            </a:r>
          </a:p>
        </p:txBody>
      </p:sp>
      <p:pic>
        <p:nvPicPr>
          <p:cNvPr id="17" name="Picture 16" descr="A blue and black logo&#10;&#10;AI-generated content may be incorrect.">
            <a:extLst>
              <a:ext uri="{FF2B5EF4-FFF2-40B4-BE49-F238E27FC236}">
                <a16:creationId xmlns:a16="http://schemas.microsoft.com/office/drawing/2014/main" id="{5AFCCE44-0EA5-F427-ED7F-F9CB23C287AC}"/>
              </a:ext>
            </a:extLst>
          </p:cNvPr>
          <p:cNvPicPr>
            <a:picLocks noChangeAspect="1"/>
          </p:cNvPicPr>
          <p:nvPr/>
        </p:nvPicPr>
        <p:blipFill>
          <a:blip r:embed="rId2"/>
          <a:stretch>
            <a:fillRect/>
          </a:stretch>
        </p:blipFill>
        <p:spPr>
          <a:xfrm>
            <a:off x="3294735" y="4388584"/>
            <a:ext cx="4805776" cy="1580780"/>
          </a:xfrm>
          <a:prstGeom prst="rect">
            <a:avLst/>
          </a:prstGeom>
        </p:spPr>
      </p:pic>
      <p:sp>
        <p:nvSpPr>
          <p:cNvPr id="18" name="Title 1">
            <a:extLst>
              <a:ext uri="{FF2B5EF4-FFF2-40B4-BE49-F238E27FC236}">
                <a16:creationId xmlns:a16="http://schemas.microsoft.com/office/drawing/2014/main" id="{D57152F4-38A0-54D3-13E5-8EB2760D7586}"/>
              </a:ext>
            </a:extLst>
          </p:cNvPr>
          <p:cNvSpPr txBox="1">
            <a:spLocks/>
          </p:cNvSpPr>
          <p:nvPr/>
        </p:nvSpPr>
        <p:spPr>
          <a:xfrm>
            <a:off x="-1304955" y="216033"/>
            <a:ext cx="14318991" cy="737388"/>
          </a:xfrm>
          <a:prstGeom prst="rect">
            <a:avLst/>
          </a:prstGeom>
          <a:solidFill>
            <a:srgbClr val="C00000"/>
          </a:solidFill>
        </p:spPr>
        <p:txBody>
          <a:bodyPr vert="horz" lIns="0" tIns="0" rIns="0" bIns="0" rtlCol="0" anchor="b" anchorCtr="0">
            <a:norm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200" dirty="0">
                <a:solidFill>
                  <a:srgbClr val="FFFFFF"/>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CONTACT US!</a:t>
            </a:r>
          </a:p>
        </p:txBody>
      </p:sp>
      <p:sp>
        <p:nvSpPr>
          <p:cNvPr id="19" name="Text Placeholder 3">
            <a:extLst>
              <a:ext uri="{FF2B5EF4-FFF2-40B4-BE49-F238E27FC236}">
                <a16:creationId xmlns:a16="http://schemas.microsoft.com/office/drawing/2014/main" id="{F0EAE839-5DAC-5B81-6364-34E925E6C2E1}"/>
              </a:ext>
            </a:extLst>
          </p:cNvPr>
          <p:cNvSpPr txBox="1">
            <a:spLocks/>
          </p:cNvSpPr>
          <p:nvPr/>
        </p:nvSpPr>
        <p:spPr>
          <a:xfrm>
            <a:off x="8281605" y="4947356"/>
            <a:ext cx="3974049" cy="668981"/>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ts val="0"/>
              </a:spcBef>
              <a:spcAft>
                <a:spcPts val="0"/>
              </a:spcAft>
              <a:buNone/>
            </a:pPr>
            <a:r>
              <a:rPr lang="en-US" b="1" dirty="0">
                <a:solidFill>
                  <a:srgbClr val="28427C"/>
                </a:solidFill>
              </a:rPr>
              <a:t>info@naspovaluepoint.org</a:t>
            </a:r>
            <a:endParaRPr lang="en-US" sz="1800" i="1" dirty="0">
              <a:solidFill>
                <a:srgbClr val="28427C"/>
              </a:solidFill>
            </a:endParaRPr>
          </a:p>
        </p:txBody>
      </p:sp>
      <p:sp>
        <p:nvSpPr>
          <p:cNvPr id="20" name="TextBox 19">
            <a:extLst>
              <a:ext uri="{FF2B5EF4-FFF2-40B4-BE49-F238E27FC236}">
                <a16:creationId xmlns:a16="http://schemas.microsoft.com/office/drawing/2014/main" id="{2913E55B-3F1F-ECE6-9B84-0DDD4A841E83}"/>
              </a:ext>
            </a:extLst>
          </p:cNvPr>
          <p:cNvSpPr txBox="1"/>
          <p:nvPr/>
        </p:nvSpPr>
        <p:spPr>
          <a:xfrm>
            <a:off x="258618" y="2524766"/>
            <a:ext cx="3515439" cy="369332"/>
          </a:xfrm>
          <a:prstGeom prst="rect">
            <a:avLst/>
          </a:prstGeom>
          <a:noFill/>
        </p:spPr>
        <p:txBody>
          <a:bodyPr wrap="square" rtlCol="0">
            <a:spAutoFit/>
          </a:bodyPr>
          <a:lstStyle/>
          <a:p>
            <a:r>
              <a:rPr lang="en-US" i="1" dirty="0">
                <a:solidFill>
                  <a:srgbClr val="28427C"/>
                </a:solidFill>
              </a:rPr>
              <a:t>procurementu@naspo.org</a:t>
            </a:r>
          </a:p>
        </p:txBody>
      </p:sp>
      <p:sp>
        <p:nvSpPr>
          <p:cNvPr id="4" name="TextBox 3">
            <a:extLst>
              <a:ext uri="{FF2B5EF4-FFF2-40B4-BE49-F238E27FC236}">
                <a16:creationId xmlns:a16="http://schemas.microsoft.com/office/drawing/2014/main" id="{458E62C2-41CE-7ACC-0EEE-BAE37382E443}"/>
              </a:ext>
            </a:extLst>
          </p:cNvPr>
          <p:cNvSpPr txBox="1">
            <a:spLocks noGrp="1" noRot="1" noMove="1" noResize="1" noEditPoints="1" noAdjustHandles="1" noChangeArrowheads="1" noChangeShapeType="1"/>
          </p:cNvSpPr>
          <p:nvPr/>
        </p:nvSpPr>
        <p:spPr>
          <a:xfrm>
            <a:off x="4279392" y="1636776"/>
            <a:ext cx="2395728" cy="954107"/>
          </a:xfrm>
          <a:prstGeom prst="rect">
            <a:avLst/>
          </a:prstGeom>
          <a:noFill/>
        </p:spPr>
        <p:txBody>
          <a:bodyPr wrap="square" rtlCol="0">
            <a:spAutoFit/>
          </a:bodyPr>
          <a:lstStyle/>
          <a:p>
            <a:r>
              <a:rPr lang="en-US" sz="2000" b="1" dirty="0">
                <a:solidFill>
                  <a:schemeClr val="tx2"/>
                </a:solidFill>
                <a:latin typeface="Lato" panose="020F0502020204030203" pitchFamily="34" charset="0"/>
                <a:ea typeface="Lato" panose="020F0502020204030203" pitchFamily="34" charset="0"/>
                <a:cs typeface="Lato" panose="020F0502020204030203" pitchFamily="34" charset="0"/>
              </a:rPr>
              <a:t>Dan Kruger</a:t>
            </a:r>
          </a:p>
          <a:p>
            <a:r>
              <a:rPr lang="en-US" dirty="0">
                <a:solidFill>
                  <a:schemeClr val="tx2"/>
                </a:solidFill>
                <a:latin typeface="Lato" panose="020F0502020204030203" pitchFamily="34" charset="0"/>
                <a:ea typeface="Lato" panose="020F0502020204030203" pitchFamily="34" charset="0"/>
                <a:cs typeface="Lato" panose="020F0502020204030203" pitchFamily="34" charset="0"/>
              </a:rPr>
              <a:t>Chief Strategy Officer</a:t>
            </a:r>
          </a:p>
          <a:p>
            <a:r>
              <a:rPr lang="en-US" i="1" dirty="0">
                <a:solidFill>
                  <a:schemeClr val="tx2"/>
                </a:solidFill>
                <a:latin typeface="Lato" panose="020F0502020204030203" pitchFamily="34" charset="0"/>
                <a:ea typeface="Lato" panose="020F0502020204030203" pitchFamily="34" charset="0"/>
                <a:cs typeface="Lato" panose="020F0502020204030203" pitchFamily="34" charset="0"/>
              </a:rPr>
              <a:t>dkruger@naspo.org</a:t>
            </a:r>
            <a:endParaRPr lang="en-US" dirty="0">
              <a:solidFill>
                <a:schemeClr val="tx2"/>
              </a:solidFill>
            </a:endParaRPr>
          </a:p>
        </p:txBody>
      </p:sp>
    </p:spTree>
    <p:extLst>
      <p:ext uri="{BB962C8B-B14F-4D97-AF65-F5344CB8AC3E}">
        <p14:creationId xmlns:p14="http://schemas.microsoft.com/office/powerpoint/2010/main" val="2884452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50976" y="429768"/>
            <a:ext cx="10200132" cy="1188720"/>
          </a:xfrm>
        </p:spPr>
        <p:txBody>
          <a:bodyPr/>
          <a:lstStyle/>
          <a:p>
            <a:r>
              <a:rPr lang="en-US" dirty="0"/>
              <a:t>Session Agenda</a:t>
            </a:r>
            <a:endParaRPr lang="en-US" b="1" dirty="0"/>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a:xfrm>
            <a:off x="1636776" y="2039112"/>
            <a:ext cx="10204704" cy="2971800"/>
          </a:xfrm>
        </p:spPr>
        <p:txBody>
          <a:bodyPr/>
          <a:lstStyle/>
          <a:p>
            <a:pPr>
              <a:lnSpc>
                <a:spcPct val="100000"/>
              </a:lnSpc>
            </a:pPr>
            <a:r>
              <a:rPr lang="en-US" dirty="0"/>
              <a:t>NASPO – Who We Are</a:t>
            </a:r>
          </a:p>
          <a:p>
            <a:pPr>
              <a:lnSpc>
                <a:spcPct val="100000"/>
              </a:lnSpc>
            </a:pPr>
            <a:r>
              <a:rPr lang="en-US" dirty="0"/>
              <a:t>2025 NASPO Top 10 Priorities</a:t>
            </a:r>
          </a:p>
          <a:p>
            <a:pPr>
              <a:lnSpc>
                <a:spcPct val="100000"/>
              </a:lnSpc>
            </a:pPr>
            <a:r>
              <a:rPr lang="en-US" dirty="0"/>
              <a:t>Procurement Modernization &amp; Resources</a:t>
            </a:r>
          </a:p>
          <a:p>
            <a:pPr>
              <a:lnSpc>
                <a:spcPct val="100000"/>
              </a:lnSpc>
            </a:pPr>
            <a:r>
              <a:rPr lang="en-US" dirty="0"/>
              <a:t>Professional Development</a:t>
            </a:r>
          </a:p>
          <a:p>
            <a:pPr>
              <a:lnSpc>
                <a:spcPct val="100000"/>
              </a:lnSpc>
            </a:pPr>
            <a:r>
              <a:rPr lang="en-US" dirty="0"/>
              <a:t>NASPO ValuePoint &amp; the Cooperative Procurement Process</a:t>
            </a:r>
          </a:p>
          <a:p>
            <a:pPr>
              <a:lnSpc>
                <a:spcPct val="100000"/>
              </a:lnSpc>
            </a:pPr>
            <a:r>
              <a:rPr lang="en-US" dirty="0"/>
              <a:t>Q&amp;A</a:t>
            </a:r>
          </a:p>
          <a:p>
            <a:endParaRPr lang="en-US" dirty="0"/>
          </a:p>
        </p:txBody>
      </p:sp>
    </p:spTree>
    <p:extLst>
      <p:ext uri="{BB962C8B-B14F-4D97-AF65-F5344CB8AC3E}">
        <p14:creationId xmlns:p14="http://schemas.microsoft.com/office/powerpoint/2010/main" val="371618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871728" y="151384"/>
            <a:ext cx="12557252" cy="1198880"/>
          </a:xfrm>
        </p:spPr>
        <p:txBody>
          <a:bodyPr/>
          <a:lstStyle/>
          <a:p>
            <a:r>
              <a:rPr lang="en-US" dirty="0">
                <a:solidFill>
                  <a:srgbClr val="28427C"/>
                </a:solidFill>
                <a:latin typeface="Lato Black"/>
                <a:ea typeface="Lato Black"/>
                <a:cs typeface="Lato Black"/>
              </a:rPr>
              <a:t>National Association of State Procurement Officials</a:t>
            </a:r>
            <a:endParaRPr lang="en-US" dirty="0">
              <a:latin typeface="Lato Black"/>
              <a:ea typeface="Lato Black"/>
              <a:cs typeface="Lato Black"/>
            </a:endParaRPr>
          </a:p>
        </p:txBody>
      </p:sp>
      <p:pic>
        <p:nvPicPr>
          <p:cNvPr id="4" name="Content Placeholder 3">
            <a:extLst>
              <a:ext uri="{FF2B5EF4-FFF2-40B4-BE49-F238E27FC236}">
                <a16:creationId xmlns:a16="http://schemas.microsoft.com/office/drawing/2014/main" id="{DE202B0D-E915-682C-487D-78A6A8CE1469}"/>
              </a:ext>
            </a:extLst>
          </p:cNvPr>
          <p:cNvPicPr>
            <a:picLocks noGrp="1" noChangeAspect="1"/>
          </p:cNvPicPr>
          <p:nvPr>
            <p:ph idx="1"/>
          </p:nvPr>
        </p:nvPicPr>
        <p:blipFill>
          <a:blip r:embed="rId2"/>
          <a:stretch>
            <a:fillRect/>
          </a:stretch>
        </p:blipFill>
        <p:spPr>
          <a:xfrm>
            <a:off x="1444752" y="1856232"/>
            <a:ext cx="3513523" cy="2659743"/>
          </a:xfrm>
          <a:prstGeom prst="rect">
            <a:avLst/>
          </a:prstGeom>
        </p:spPr>
      </p:pic>
      <p:sp>
        <p:nvSpPr>
          <p:cNvPr id="6" name="TextBox 5">
            <a:extLst>
              <a:ext uri="{FF2B5EF4-FFF2-40B4-BE49-F238E27FC236}">
                <a16:creationId xmlns:a16="http://schemas.microsoft.com/office/drawing/2014/main" id="{C4331AA5-A0BE-F411-BB8C-8309CFDAD354}"/>
              </a:ext>
            </a:extLst>
          </p:cNvPr>
          <p:cNvSpPr txBox="1"/>
          <p:nvPr/>
        </p:nvSpPr>
        <p:spPr>
          <a:xfrm>
            <a:off x="64008" y="4504867"/>
            <a:ext cx="6094476" cy="923330"/>
          </a:xfrm>
          <a:prstGeom prst="rect">
            <a:avLst/>
          </a:prstGeom>
          <a:noFill/>
        </p:spPr>
        <p:txBody>
          <a:bodyPr wrap="square">
            <a:spAutoFit/>
          </a:bodyPr>
          <a:lstStyle/>
          <a:p>
            <a:pPr marL="0" indent="0" algn="ctr">
              <a:buNone/>
            </a:pPr>
            <a:r>
              <a:rPr lang="en-US" sz="1800" dirty="0"/>
              <a:t>Members are the CPOs of all </a:t>
            </a:r>
          </a:p>
          <a:p>
            <a:pPr marL="0" indent="0" algn="ctr">
              <a:buNone/>
            </a:pPr>
            <a:r>
              <a:rPr lang="en-US" sz="1800" dirty="0"/>
              <a:t>50 states, DC and the</a:t>
            </a:r>
          </a:p>
          <a:p>
            <a:pPr marL="0" indent="0" algn="ctr">
              <a:buNone/>
            </a:pPr>
            <a:r>
              <a:rPr lang="en-US" sz="1800" dirty="0"/>
              <a:t> US Territories</a:t>
            </a:r>
          </a:p>
        </p:txBody>
      </p:sp>
      <p:pic>
        <p:nvPicPr>
          <p:cNvPr id="7" name="Picture 6">
            <a:extLst>
              <a:ext uri="{FF2B5EF4-FFF2-40B4-BE49-F238E27FC236}">
                <a16:creationId xmlns:a16="http://schemas.microsoft.com/office/drawing/2014/main" id="{273AA3D4-ECC7-467E-4B91-E6E132660B4C}"/>
              </a:ext>
            </a:extLst>
          </p:cNvPr>
          <p:cNvPicPr>
            <a:picLocks noChangeAspect="1"/>
          </p:cNvPicPr>
          <p:nvPr/>
        </p:nvPicPr>
        <p:blipFill rotWithShape="1">
          <a:blip r:embed="rId3">
            <a:extLst>
              <a:ext uri="{28A0092B-C50C-407E-A947-70E740481C1C}">
                <a14:useLocalDpi xmlns:a14="http://schemas.microsoft.com/office/drawing/2010/main" val="0"/>
              </a:ext>
            </a:extLst>
          </a:blip>
          <a:srcRect l="9427" t="19234" r="24544" b="10942"/>
          <a:stretch/>
        </p:blipFill>
        <p:spPr bwMode="auto">
          <a:xfrm>
            <a:off x="7765589" y="1973787"/>
            <a:ext cx="2494671" cy="2435233"/>
          </a:xfrm>
          <a:prstGeom prst="ellipse">
            <a:avLst/>
          </a:prstGeom>
          <a:noFill/>
          <a:ln>
            <a:noFill/>
          </a:ln>
        </p:spPr>
      </p:pic>
      <p:sp>
        <p:nvSpPr>
          <p:cNvPr id="9" name="TextBox 8">
            <a:extLst>
              <a:ext uri="{FF2B5EF4-FFF2-40B4-BE49-F238E27FC236}">
                <a16:creationId xmlns:a16="http://schemas.microsoft.com/office/drawing/2014/main" id="{E099C181-418F-E15B-D0BC-50D3ABD6E04B}"/>
              </a:ext>
            </a:extLst>
          </p:cNvPr>
          <p:cNvSpPr txBox="1"/>
          <p:nvPr/>
        </p:nvSpPr>
        <p:spPr>
          <a:xfrm>
            <a:off x="5910580" y="4503851"/>
            <a:ext cx="6281928" cy="923330"/>
          </a:xfrm>
          <a:prstGeom prst="rect">
            <a:avLst/>
          </a:prstGeom>
          <a:noFill/>
        </p:spPr>
        <p:txBody>
          <a:bodyPr wrap="square">
            <a:spAutoFit/>
          </a:bodyPr>
          <a:lstStyle/>
          <a:p>
            <a:pPr marL="91440" indent="0" algn="ctr">
              <a:buNone/>
            </a:pPr>
            <a:r>
              <a:rPr lang="en-US" sz="1800" dirty="0"/>
              <a:t>NASPO was established in 1947</a:t>
            </a:r>
          </a:p>
          <a:p>
            <a:pPr marL="91440" indent="0" algn="ctr">
              <a:buNone/>
            </a:pPr>
            <a:r>
              <a:rPr lang="en-US" sz="1800" dirty="0"/>
              <a:t> to dispose of surplus property</a:t>
            </a:r>
          </a:p>
          <a:p>
            <a:pPr marL="91440" indent="0" algn="ctr">
              <a:buNone/>
            </a:pPr>
            <a:r>
              <a:rPr lang="en-US" sz="1800" dirty="0"/>
              <a:t> following WWII.</a:t>
            </a:r>
          </a:p>
        </p:txBody>
      </p:sp>
    </p:spTree>
    <p:extLst>
      <p:ext uri="{BB962C8B-B14F-4D97-AF65-F5344CB8AC3E}">
        <p14:creationId xmlns:p14="http://schemas.microsoft.com/office/powerpoint/2010/main" val="2272397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E42473A-49DB-3D62-6EDE-D55AA28D004E}"/>
              </a:ext>
            </a:extLst>
          </p:cNvPr>
          <p:cNvSpPr txBox="1">
            <a:spLocks/>
          </p:cNvSpPr>
          <p:nvPr/>
        </p:nvSpPr>
        <p:spPr>
          <a:xfrm>
            <a:off x="983123" y="3676599"/>
            <a:ext cx="3773525" cy="2102133"/>
          </a:xfrm>
          <a:prstGeom prst="rect">
            <a:avLst/>
          </a:prstGeom>
          <a:solidFill>
            <a:srgbClr val="3F6388">
              <a:alpha val="96078"/>
            </a:srgbClr>
          </a:solidFill>
          <a:ln>
            <a:solidFill>
              <a:schemeClr val="accent1"/>
            </a:solidFill>
          </a:ln>
          <a:effectLst>
            <a:outerShdw blurRad="50800" dist="38100" dir="5400000" algn="t" rotWithShape="0">
              <a:prstClr val="black">
                <a:alpha val="40000"/>
              </a:prstClr>
            </a:outerShdw>
          </a:effectLst>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4">
              <a:buNone/>
            </a:pPr>
            <a:endParaRPr lang="en-US" sz="2100" dirty="0">
              <a:solidFill>
                <a:schemeClr val="bg1"/>
              </a:solidFill>
              <a:latin typeface="Barlow" pitchFamily="2" charset="77"/>
              <a:ea typeface="Roboto" panose="02000000000000000000" pitchFamily="2" charset="0"/>
            </a:endParaRPr>
          </a:p>
          <a:p>
            <a:pPr marL="0" indent="0" algn="ctr" defTabSz="914354">
              <a:buNone/>
            </a:pPr>
            <a:r>
              <a:rPr lang="en-US" sz="2100" dirty="0">
                <a:solidFill>
                  <a:schemeClr val="bg1"/>
                </a:solidFill>
                <a:latin typeface="Lato" panose="020F0502020204030203" pitchFamily="34" charset="0"/>
                <a:ea typeface="Lato" panose="020F0502020204030203" pitchFamily="34" charset="0"/>
                <a:cs typeface="Lato" panose="020F0502020204030203" pitchFamily="34" charset="0"/>
              </a:rPr>
              <a:t>To promote innovative and efficient procurement by states, promoting superior contracts with integrity and transparency for the public sector</a:t>
            </a:r>
            <a:r>
              <a:rPr lang="en-US" sz="2100" dirty="0">
                <a:solidFill>
                  <a:schemeClr val="bg1"/>
                </a:solidFill>
                <a:latin typeface="Barlow" pitchFamily="2" charset="77"/>
                <a:ea typeface="Roboto" panose="02000000000000000000" pitchFamily="2" charset="0"/>
              </a:rPr>
              <a:t>.</a:t>
            </a:r>
            <a:endParaRPr lang="en-US" sz="2100" dirty="0">
              <a:ln w="0"/>
              <a:solidFill>
                <a:schemeClr val="bg1"/>
              </a:solidFill>
              <a:effectLst>
                <a:outerShdw blurRad="38100" dist="19050" dir="2700000" algn="tl" rotWithShape="0">
                  <a:srgbClr val="000455">
                    <a:alpha val="40000"/>
                  </a:srgbClr>
                </a:outerShdw>
              </a:effectLst>
              <a:latin typeface="Barlow" pitchFamily="2" charset="77"/>
              <a:ea typeface="Roboto" panose="02000000000000000000" pitchFamily="2" charset="0"/>
            </a:endParaRPr>
          </a:p>
        </p:txBody>
      </p:sp>
      <p:sp>
        <p:nvSpPr>
          <p:cNvPr id="5" name="Content Placeholder 2">
            <a:extLst>
              <a:ext uri="{FF2B5EF4-FFF2-40B4-BE49-F238E27FC236}">
                <a16:creationId xmlns:a16="http://schemas.microsoft.com/office/drawing/2014/main" id="{2B6A0F90-096F-03BE-7C7E-89A98C059461}"/>
              </a:ext>
            </a:extLst>
          </p:cNvPr>
          <p:cNvSpPr txBox="1">
            <a:spLocks/>
          </p:cNvSpPr>
          <p:nvPr/>
        </p:nvSpPr>
        <p:spPr>
          <a:xfrm>
            <a:off x="1074563" y="1107451"/>
            <a:ext cx="3773525" cy="1594133"/>
          </a:xfrm>
          <a:prstGeom prst="rect">
            <a:avLst/>
          </a:prstGeom>
          <a:solidFill>
            <a:srgbClr val="3F6388"/>
          </a:solidFill>
          <a:ln w="44450" cap="flat" cmpd="sng" algn="ctr">
            <a:noFill/>
            <a:prstDash val="solid"/>
          </a:ln>
          <a:effectLst>
            <a:outerShdw blurRad="50800" dist="38100" dir="8100000" algn="tr"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anchor="ctr">
            <a:normAutofit/>
          </a:bodyPr>
          <a:lstStyle>
            <a:lvl1pPr marL="102867" indent="-102867" algn="l" defTabSz="514337" rtl="0" eaLnBrk="1" latinLnBrk="0" hangingPunct="1">
              <a:spcBef>
                <a:spcPct val="20000"/>
              </a:spcBef>
              <a:buClr>
                <a:schemeClr val="accent1"/>
              </a:buClr>
              <a:buSzPct val="85000"/>
              <a:buFont typeface="Arial" pitchFamily="34" charset="0"/>
              <a:buChar char="•"/>
              <a:defRPr sz="1350" kern="1200">
                <a:solidFill>
                  <a:schemeClr val="lt1"/>
                </a:solidFill>
                <a:latin typeface="+mn-lt"/>
                <a:ea typeface="+mn-ea"/>
                <a:cs typeface="+mn-cs"/>
              </a:defRPr>
            </a:lvl1pPr>
            <a:lvl2pPr marL="257169" indent="-102867" algn="l" defTabSz="514337" rtl="0" eaLnBrk="1" latinLnBrk="0" hangingPunct="1">
              <a:spcBef>
                <a:spcPct val="20000"/>
              </a:spcBef>
              <a:buClr>
                <a:schemeClr val="accent1"/>
              </a:buClr>
              <a:buSzPct val="85000"/>
              <a:buFont typeface="Arial" pitchFamily="34" charset="0"/>
              <a:buChar char="•"/>
              <a:defRPr sz="1125" kern="1200">
                <a:solidFill>
                  <a:schemeClr val="lt1"/>
                </a:solidFill>
                <a:latin typeface="+mn-lt"/>
                <a:ea typeface="+mn-ea"/>
                <a:cs typeface="+mn-cs"/>
              </a:defRPr>
            </a:lvl2pPr>
            <a:lvl3pPr marL="411470" indent="-102867" algn="l" defTabSz="514337" rtl="0" eaLnBrk="1" latinLnBrk="0" hangingPunct="1">
              <a:spcBef>
                <a:spcPct val="20000"/>
              </a:spcBef>
              <a:buClr>
                <a:schemeClr val="accent1"/>
              </a:buClr>
              <a:buSzPct val="90000"/>
              <a:buFont typeface="Arial" pitchFamily="34" charset="0"/>
              <a:buChar char="•"/>
              <a:defRPr sz="1013" kern="1200">
                <a:solidFill>
                  <a:schemeClr val="lt1"/>
                </a:solidFill>
                <a:latin typeface="+mn-lt"/>
                <a:ea typeface="+mn-ea"/>
                <a:cs typeface="+mn-cs"/>
              </a:defRPr>
            </a:lvl3pPr>
            <a:lvl4pPr marL="565771" indent="-102867" algn="l" defTabSz="514337" rtl="0" eaLnBrk="1" latinLnBrk="0" hangingPunct="1">
              <a:spcBef>
                <a:spcPct val="20000"/>
              </a:spcBef>
              <a:buClr>
                <a:schemeClr val="accent1"/>
              </a:buClr>
              <a:buFont typeface="Arial" pitchFamily="34" charset="0"/>
              <a:buChar char="•"/>
              <a:defRPr sz="900" kern="1200">
                <a:solidFill>
                  <a:schemeClr val="lt1"/>
                </a:solidFill>
                <a:latin typeface="+mn-lt"/>
                <a:ea typeface="+mn-ea"/>
                <a:cs typeface="+mn-cs"/>
              </a:defRPr>
            </a:lvl4pPr>
            <a:lvl5pPr marL="668639" indent="-77151" algn="l" defTabSz="514337" rtl="0" eaLnBrk="1" latinLnBrk="0" hangingPunct="1">
              <a:spcBef>
                <a:spcPct val="20000"/>
              </a:spcBef>
              <a:buClr>
                <a:schemeClr val="accent1"/>
              </a:buClr>
              <a:buSzPct val="100000"/>
              <a:buFont typeface="Arial" pitchFamily="34" charset="0"/>
              <a:buChar char="•"/>
              <a:defRPr sz="788" kern="1200" baseline="0">
                <a:solidFill>
                  <a:schemeClr val="lt1"/>
                </a:solidFill>
                <a:latin typeface="+mn-lt"/>
                <a:ea typeface="+mn-ea"/>
                <a:cs typeface="+mn-cs"/>
              </a:defRPr>
            </a:lvl5pPr>
            <a:lvl6pPr marL="771506" indent="-102867" algn="l" defTabSz="514337" rtl="0" eaLnBrk="1" latinLnBrk="0" hangingPunct="1">
              <a:spcBef>
                <a:spcPct val="20000"/>
              </a:spcBef>
              <a:buClr>
                <a:schemeClr val="accent1"/>
              </a:buClr>
              <a:buFont typeface="Arial" pitchFamily="34" charset="0"/>
              <a:buChar char="•"/>
              <a:defRPr sz="731" kern="1200">
                <a:solidFill>
                  <a:schemeClr val="lt1"/>
                </a:solidFill>
                <a:latin typeface="+mn-lt"/>
                <a:ea typeface="+mn-ea"/>
                <a:cs typeface="+mn-cs"/>
              </a:defRPr>
            </a:lvl6pPr>
            <a:lvl7pPr marL="874373" indent="-102867" algn="l" defTabSz="514337" rtl="0" eaLnBrk="1" latinLnBrk="0" hangingPunct="1">
              <a:spcBef>
                <a:spcPct val="20000"/>
              </a:spcBef>
              <a:buClr>
                <a:schemeClr val="accent1"/>
              </a:buClr>
              <a:buFont typeface="Arial" pitchFamily="34" charset="0"/>
              <a:buChar char="•"/>
              <a:defRPr sz="731" kern="1200">
                <a:solidFill>
                  <a:schemeClr val="lt1"/>
                </a:solidFill>
                <a:latin typeface="+mn-lt"/>
                <a:ea typeface="+mn-ea"/>
                <a:cs typeface="+mn-cs"/>
              </a:defRPr>
            </a:lvl7pPr>
            <a:lvl8pPr marL="977241" indent="-102867" algn="l" defTabSz="514337" rtl="0" eaLnBrk="1" latinLnBrk="0" hangingPunct="1">
              <a:spcBef>
                <a:spcPct val="20000"/>
              </a:spcBef>
              <a:buClr>
                <a:schemeClr val="accent1"/>
              </a:buClr>
              <a:buFont typeface="Arial" pitchFamily="34" charset="0"/>
              <a:buChar char="•"/>
              <a:defRPr sz="731" kern="1200">
                <a:solidFill>
                  <a:schemeClr val="lt1"/>
                </a:solidFill>
                <a:latin typeface="+mn-lt"/>
                <a:ea typeface="+mn-ea"/>
                <a:cs typeface="+mn-cs"/>
              </a:defRPr>
            </a:lvl8pPr>
            <a:lvl9pPr marL="1080108" indent="-102867" algn="l" defTabSz="514337" rtl="0" eaLnBrk="1" latinLnBrk="0" hangingPunct="1">
              <a:spcBef>
                <a:spcPct val="20000"/>
              </a:spcBef>
              <a:buClr>
                <a:schemeClr val="accent1"/>
              </a:buClr>
              <a:buFont typeface="Arial" pitchFamily="34" charset="0"/>
              <a:buChar char="•"/>
              <a:defRPr sz="731" kern="1200">
                <a:solidFill>
                  <a:schemeClr val="lt1"/>
                </a:solidFill>
                <a:latin typeface="+mn-lt"/>
                <a:ea typeface="+mn-ea"/>
                <a:cs typeface="+mn-cs"/>
              </a:defRPr>
            </a:lvl9pPr>
          </a:lstStyle>
          <a:p>
            <a:pPr marL="109533" lvl="1" indent="0" algn="ctr">
              <a:buNone/>
            </a:pPr>
            <a:r>
              <a:rPr lang="en-US" sz="2100" dirty="0">
                <a:latin typeface="Lato" panose="020F0502020204030203" pitchFamily="34" charset="0"/>
                <a:ea typeface="Lato" panose="020F0502020204030203" pitchFamily="34" charset="0"/>
                <a:cs typeface="Lato" panose="020F0502020204030203" pitchFamily="34" charset="0"/>
              </a:rPr>
              <a:t>Your strategic partner for public procurement solutions.</a:t>
            </a:r>
            <a:endParaRPr lang="en-US" altLang="en-US" sz="2100" dirty="0">
              <a:ln w="0"/>
              <a:solidFill>
                <a:srgbClr val="002855"/>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92BB4313-050C-F701-2EE8-D94DF81655CD}"/>
              </a:ext>
            </a:extLst>
          </p:cNvPr>
          <p:cNvSpPr txBox="1"/>
          <p:nvPr/>
        </p:nvSpPr>
        <p:spPr>
          <a:xfrm>
            <a:off x="-2225040" y="-3429000"/>
            <a:ext cx="184731" cy="369332"/>
          </a:xfrm>
          <a:prstGeom prst="rect">
            <a:avLst/>
          </a:prstGeom>
          <a:noFill/>
        </p:spPr>
        <p:txBody>
          <a:bodyPr wrap="none" rtlCol="0">
            <a:spAutoFit/>
          </a:bodyPr>
          <a:lstStyle/>
          <a:p>
            <a:endParaRPr lang="en-US"/>
          </a:p>
        </p:txBody>
      </p:sp>
      <p:sp>
        <p:nvSpPr>
          <p:cNvPr id="4" name="Title 3">
            <a:extLst>
              <a:ext uri="{FF2B5EF4-FFF2-40B4-BE49-F238E27FC236}">
                <a16:creationId xmlns:a16="http://schemas.microsoft.com/office/drawing/2014/main" id="{8B7450D6-A598-4C65-754C-5CCC3D90C7B9}"/>
              </a:ext>
            </a:extLst>
          </p:cNvPr>
          <p:cNvSpPr txBox="1">
            <a:spLocks noGrp="1"/>
          </p:cNvSpPr>
          <p:nvPr>
            <p:ph type="title"/>
          </p:nvPr>
        </p:nvSpPr>
        <p:spPr>
          <a:xfrm>
            <a:off x="1353312" y="3236842"/>
            <a:ext cx="3063240" cy="677108"/>
          </a:xfrm>
          <a:prstGeom prst="rect">
            <a:avLst/>
          </a:prstGeom>
          <a:solidFill>
            <a:srgbClr val="C34432"/>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defTabSz="914354">
              <a:spcBef>
                <a:spcPts val="2400"/>
              </a:spcBef>
              <a:spcAft>
                <a:spcPts val="2400"/>
              </a:spcAft>
            </a:pPr>
            <a:r>
              <a:rPr lang="en-US" sz="4400" dirty="0">
                <a:solidFill>
                  <a:srgbClr val="F2F2F2"/>
                </a:solidFill>
                <a:effectLst>
                  <a:outerShdw dist="38100" sx="1000" sy="1000" algn="tl">
                    <a:srgbClr val="000000"/>
                  </a:outerShdw>
                </a:effectLst>
                <a:latin typeface="Barlow" pitchFamily="2" charset="77"/>
                <a:ea typeface="Roboto" panose="02000000000000000000" pitchFamily="2" charset="0"/>
                <a:cs typeface="Arial" panose="020B0604020202020204" pitchFamily="34" charset="0"/>
              </a:rPr>
              <a:t>MISSION</a:t>
            </a:r>
            <a:endParaRPr lang="en-US" sz="5400" dirty="0">
              <a:solidFill>
                <a:srgbClr val="F2F2F2"/>
              </a:solidFill>
              <a:effectLst>
                <a:outerShdw blurRad="38100" dist="38100" dir="2700000" algn="tl">
                  <a:srgbClr val="000000">
                    <a:alpha val="43137"/>
                  </a:srgbClr>
                </a:outerShdw>
              </a:effectLst>
              <a:latin typeface="Barlow" pitchFamily="2" charset="77"/>
              <a:ea typeface="Roboto" panose="02000000000000000000" pitchFamily="2" charset="0"/>
              <a:cs typeface="Arial" panose="020B0604020202020204" pitchFamily="34" charset="0"/>
            </a:endParaRPr>
          </a:p>
        </p:txBody>
      </p:sp>
      <p:sp>
        <p:nvSpPr>
          <p:cNvPr id="9" name="Content Placeholder 2">
            <a:extLst>
              <a:ext uri="{FF2B5EF4-FFF2-40B4-BE49-F238E27FC236}">
                <a16:creationId xmlns:a16="http://schemas.microsoft.com/office/drawing/2014/main" id="{5EE5255F-89B5-B594-A274-D84FB13F619A}"/>
              </a:ext>
            </a:extLst>
          </p:cNvPr>
          <p:cNvSpPr txBox="1">
            <a:spLocks/>
          </p:cNvSpPr>
          <p:nvPr/>
        </p:nvSpPr>
        <p:spPr>
          <a:xfrm>
            <a:off x="5559552" y="1819656"/>
            <a:ext cx="6033236" cy="3693900"/>
          </a:xfrm>
          <a:prstGeom prst="rect">
            <a:avLst/>
          </a:prstGeom>
          <a:solidFill>
            <a:srgbClr val="3F6388"/>
          </a:solidFill>
          <a:ln w="44450" cap="flat" cmpd="sng" algn="ctr">
            <a:noFill/>
            <a:prstDash val="solid"/>
          </a:ln>
          <a:effectLst>
            <a:outerShdw blurRad="50800" dist="38100" dir="8100000" algn="tr"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anchor="ctr">
            <a:normAutofit fontScale="32500" lnSpcReduction="20000"/>
          </a:bodyPr>
          <a:lstStyle>
            <a:lvl1pPr marL="102867" indent="-102867" algn="l" defTabSz="514337" rtl="0" eaLnBrk="1" latinLnBrk="0" hangingPunct="1">
              <a:spcBef>
                <a:spcPct val="20000"/>
              </a:spcBef>
              <a:buClr>
                <a:schemeClr val="accent1"/>
              </a:buClr>
              <a:buSzPct val="85000"/>
              <a:buFont typeface="Arial" pitchFamily="34" charset="0"/>
              <a:buChar char="•"/>
              <a:defRPr sz="1350" kern="1200">
                <a:solidFill>
                  <a:schemeClr val="lt1"/>
                </a:solidFill>
                <a:latin typeface="+mn-lt"/>
                <a:ea typeface="+mn-ea"/>
                <a:cs typeface="+mn-cs"/>
              </a:defRPr>
            </a:lvl1pPr>
            <a:lvl2pPr marL="257169" indent="-102867" algn="l" defTabSz="514337" rtl="0" eaLnBrk="1" latinLnBrk="0" hangingPunct="1">
              <a:spcBef>
                <a:spcPct val="20000"/>
              </a:spcBef>
              <a:buClr>
                <a:schemeClr val="accent1"/>
              </a:buClr>
              <a:buSzPct val="85000"/>
              <a:buFont typeface="Arial" pitchFamily="34" charset="0"/>
              <a:buChar char="•"/>
              <a:defRPr sz="1125" kern="1200">
                <a:solidFill>
                  <a:schemeClr val="lt1"/>
                </a:solidFill>
                <a:latin typeface="+mn-lt"/>
                <a:ea typeface="+mn-ea"/>
                <a:cs typeface="+mn-cs"/>
              </a:defRPr>
            </a:lvl2pPr>
            <a:lvl3pPr marL="411470" indent="-102867" algn="l" defTabSz="514337" rtl="0" eaLnBrk="1" latinLnBrk="0" hangingPunct="1">
              <a:spcBef>
                <a:spcPct val="20000"/>
              </a:spcBef>
              <a:buClr>
                <a:schemeClr val="accent1"/>
              </a:buClr>
              <a:buSzPct val="90000"/>
              <a:buFont typeface="Arial" pitchFamily="34" charset="0"/>
              <a:buChar char="•"/>
              <a:defRPr sz="1013" kern="1200">
                <a:solidFill>
                  <a:schemeClr val="lt1"/>
                </a:solidFill>
                <a:latin typeface="+mn-lt"/>
                <a:ea typeface="+mn-ea"/>
                <a:cs typeface="+mn-cs"/>
              </a:defRPr>
            </a:lvl3pPr>
            <a:lvl4pPr marL="565771" indent="-102867" algn="l" defTabSz="514337" rtl="0" eaLnBrk="1" latinLnBrk="0" hangingPunct="1">
              <a:spcBef>
                <a:spcPct val="20000"/>
              </a:spcBef>
              <a:buClr>
                <a:schemeClr val="accent1"/>
              </a:buClr>
              <a:buFont typeface="Arial" pitchFamily="34" charset="0"/>
              <a:buChar char="•"/>
              <a:defRPr sz="900" kern="1200">
                <a:solidFill>
                  <a:schemeClr val="lt1"/>
                </a:solidFill>
                <a:latin typeface="+mn-lt"/>
                <a:ea typeface="+mn-ea"/>
                <a:cs typeface="+mn-cs"/>
              </a:defRPr>
            </a:lvl4pPr>
            <a:lvl5pPr marL="668639" indent="-77151" algn="l" defTabSz="514337" rtl="0" eaLnBrk="1" latinLnBrk="0" hangingPunct="1">
              <a:spcBef>
                <a:spcPct val="20000"/>
              </a:spcBef>
              <a:buClr>
                <a:schemeClr val="accent1"/>
              </a:buClr>
              <a:buSzPct val="100000"/>
              <a:buFont typeface="Arial" pitchFamily="34" charset="0"/>
              <a:buChar char="•"/>
              <a:defRPr sz="788" kern="1200" baseline="0">
                <a:solidFill>
                  <a:schemeClr val="lt1"/>
                </a:solidFill>
                <a:latin typeface="+mn-lt"/>
                <a:ea typeface="+mn-ea"/>
                <a:cs typeface="+mn-cs"/>
              </a:defRPr>
            </a:lvl5pPr>
            <a:lvl6pPr marL="771506" indent="-102867" algn="l" defTabSz="514337" rtl="0" eaLnBrk="1" latinLnBrk="0" hangingPunct="1">
              <a:spcBef>
                <a:spcPct val="20000"/>
              </a:spcBef>
              <a:buClr>
                <a:schemeClr val="accent1"/>
              </a:buClr>
              <a:buFont typeface="Arial" pitchFamily="34" charset="0"/>
              <a:buChar char="•"/>
              <a:defRPr sz="731" kern="1200">
                <a:solidFill>
                  <a:schemeClr val="lt1"/>
                </a:solidFill>
                <a:latin typeface="+mn-lt"/>
                <a:ea typeface="+mn-ea"/>
                <a:cs typeface="+mn-cs"/>
              </a:defRPr>
            </a:lvl6pPr>
            <a:lvl7pPr marL="874373" indent="-102867" algn="l" defTabSz="514337" rtl="0" eaLnBrk="1" latinLnBrk="0" hangingPunct="1">
              <a:spcBef>
                <a:spcPct val="20000"/>
              </a:spcBef>
              <a:buClr>
                <a:schemeClr val="accent1"/>
              </a:buClr>
              <a:buFont typeface="Arial" pitchFamily="34" charset="0"/>
              <a:buChar char="•"/>
              <a:defRPr sz="731" kern="1200">
                <a:solidFill>
                  <a:schemeClr val="lt1"/>
                </a:solidFill>
                <a:latin typeface="+mn-lt"/>
                <a:ea typeface="+mn-ea"/>
                <a:cs typeface="+mn-cs"/>
              </a:defRPr>
            </a:lvl7pPr>
            <a:lvl8pPr marL="977241" indent="-102867" algn="l" defTabSz="514337" rtl="0" eaLnBrk="1" latinLnBrk="0" hangingPunct="1">
              <a:spcBef>
                <a:spcPct val="20000"/>
              </a:spcBef>
              <a:buClr>
                <a:schemeClr val="accent1"/>
              </a:buClr>
              <a:buFont typeface="Arial" pitchFamily="34" charset="0"/>
              <a:buChar char="•"/>
              <a:defRPr sz="731" kern="1200">
                <a:solidFill>
                  <a:schemeClr val="lt1"/>
                </a:solidFill>
                <a:latin typeface="+mn-lt"/>
                <a:ea typeface="+mn-ea"/>
                <a:cs typeface="+mn-cs"/>
              </a:defRPr>
            </a:lvl8pPr>
            <a:lvl9pPr marL="1080108" indent="-102867" algn="l" defTabSz="514337" rtl="0" eaLnBrk="1" latinLnBrk="0" hangingPunct="1">
              <a:spcBef>
                <a:spcPct val="20000"/>
              </a:spcBef>
              <a:buClr>
                <a:schemeClr val="accent1"/>
              </a:buClr>
              <a:buFont typeface="Arial" pitchFamily="34" charset="0"/>
              <a:buChar char="•"/>
              <a:defRPr sz="731" kern="1200">
                <a:solidFill>
                  <a:schemeClr val="lt1"/>
                </a:solidFill>
                <a:latin typeface="+mn-lt"/>
                <a:ea typeface="+mn-ea"/>
                <a:cs typeface="+mn-cs"/>
              </a:defRPr>
            </a:lvl9pPr>
          </a:lstStyle>
          <a:p>
            <a:pPr marL="109533" lvl="1" indent="0" algn="ctr">
              <a:buNone/>
            </a:pPr>
            <a:endParaRPr lang="en-US" sz="1400" dirty="0">
              <a:latin typeface="Barlow" pitchFamily="2" charset="77"/>
              <a:ea typeface="Roboto" panose="02000000000000000000" pitchFamily="2" charset="0"/>
            </a:endParaRPr>
          </a:p>
          <a:p>
            <a:pPr marL="0" indent="0">
              <a:buNone/>
            </a:pPr>
            <a:r>
              <a:rPr lang="en-US" sz="6400" dirty="0">
                <a:solidFill>
                  <a:schemeClr val="bg1"/>
                </a:solidFill>
              </a:rPr>
              <a:t>1. </a:t>
            </a:r>
            <a:r>
              <a:rPr lang="en-US" sz="6400" dirty="0">
                <a:solidFill>
                  <a:schemeClr val="bg1"/>
                </a:solidFill>
                <a:latin typeface="Lato" panose="020F0502020204030203" pitchFamily="34" charset="0"/>
                <a:ea typeface="Lato" panose="020F0502020204030203" pitchFamily="34" charset="0"/>
                <a:cs typeface="Lato" panose="020F0502020204030203" pitchFamily="34" charset="0"/>
              </a:rPr>
              <a:t>To help our members achieve success as public procurement leaders.</a:t>
            </a:r>
          </a:p>
          <a:p>
            <a:pPr marL="0" indent="0">
              <a:buNone/>
            </a:pPr>
            <a:endParaRPr lang="en-US" sz="6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US" sz="6400" dirty="0">
                <a:latin typeface="Lato" panose="020F0502020204030203" pitchFamily="34" charset="0"/>
                <a:ea typeface="Lato" panose="020F0502020204030203" pitchFamily="34" charset="0"/>
                <a:cs typeface="Lato" panose="020F0502020204030203" pitchFamily="34" charset="0"/>
              </a:rPr>
              <a:t>2. To promote best practices, education, professional development, research, and innovative procurement strategies.</a:t>
            </a:r>
          </a:p>
          <a:p>
            <a:pPr marL="0" indent="0">
              <a:buNone/>
            </a:pPr>
            <a:endParaRPr lang="en-US" sz="640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6400" dirty="0">
                <a:latin typeface="Lato" panose="020F0502020204030203" pitchFamily="34" charset="0"/>
                <a:ea typeface="Lato" panose="020F0502020204030203" pitchFamily="34" charset="0"/>
                <a:cs typeface="Lato" panose="020F0502020204030203" pitchFamily="34" charset="0"/>
              </a:rPr>
              <a:t>3. To promote government excellence by delivering superior procurement solutions for the benefit of the public.</a:t>
            </a:r>
          </a:p>
        </p:txBody>
      </p:sp>
      <p:sp>
        <p:nvSpPr>
          <p:cNvPr id="13" name="Title 3">
            <a:extLst>
              <a:ext uri="{FF2B5EF4-FFF2-40B4-BE49-F238E27FC236}">
                <a16:creationId xmlns:a16="http://schemas.microsoft.com/office/drawing/2014/main" id="{DC327DBD-4206-C11F-E2C8-86FEB1632EA8}"/>
              </a:ext>
            </a:extLst>
          </p:cNvPr>
          <p:cNvSpPr txBox="1">
            <a:spLocks/>
          </p:cNvSpPr>
          <p:nvPr/>
        </p:nvSpPr>
        <p:spPr>
          <a:xfrm>
            <a:off x="1386840" y="703358"/>
            <a:ext cx="3063240" cy="738664"/>
          </a:xfrm>
          <a:prstGeom prst="rect">
            <a:avLst/>
          </a:prstGeom>
          <a:solidFill>
            <a:srgbClr val="C34432"/>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0" tIns="0" rIns="0" bIns="0" rtlCol="0" anchor="b" anchorCtr="0">
            <a:spAutoFit/>
          </a:bodyPr>
          <a:lstStyle>
            <a:lvl1pPr algn="l" defTabSz="914400" rtl="0" eaLnBrk="1" latinLnBrk="0" hangingPunct="1">
              <a:lnSpc>
                <a:spcPct val="100000"/>
              </a:lnSpc>
              <a:spcBef>
                <a:spcPct val="0"/>
              </a:spcBef>
              <a:buNone/>
              <a:defRPr sz="3600" b="1" i="0" kern="1200">
                <a:solidFill>
                  <a:srgbClr val="5639A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354">
              <a:spcBef>
                <a:spcPts val="2400"/>
              </a:spcBef>
              <a:spcAft>
                <a:spcPts val="2400"/>
              </a:spcAft>
            </a:pPr>
            <a:r>
              <a:rPr lang="en-US" sz="4400" dirty="0">
                <a:solidFill>
                  <a:srgbClr val="F2F2F2"/>
                </a:solidFill>
                <a:effectLst>
                  <a:outerShdw dist="38100" sx="1000" sy="1000" algn="tl">
                    <a:srgbClr val="000000"/>
                  </a:outerShdw>
                </a:effectLst>
                <a:latin typeface="Barlow" pitchFamily="2" charset="77"/>
                <a:ea typeface="Roboto" panose="02000000000000000000" pitchFamily="2" charset="0"/>
                <a:cs typeface="Arial" panose="020B0604020202020204" pitchFamily="34" charset="0"/>
              </a:rPr>
              <a:t>VISION</a:t>
            </a:r>
            <a:r>
              <a:rPr lang="en-US" sz="4800" dirty="0">
                <a:solidFill>
                  <a:srgbClr val="F2F2F2"/>
                </a:solidFill>
                <a:effectLst>
                  <a:outerShdw blurRad="38100" dist="38100" dir="2700000" algn="tl">
                    <a:srgbClr val="000000">
                      <a:alpha val="43137"/>
                    </a:srgbClr>
                  </a:outerShdw>
                </a:effectLst>
                <a:latin typeface="Barlow" pitchFamily="2" charset="77"/>
                <a:ea typeface="Roboto" panose="02000000000000000000" pitchFamily="2" charset="0"/>
                <a:cs typeface="Arial" panose="020B0604020202020204" pitchFamily="34" charset="0"/>
              </a:rPr>
              <a:t> </a:t>
            </a:r>
          </a:p>
        </p:txBody>
      </p:sp>
      <p:sp>
        <p:nvSpPr>
          <p:cNvPr id="15" name="Title 3">
            <a:extLst>
              <a:ext uri="{FF2B5EF4-FFF2-40B4-BE49-F238E27FC236}">
                <a16:creationId xmlns:a16="http://schemas.microsoft.com/office/drawing/2014/main" id="{32B3F87B-267A-F6B4-E586-171E712E29A9}"/>
              </a:ext>
            </a:extLst>
          </p:cNvPr>
          <p:cNvSpPr txBox="1">
            <a:spLocks/>
          </p:cNvSpPr>
          <p:nvPr/>
        </p:nvSpPr>
        <p:spPr>
          <a:xfrm>
            <a:off x="7107936" y="1331246"/>
            <a:ext cx="3063240" cy="738664"/>
          </a:xfrm>
          <a:prstGeom prst="rect">
            <a:avLst/>
          </a:prstGeom>
          <a:solidFill>
            <a:srgbClr val="C34432"/>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0" tIns="0" rIns="0" bIns="0" rtlCol="0" anchor="b" anchorCtr="0">
            <a:spAutoFit/>
          </a:bodyPr>
          <a:lstStyle>
            <a:lvl1pPr algn="l" defTabSz="914400" rtl="0" eaLnBrk="1" latinLnBrk="0" hangingPunct="1">
              <a:lnSpc>
                <a:spcPct val="100000"/>
              </a:lnSpc>
              <a:spcBef>
                <a:spcPct val="0"/>
              </a:spcBef>
              <a:buNone/>
              <a:defRPr sz="3600" b="1" i="0" kern="1200">
                <a:solidFill>
                  <a:srgbClr val="5639AF"/>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354">
              <a:spcBef>
                <a:spcPts val="2400"/>
              </a:spcBef>
              <a:spcAft>
                <a:spcPts val="2400"/>
              </a:spcAft>
            </a:pPr>
            <a:r>
              <a:rPr lang="en-US" sz="4400" dirty="0">
                <a:solidFill>
                  <a:srgbClr val="F2F2F2"/>
                </a:solidFill>
                <a:effectLst>
                  <a:outerShdw dist="38100" sx="1000" sy="1000" algn="tl">
                    <a:srgbClr val="000000"/>
                  </a:outerShdw>
                </a:effectLst>
                <a:latin typeface="Barlow" pitchFamily="2" charset="77"/>
                <a:ea typeface="Roboto" panose="02000000000000000000" pitchFamily="2" charset="0"/>
                <a:cs typeface="Arial" panose="020B0604020202020204" pitchFamily="34" charset="0"/>
              </a:rPr>
              <a:t>GOALS</a:t>
            </a:r>
            <a:r>
              <a:rPr lang="en-US" sz="4800" dirty="0">
                <a:solidFill>
                  <a:srgbClr val="F2F2F2"/>
                </a:solidFill>
                <a:effectLst>
                  <a:outerShdw blurRad="38100" dist="38100" dir="2700000" algn="tl">
                    <a:srgbClr val="000000">
                      <a:alpha val="43137"/>
                    </a:srgbClr>
                  </a:outerShdw>
                </a:effectLst>
                <a:latin typeface="Barlow" pitchFamily="2" charset="77"/>
                <a:ea typeface="Roboto" panose="02000000000000000000" pitchFamily="2" charset="0"/>
                <a:cs typeface="Arial" panose="020B0604020202020204" pitchFamily="34" charset="0"/>
              </a:rPr>
              <a:t> </a:t>
            </a:r>
          </a:p>
        </p:txBody>
      </p:sp>
    </p:spTree>
    <p:extLst>
      <p:ext uri="{BB962C8B-B14F-4D97-AF65-F5344CB8AC3E}">
        <p14:creationId xmlns:p14="http://schemas.microsoft.com/office/powerpoint/2010/main" val="873964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B8F1783-49EC-BE9D-388C-02790C7B4A55}"/>
              </a:ext>
            </a:extLst>
          </p:cNvPr>
          <p:cNvSpPr/>
          <p:nvPr/>
        </p:nvSpPr>
        <p:spPr>
          <a:xfrm>
            <a:off x="7757160" y="1781209"/>
            <a:ext cx="4329690" cy="4122707"/>
          </a:xfrm>
          <a:prstGeom prst="ellipse">
            <a:avLst/>
          </a:prstGeom>
          <a:solidFill>
            <a:srgbClr val="FFFFFF"/>
          </a:solidFill>
          <a:ln w="76200">
            <a:solidFill>
              <a:srgbClr val="284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D0216C5-6A28-24D7-95B1-26D2AB38F57C}"/>
              </a:ext>
            </a:extLst>
          </p:cNvPr>
          <p:cNvSpPr/>
          <p:nvPr/>
        </p:nvSpPr>
        <p:spPr>
          <a:xfrm>
            <a:off x="105150" y="1781208"/>
            <a:ext cx="4200865" cy="4122707"/>
          </a:xfrm>
          <a:prstGeom prst="ellipse">
            <a:avLst/>
          </a:prstGeom>
          <a:solidFill>
            <a:srgbClr val="FFFFFF"/>
          </a:solidFill>
          <a:ln w="76200">
            <a:solidFill>
              <a:srgbClr val="284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37EB8473-8978-5F23-F7C0-8215685BE1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760" y="3049024"/>
            <a:ext cx="2722021" cy="2206402"/>
          </a:xfrm>
          <a:prstGeom prst="rect">
            <a:avLst/>
          </a:prstGeom>
        </p:spPr>
      </p:pic>
      <p:pic>
        <p:nvPicPr>
          <p:cNvPr id="6" name="Picture 5" descr="A picture containing text, sign, tableware, dishware&#10;&#10;Description automatically generated">
            <a:extLst>
              <a:ext uri="{FF2B5EF4-FFF2-40B4-BE49-F238E27FC236}">
                <a16:creationId xmlns:a16="http://schemas.microsoft.com/office/drawing/2014/main" id="{F96516D8-A070-964D-8909-1D52B0668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123" y="3337130"/>
            <a:ext cx="3930478" cy="1086612"/>
          </a:xfrm>
          <a:prstGeom prst="rect">
            <a:avLst/>
          </a:prstGeom>
        </p:spPr>
      </p:pic>
      <p:sp>
        <p:nvSpPr>
          <p:cNvPr id="7" name="Oval 6">
            <a:extLst>
              <a:ext uri="{FF2B5EF4-FFF2-40B4-BE49-F238E27FC236}">
                <a16:creationId xmlns:a16="http://schemas.microsoft.com/office/drawing/2014/main" id="{1BE9AC19-3AB8-AE04-1CE5-2973E027C95C}"/>
              </a:ext>
            </a:extLst>
          </p:cNvPr>
          <p:cNvSpPr/>
          <p:nvPr/>
        </p:nvSpPr>
        <p:spPr>
          <a:xfrm>
            <a:off x="3259766" y="141519"/>
            <a:ext cx="5091690" cy="4887182"/>
          </a:xfrm>
          <a:prstGeom prst="ellipse">
            <a:avLst/>
          </a:prstGeom>
          <a:solidFill>
            <a:srgbClr val="FFFFFF"/>
          </a:solidFill>
          <a:ln w="76200">
            <a:solidFill>
              <a:srgbClr val="284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ue and black logo&#10;&#10;AI-generated content may be incorrect.">
            <a:extLst>
              <a:ext uri="{FF2B5EF4-FFF2-40B4-BE49-F238E27FC236}">
                <a16:creationId xmlns:a16="http://schemas.microsoft.com/office/drawing/2014/main" id="{916858B9-D5D5-9C7E-7953-068C8E201F26}"/>
              </a:ext>
            </a:extLst>
          </p:cNvPr>
          <p:cNvPicPr>
            <a:picLocks noChangeAspect="1"/>
          </p:cNvPicPr>
          <p:nvPr/>
        </p:nvPicPr>
        <p:blipFill>
          <a:blip r:embed="rId4"/>
          <a:stretch>
            <a:fillRect/>
          </a:stretch>
        </p:blipFill>
        <p:spPr>
          <a:xfrm>
            <a:off x="3533256" y="1742524"/>
            <a:ext cx="4835660" cy="1590610"/>
          </a:xfrm>
          <a:prstGeom prst="rect">
            <a:avLst/>
          </a:prstGeom>
        </p:spPr>
      </p:pic>
    </p:spTree>
    <p:extLst>
      <p:ext uri="{BB962C8B-B14F-4D97-AF65-F5344CB8AC3E}">
        <p14:creationId xmlns:p14="http://schemas.microsoft.com/office/powerpoint/2010/main" val="355639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B62CDC-9E05-A28E-2FF3-70B09F1A5B42}"/>
              </a:ext>
            </a:extLst>
          </p:cNvPr>
          <p:cNvPicPr>
            <a:picLocks noChangeAspect="1"/>
          </p:cNvPicPr>
          <p:nvPr/>
        </p:nvPicPr>
        <p:blipFill>
          <a:blip r:embed="rId3"/>
          <a:stretch>
            <a:fillRect/>
          </a:stretch>
        </p:blipFill>
        <p:spPr>
          <a:xfrm>
            <a:off x="527091" y="96982"/>
            <a:ext cx="11376583" cy="6664036"/>
          </a:xfrm>
          <a:prstGeom prst="rect">
            <a:avLst/>
          </a:prstGeom>
        </p:spPr>
      </p:pic>
    </p:spTree>
    <p:extLst>
      <p:ext uri="{BB962C8B-B14F-4D97-AF65-F5344CB8AC3E}">
        <p14:creationId xmlns:p14="http://schemas.microsoft.com/office/powerpoint/2010/main" val="2912668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FDC9A-10A1-039F-498D-1E48DD13F9F2}"/>
              </a:ext>
            </a:extLst>
          </p:cNvPr>
          <p:cNvPicPr>
            <a:picLocks noChangeAspect="1"/>
          </p:cNvPicPr>
          <p:nvPr/>
        </p:nvPicPr>
        <p:blipFill>
          <a:blip r:embed="rId2"/>
          <a:stretch>
            <a:fillRect/>
          </a:stretch>
        </p:blipFill>
        <p:spPr>
          <a:xfrm>
            <a:off x="758860" y="0"/>
            <a:ext cx="10832776" cy="6858000"/>
          </a:xfrm>
          <a:prstGeom prst="rect">
            <a:avLst/>
          </a:prstGeom>
        </p:spPr>
      </p:pic>
    </p:spTree>
    <p:extLst>
      <p:ext uri="{BB962C8B-B14F-4D97-AF65-F5344CB8AC3E}">
        <p14:creationId xmlns:p14="http://schemas.microsoft.com/office/powerpoint/2010/main" val="192025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784FC7-2A04-E128-1727-209AC77BF79A}"/>
              </a:ext>
            </a:extLst>
          </p:cNvPr>
          <p:cNvSpPr txBox="1"/>
          <p:nvPr/>
        </p:nvSpPr>
        <p:spPr>
          <a:xfrm>
            <a:off x="306324" y="244203"/>
            <a:ext cx="10890504" cy="769441"/>
          </a:xfrm>
          <a:prstGeom prst="rect">
            <a:avLst/>
          </a:prstGeom>
          <a:noFill/>
        </p:spPr>
        <p:txBody>
          <a:bodyPr wrap="square">
            <a:spAutoFit/>
          </a:bodyPr>
          <a:lstStyle/>
          <a:p>
            <a:pPr>
              <a:lnSpc>
                <a:spcPct val="100000"/>
              </a:lnSpc>
            </a:pPr>
            <a:r>
              <a:rPr lang="en-US" sz="4400" b="1" dirty="0">
                <a:solidFill>
                  <a:srgbClr val="28427C"/>
                </a:solidFill>
                <a:latin typeface="Lato" panose="020F0502020204030203" pitchFamily="34" charset="0"/>
                <a:ea typeface="Lato" panose="020F0502020204030203" pitchFamily="34" charset="0"/>
                <a:cs typeface="Lato" panose="020F0502020204030203" pitchFamily="34" charset="0"/>
              </a:rPr>
              <a:t>What is Procurement Modernization?</a:t>
            </a:r>
          </a:p>
        </p:txBody>
      </p:sp>
      <p:sp>
        <p:nvSpPr>
          <p:cNvPr id="3" name="TextBox 2">
            <a:extLst>
              <a:ext uri="{FF2B5EF4-FFF2-40B4-BE49-F238E27FC236}">
                <a16:creationId xmlns:a16="http://schemas.microsoft.com/office/drawing/2014/main" id="{9DCE7451-3B8A-0D00-9AE9-F85B4F7C258E}"/>
              </a:ext>
            </a:extLst>
          </p:cNvPr>
          <p:cNvSpPr txBox="1"/>
          <p:nvPr/>
        </p:nvSpPr>
        <p:spPr>
          <a:xfrm>
            <a:off x="306324" y="1236929"/>
            <a:ext cx="4851446" cy="4524315"/>
          </a:xfrm>
          <a:prstGeom prst="rect">
            <a:avLst/>
          </a:prstGeom>
          <a:noFill/>
        </p:spPr>
        <p:txBody>
          <a:bodyPr wrap="square">
            <a:spAutoFit/>
          </a:bodyPr>
          <a:lstStyle/>
          <a:p>
            <a:pPr algn="ctr"/>
            <a:r>
              <a:rPr lang="en-US" sz="2400" b="1" dirty="0">
                <a:solidFill>
                  <a:srgbClr val="C00000"/>
                </a:solidFill>
                <a:latin typeface="Lato" panose="020F0502020204030203" pitchFamily="34" charset="0"/>
                <a:ea typeface="Lato" panose="020F0502020204030203" pitchFamily="34" charset="0"/>
                <a:cs typeface="Lato" panose="020F0502020204030203" pitchFamily="34" charset="0"/>
              </a:rPr>
              <a:t>Procurement modernization refers to the process of updating and improving procurement practices, systems, and technologies within an organization. This often involves integrating new technologies such as e-procurement systems, automation tools, data analytics, and cloud-based solutions to make procurement more strategic and responsive to business needs</a:t>
            </a:r>
            <a:r>
              <a:rPr lang="en-US" sz="2400" b="1" i="1" dirty="0">
                <a:solidFill>
                  <a:srgbClr val="C00000"/>
                </a:solidFill>
                <a:latin typeface="Lato" panose="020F0502020204030203" pitchFamily="34" charset="0"/>
                <a:ea typeface="Lato" panose="020F0502020204030203" pitchFamily="34" charset="0"/>
                <a:cs typeface="Lato" panose="020F0502020204030203" pitchFamily="34" charset="0"/>
              </a:rPr>
              <a:t>.</a:t>
            </a:r>
          </a:p>
        </p:txBody>
      </p:sp>
      <p:pic>
        <p:nvPicPr>
          <p:cNvPr id="7" name="Picture 6" descr="Business team brainstorming">
            <a:extLst>
              <a:ext uri="{FF2B5EF4-FFF2-40B4-BE49-F238E27FC236}">
                <a16:creationId xmlns:a16="http://schemas.microsoft.com/office/drawing/2014/main" id="{7EE43440-44A8-763B-BB1E-7403A1A9D9CB}"/>
              </a:ext>
            </a:extLst>
          </p:cNvPr>
          <p:cNvPicPr>
            <a:picLocks noChangeAspect="1"/>
          </p:cNvPicPr>
          <p:nvPr/>
        </p:nvPicPr>
        <p:blipFill>
          <a:blip r:embed="rId2"/>
          <a:stretch>
            <a:fillRect/>
          </a:stretch>
        </p:blipFill>
        <p:spPr>
          <a:xfrm>
            <a:off x="5126184" y="952089"/>
            <a:ext cx="7003473" cy="4668982"/>
          </a:xfrm>
          <a:prstGeom prst="rect">
            <a:avLst/>
          </a:prstGeom>
          <a:effectLst>
            <a:softEdge rad="635000"/>
          </a:effectLst>
        </p:spPr>
      </p:pic>
    </p:spTree>
    <p:extLst>
      <p:ext uri="{BB962C8B-B14F-4D97-AF65-F5344CB8AC3E}">
        <p14:creationId xmlns:p14="http://schemas.microsoft.com/office/powerpoint/2010/main" val="2886660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4" ma:contentTypeDescription="Create a new document." ma:contentTypeScope="" ma:versionID="b0a38cab70a4669f13807f20987e9b77">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ebf161fdef5544a2f6ade3d8f3da9c05"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03622c-df81-4295-bffa-b76f23cfa4dd" xsi:nil="true"/>
    <lcf76f155ced4ddcb4097134ff3c332f xmlns="c7a0c1b0-6cfd-46fa-a72b-3b33342aa6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CB56EF-A960-4C7A-A148-2C564E850651}"/>
</file>

<file path=customXml/itemProps2.xml><?xml version="1.0" encoding="utf-8"?>
<ds:datastoreItem xmlns:ds="http://schemas.openxmlformats.org/officeDocument/2006/customXml" ds:itemID="{D402CDC9-DD22-45F0-8F04-D0F6C12DBD3C}"/>
</file>

<file path=customXml/itemProps3.xml><?xml version="1.0" encoding="utf-8"?>
<ds:datastoreItem xmlns:ds="http://schemas.openxmlformats.org/officeDocument/2006/customXml" ds:itemID="{D1F38D7F-F830-478C-B519-4FAF10AA464E}"/>
</file>

<file path=docProps/app.xml><?xml version="1.0" encoding="utf-8"?>
<Properties xmlns="http://schemas.openxmlformats.org/officeDocument/2006/extended-properties" xmlns:vt="http://schemas.openxmlformats.org/officeDocument/2006/docPropsVTypes">
  <TotalTime>869</TotalTime>
  <Words>1066</Words>
  <Application>Microsoft Office PowerPoint</Application>
  <PresentationFormat>Widescreen</PresentationFormat>
  <Paragraphs>154</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Barlow</vt:lpstr>
      <vt:lpstr>Lato</vt:lpstr>
      <vt:lpstr>Lato Black</vt:lpstr>
      <vt:lpstr>Office Theme</vt:lpstr>
      <vt:lpstr>NASPO and Cooperative Procurement Overview</vt:lpstr>
      <vt:lpstr>Courtney Iversen Deputy Chief Strategy Officer, NASPO  civersen@naspo.org </vt:lpstr>
      <vt:lpstr>Session Agenda</vt:lpstr>
      <vt:lpstr>National Association of State Procurement Officials</vt:lpstr>
      <vt:lpst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Felicia Littky</cp:lastModifiedBy>
  <cp:revision>55</cp:revision>
  <dcterms:created xsi:type="dcterms:W3CDTF">2022-10-21T14:04:38Z</dcterms:created>
  <dcterms:modified xsi:type="dcterms:W3CDTF">2025-03-26T19:44:14Z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ies>
</file>