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1104" r:id="rId3"/>
    <p:sldId id="265" r:id="rId4"/>
    <p:sldId id="267" r:id="rId5"/>
    <p:sldId id="1099" r:id="rId6"/>
    <p:sldId id="1100" r:id="rId7"/>
    <p:sldId id="1101" r:id="rId8"/>
    <p:sldId id="276" r:id="rId9"/>
    <p:sldId id="282" r:id="rId10"/>
    <p:sldId id="283" r:id="rId11"/>
    <p:sldId id="256" r:id="rId12"/>
    <p:sldId id="272" r:id="rId13"/>
    <p:sldId id="261" r:id="rId14"/>
    <p:sldId id="273" r:id="rId15"/>
    <p:sldId id="263" r:id="rId16"/>
    <p:sldId id="275" r:id="rId17"/>
    <p:sldId id="280" r:id="rId18"/>
    <p:sldId id="281" r:id="rId19"/>
    <p:sldId id="279" r:id="rId20"/>
    <p:sldId id="1105" r:id="rId21"/>
    <p:sldId id="1107" r:id="rId22"/>
    <p:sldId id="110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7D2"/>
    <a:srgbClr val="5639AF"/>
    <a:srgbClr val="FF9933"/>
    <a:srgbClr val="FF6633"/>
    <a:srgbClr val="556633"/>
    <a:srgbClr val="982068"/>
    <a:srgbClr val="FFFFFF"/>
    <a:srgbClr val="642265"/>
    <a:srgbClr val="663399"/>
    <a:srgbClr val="284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2CD869-4DCB-1255-01BE-FA80EF3D9B9A}" v="584" dt="2025-03-25T21:00:47.197"/>
    <p1510:client id="{6E7FA26D-950A-B3E0-7331-798E5DB4448B}" v="624" dt="2025-03-25T22:28:33.051"/>
    <p1510:client id="{74972942-AF44-7C0D-1CD6-CB483A203BBB}" v="146" dt="2025-03-25T22:57:34.788"/>
    <p1510:client id="{AFB5262C-C8C3-AD03-8D90-BC9A6D6EB9C8}" v="47" dt="2025-03-25T21:06:31.771"/>
    <p1510:client id="{F7566546-F57B-7FE8-9CA6-3E8B9FB78C1B}" v="489" dt="2025-03-25T20:32:23.4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7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0659D08-E812-102E-5EB2-B5EC898ECC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6A12ED-C3D6-D4A5-0301-6868083456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6491C-EB6F-C249-8FA1-AECF54EECB29}" type="datetimeFigureOut">
              <a:t>3/26/2025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89403-6E1B-5DFF-0A1A-15AD840B7E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D2401-2B4A-75AD-D2DE-7D57B18CC6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1D00F-A447-3041-B3A5-9ED839F4319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59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E4526-8F62-4C93-94AB-2A5AC2B09E8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9EE21-7A7E-4988-BA98-3EB181C0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89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018893-210C-1859-7914-C1654FA79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6D5BF95-0F5D-AFFB-51C3-88BE172EA2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7774D8-FCA7-FC6D-943E-54F945D75A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BEF4DF-9547-C5C3-E844-F132DC262C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29EE21-7A7E-4988-BA98-3EB181C0F8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47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29EE21-7A7E-4988-BA98-3EB181C0F8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77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29EE21-7A7E-4988-BA98-3EB181C0F8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76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A2CB4-8C63-28C2-3174-708953257F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F12817A-8295-130D-1F42-E75F603949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5AFDB4-EEE9-C09D-6C3D-AC7080843E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/>
                <a:ea typeface="Calibri"/>
                <a:cs typeface="Calibri"/>
              </a:rPr>
              <a:t>Offer some examples about reinventing the workplace and open to discussion.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949B7-1F70-A9C3-C4FB-8DD548D7C1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29EE21-7A7E-4988-BA98-3EB181C0F85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75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9EDF1-3175-C971-0FF8-D6DAC2B654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258E00-E12D-99FC-F19A-98C3342BA2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A53761-B1DD-807E-1D12-8079E88B17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/>
                <a:ea typeface="Calibri"/>
                <a:cs typeface="Calibri"/>
              </a:rPr>
              <a:t>Offer examples and open to discussion.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AA206-512F-3611-220F-D38076053E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29EE21-7A7E-4988-BA98-3EB181C0F85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49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4A23E4-E241-D35B-1CE1-43FC1E08A4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DB2133-C127-155C-C0D3-2282426F46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2B3BDD-C645-1DE0-F710-01B5DE67BB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Provide some examples and then open to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E7235-8BC3-2253-29AB-92087EFF75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29EE21-7A7E-4988-BA98-3EB181C0F85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33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4C017F-EE32-1691-4C5B-2EE101313D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5599C6-2B09-3DC1-3F93-DFEE634AE4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C550B2-3413-2CC1-B7A0-48DB8D4FD6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Provide some examples and then open to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82DEE-299D-E926-5042-BDB44EF0CE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29EE21-7A7E-4988-BA98-3EB181C0F85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87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82C538-0621-5542-A8EA-785A587D94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6CEE98-3D2D-82C7-AAC5-EAB386E0E0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D5C542-B2FB-A954-BA76-8D4DA48C9A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665640-7A46-CC40-A1E6-6492A23688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29EE21-7A7E-4988-BA98-3EB181C0F85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50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">
    <p:bg>
      <p:bgPr>
        <a:solidFill>
          <a:srgbClr val="AF4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ED23A37-EAF7-893F-7439-7F9F87CF3C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342B71-B696-F8B2-7ED7-22148F559BC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914200"/>
            <a:ext cx="7179276" cy="13356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92AB0A-ABEA-3973-1A86-A3AA2E9F3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472098"/>
            <a:ext cx="10204704" cy="1551262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D066A-62BE-F642-164A-7DBDE8329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046216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E1AF1C-F847-990B-B70D-7DF63E1B880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13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67553005-DCA3-454D-265C-C2DFB8E54466}"/>
              </a:ext>
            </a:extLst>
          </p:cNvPr>
          <p:cNvSpPr/>
          <p:nvPr userDrawn="1"/>
        </p:nvSpPr>
        <p:spPr>
          <a:xfrm>
            <a:off x="274709" y="6253957"/>
            <a:ext cx="343784" cy="343694"/>
          </a:xfrm>
          <a:prstGeom prst="ellipse">
            <a:avLst/>
          </a:prstGeom>
          <a:solidFill>
            <a:schemeClr val="accent1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tx1"/>
              </a:solidFill>
              <a:latin typeface="Open Sans"/>
              <a:cs typeface="Open Sans"/>
            </a:endParaRPr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335ECA7C-1AA3-B88D-270A-2269F78AF67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9755" y="6288088"/>
            <a:ext cx="396226" cy="276981"/>
          </a:xfrm>
          <a:prstGeom prst="rect">
            <a:avLst/>
          </a:prstGeom>
          <a:noFill/>
          <a:ln>
            <a:noFill/>
          </a:ln>
        </p:spPr>
        <p:txBody>
          <a:bodyPr wrap="none"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itchFamily="-65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itchFamily="-65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itchFamily="-65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itchFamily="-65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itchFamily="-65" charset="0"/>
                <a:ea typeface="MS PGothic" panose="020B0600070205080204" pitchFamily="34" charset="-128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itchFamily="-65" charset="0"/>
                <a:ea typeface="MS PGothic" panose="020B0600070205080204" pitchFamily="34" charset="-128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itchFamily="-65" charset="0"/>
                <a:ea typeface="MS PGothic" panose="020B0600070205080204" pitchFamily="34" charset="-128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itchFamily="-65" charset="0"/>
                <a:ea typeface="MS PGothic" panose="020B0600070205080204" pitchFamily="34" charset="-128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itchFamily="-65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2A960C41-4777-43B3-937B-CCB9D95EC584}" type="slidenum">
              <a:rPr lang="id-ID" altLang="en-US" sz="1200" b="1" smtClean="0">
                <a:solidFill>
                  <a:srgbClr val="FFFFFF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pPr algn="ctr" eaLnBrk="1" hangingPunct="1">
                <a:defRPr/>
              </a:pPr>
              <a:t>‹#›</a:t>
            </a:fld>
            <a:endParaRPr lang="id-ID" altLang="en-US" sz="1200">
              <a:solidFill>
                <a:srgbClr val="FFFFF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04440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divider 1">
    <p:bg>
      <p:bgPr>
        <a:solidFill>
          <a:srgbClr val="AF4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7AEDD8A-59D9-0964-418E-397FAFEC1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92AB0A-ABEA-3973-1A86-A3AA2E9F3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77440"/>
            <a:ext cx="10204704" cy="1645920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D066A-62BE-F642-164A-7DBDE8329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371600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47A065-CAEA-DB78-386A-57A765AAD9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67CCA1-6A3F-EBAB-DD0F-7A02C986B57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044632" y="5943600"/>
            <a:ext cx="2074472" cy="38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9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2">
    <p:bg>
      <p:bgPr>
        <a:solidFill>
          <a:srgbClr val="5639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31A76B0-DC9C-FBB8-A8BC-76BE4CE166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A0DF7F-1CA5-FD66-F5B8-B12CBC9DF3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35AC90F-BA2E-C833-4A81-99403BF05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77440"/>
            <a:ext cx="10204704" cy="1645920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DDAFD94-9B6D-982F-022F-1E37D56AF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371600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5FBE17-B2A0-85C0-D74A-26966904EE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044632" y="5943600"/>
            <a:ext cx="2074472" cy="38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30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dark background">
    <p:bg>
      <p:bgPr>
        <a:solidFill>
          <a:srgbClr val="5639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1A4D651-295B-F8DD-2E5E-7A768A4CB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400EE76-E34B-0A7F-FE8B-892C636D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 baseline="0">
                <a:solidFill>
                  <a:schemeClr val="bg1"/>
                </a:solidFill>
                <a:latin typeface="Lato Black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76E-821F-3D15-EFAB-D8397D2A5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77440"/>
            <a:ext cx="10204704" cy="29718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89AE22-784A-F130-D222-256E5305E9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47C6ECF-2430-53C4-1702-4C3C40F8B15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044632" y="5943600"/>
            <a:ext cx="2074472" cy="38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76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on white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0EE76-E34B-0A7F-FE8B-892C636D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76E-821F-3D15-EFAB-D8397D2A5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77440"/>
            <a:ext cx="10204704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4126D4-7669-B633-EE63-C2EFA5B178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0EA4E81-E36C-EE3C-2BB0-663EA937912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97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two blocks content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A6CB-1115-E3F6-9A68-2E81A61D9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5639A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A43F7-FDBC-39D1-C8DA-A8E027F9AC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377440"/>
            <a:ext cx="4866132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61839-701E-49D1-765D-9055617C8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2377440"/>
            <a:ext cx="4866132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BA952-CCDB-1E6E-E88D-968826540ED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E304164-518E-5614-4B87-35C3BDB3163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90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left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A6CB-1115-E3F6-9A68-2E81A61D9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66132" cy="1188720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rgbClr val="5639A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A43F7-FDBC-39D1-C8DA-A8E027F9AC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377440"/>
            <a:ext cx="4866132" cy="2971800"/>
          </a:xfrm>
        </p:spPr>
        <p:txBody>
          <a:bodyPr/>
          <a:lstStyle>
            <a:lvl1pPr marL="2286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1pPr>
            <a:lvl2pPr marL="6858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2pPr>
            <a:lvl3pPr marL="11430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3pPr>
            <a:lvl4pPr marL="16002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4pPr>
            <a:lvl5pPr marL="20574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615D97-F31F-C020-23C1-2C828478B51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4B546C7-9579-F7C8-1F5A-2D04D56D52D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48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 white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A8CFF-6142-FCF5-594F-85F8C6FC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639A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8F312C-7E4B-E2BB-5DC6-C346383C09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EF02BD-0187-159A-5083-0339FC9A983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51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 white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B1B99E-7D0C-1E4A-354E-06F7BEE644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  <a:blipFill>
            <a:blip r:embed="rId2">
              <a:alphaModFix amt="25000"/>
            </a:blip>
            <a:stretch>
              <a:fillRect/>
            </a:stretch>
          </a:blip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F6B117-3FEA-EDF1-4335-31D6534502D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A72AB5-2D61-E791-3C5A-2889D3855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11887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22004-5CF5-C111-0323-2D4DC3F09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377440"/>
            <a:ext cx="10204704" cy="320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538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55" r:id="rId3"/>
    <p:sldLayoutId id="2147483650" r:id="rId4"/>
    <p:sldLayoutId id="2147483656" r:id="rId5"/>
    <p:sldLayoutId id="2147483652" r:id="rId6"/>
    <p:sldLayoutId id="2147483659" r:id="rId7"/>
    <p:sldLayoutId id="2147483654" r:id="rId8"/>
    <p:sldLayoutId id="2147483663" r:id="rId9"/>
    <p:sldLayoutId id="2147483664" r:id="rId10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i="0" kern="1200">
          <a:solidFill>
            <a:srgbClr val="5639AF"/>
          </a:solidFill>
          <a:latin typeface="Lato Black" panose="020F0502020204030203" pitchFamily="34" charset="0"/>
          <a:ea typeface="Lato Black" panose="020F0502020204030203" pitchFamily="34" charset="0"/>
          <a:cs typeface="Lato Black" panose="020F0502020204030203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087A8-7650-D4F0-9EDB-4B95E777F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560320"/>
            <a:ext cx="10204704" cy="1371600"/>
          </a:xfrm>
        </p:spPr>
        <p:txBody>
          <a:bodyPr/>
          <a:lstStyle/>
          <a:p>
            <a:r>
              <a:rPr lang="en-US"/>
              <a:t>Productivity in PJs:</a:t>
            </a:r>
            <a:br>
              <a:rPr lang="en-US"/>
            </a:br>
            <a:r>
              <a:rPr lang="en-US" sz="4000"/>
              <a:t>Exploring the New World of Remote 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506AA-AA05-1CC8-9D9A-F47235C90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010590"/>
          </a:xfrm>
        </p:spPr>
        <p:txBody>
          <a:bodyPr/>
          <a:lstStyle/>
          <a:p>
            <a:r>
              <a:rPr lang="en-US"/>
              <a:t>Steve Stuart, City Manager, City of Ridgefield</a:t>
            </a:r>
          </a:p>
          <a:p>
            <a:r>
              <a:rPr lang="en-US"/>
              <a:t>Lee Knottnerus, Deputy City Manager, City of Ridgefield</a:t>
            </a:r>
          </a:p>
        </p:txBody>
      </p:sp>
    </p:spTree>
    <p:extLst>
      <p:ext uri="{BB962C8B-B14F-4D97-AF65-F5344CB8AC3E}">
        <p14:creationId xmlns:p14="http://schemas.microsoft.com/office/powerpoint/2010/main" val="3875376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F5C85-40DA-64A5-75E3-D1956D176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6BA0C-00E0-11BF-FF36-7FAFC92E2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713763"/>
            <a:ext cx="10204704" cy="1264921"/>
          </a:xfrm>
        </p:spPr>
        <p:txBody>
          <a:bodyPr/>
          <a:lstStyle/>
          <a:p>
            <a:r>
              <a:rPr lang="en-US">
                <a:latin typeface="Lato Black"/>
                <a:ea typeface="Lato Black"/>
                <a:cs typeface="Lato Black"/>
              </a:rPr>
              <a:t>The Future of Work: </a:t>
            </a:r>
            <a:br>
              <a:rPr lang="en-US">
                <a:latin typeface="Lato Black"/>
                <a:ea typeface="Lato Black"/>
                <a:cs typeface="Lato Black"/>
              </a:rPr>
            </a:br>
            <a:r>
              <a:rPr lang="en-US">
                <a:latin typeface="Lato Black"/>
                <a:ea typeface="Lato Black"/>
                <a:cs typeface="Lato Black"/>
              </a:rPr>
              <a:t>How can a fully in-person policy be successful?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712CAD-B4F9-1C72-9186-76EEAD216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3695455"/>
            <a:ext cx="10204704" cy="1273277"/>
          </a:xfrm>
        </p:spPr>
        <p:txBody>
          <a:bodyPr/>
          <a:lstStyle/>
          <a:p>
            <a:r>
              <a:rPr lang="en-US">
                <a:latin typeface="Lato"/>
                <a:ea typeface="Lato"/>
                <a:cs typeface="Lato"/>
              </a:rPr>
              <a:t>Doing the same thing over-and-over again and expecting different results?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93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29E69B-B357-7E8D-AFC4-65E7742E9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What do employees want?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1BE491-ADAE-1347-EAAB-8AC3FDF36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FFFF"/>
              </a:buClr>
            </a:pPr>
            <a:r>
              <a:rPr lang="en-US">
                <a:latin typeface="Lato"/>
                <a:ea typeface="Lato"/>
                <a:cs typeface="Lato"/>
              </a:rPr>
              <a:t>32% prefer to work fully remotely</a:t>
            </a:r>
            <a:endParaRPr lang="en-US"/>
          </a:p>
          <a:p>
            <a:r>
              <a:rPr lang="en-US">
                <a:latin typeface="Lato"/>
                <a:ea typeface="Lato"/>
                <a:cs typeface="Lato"/>
              </a:rPr>
              <a:t>41% prefer a hybrid work set up</a:t>
            </a:r>
          </a:p>
          <a:p>
            <a:r>
              <a:rPr lang="en-US">
                <a:latin typeface="Lato"/>
                <a:ea typeface="Lato"/>
                <a:cs typeface="Lato"/>
              </a:rPr>
              <a:t>52% of men and 60% of women would rather quit than return to the office full time.</a:t>
            </a:r>
          </a:p>
          <a:p>
            <a:r>
              <a:rPr lang="en-US"/>
              <a:t>69% of men and 80% of women consider remote work one of the most important factors when searching for new employment opportunities.</a:t>
            </a:r>
          </a:p>
          <a:p>
            <a:pPr marL="91440" indent="0">
              <a:buNone/>
            </a:pPr>
            <a:r>
              <a:rPr lang="en-US"/>
              <a:t>Quantum Workplace.com/future-of-work/remote-work-statistic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80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362EE4-2B77-456D-9AAF-9DEF4DA4EE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6659C-A0EB-54F1-188A-0BBC63806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634365"/>
          </a:xfrm>
        </p:spPr>
        <p:txBody>
          <a:bodyPr/>
          <a:lstStyle/>
          <a:p>
            <a:r>
              <a:rPr lang="en-US">
                <a:latin typeface="Lato Black"/>
                <a:ea typeface="Lato Black"/>
                <a:cs typeface="Lato Black"/>
              </a:rPr>
              <a:t>Do generations view remote work differently</a:t>
            </a:r>
            <a:r>
              <a:rPr lang="en-US" b="1">
                <a:latin typeface="Lato Black"/>
                <a:ea typeface="Lato Black"/>
                <a:cs typeface="Lato Black"/>
              </a:rPr>
              <a:t>?</a:t>
            </a:r>
            <a:endParaRPr lang="en-US">
              <a:latin typeface="Lato Black"/>
              <a:ea typeface="Lato Black"/>
              <a:cs typeface="Lato Black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98EEE9C-3252-1BC7-A9B8-D19482C543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867778"/>
              </p:ext>
            </p:extLst>
          </p:nvPr>
        </p:nvGraphicFramePr>
        <p:xfrm>
          <a:off x="914400" y="1879601"/>
          <a:ext cx="10414000" cy="3129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3500">
                  <a:extLst>
                    <a:ext uri="{9D8B030D-6E8A-4147-A177-3AD203B41FA5}">
                      <a16:colId xmlns:a16="http://schemas.microsoft.com/office/drawing/2014/main" val="2073793494"/>
                    </a:ext>
                  </a:extLst>
                </a:gridCol>
                <a:gridCol w="2603500">
                  <a:extLst>
                    <a:ext uri="{9D8B030D-6E8A-4147-A177-3AD203B41FA5}">
                      <a16:colId xmlns:a16="http://schemas.microsoft.com/office/drawing/2014/main" val="2409930299"/>
                    </a:ext>
                  </a:extLst>
                </a:gridCol>
                <a:gridCol w="2603500">
                  <a:extLst>
                    <a:ext uri="{9D8B030D-6E8A-4147-A177-3AD203B41FA5}">
                      <a16:colId xmlns:a16="http://schemas.microsoft.com/office/drawing/2014/main" val="1314664332"/>
                    </a:ext>
                  </a:extLst>
                </a:gridCol>
                <a:gridCol w="2603500">
                  <a:extLst>
                    <a:ext uri="{9D8B030D-6E8A-4147-A177-3AD203B41FA5}">
                      <a16:colId xmlns:a16="http://schemas.microsoft.com/office/drawing/2014/main" val="3315282499"/>
                    </a:ext>
                  </a:extLst>
                </a:gridCol>
              </a:tblGrid>
              <a:tr h="395905">
                <a:tc>
                  <a:txBody>
                    <a:bodyPr/>
                    <a:lstStyle/>
                    <a:p>
                      <a:r>
                        <a:rPr lang="en-US"/>
                        <a:t>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Desire for Remote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% in Workplace 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% Increasing/Decreasing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023149"/>
                  </a:ext>
                </a:extLst>
              </a:tr>
              <a:tr h="683344">
                <a:tc>
                  <a:txBody>
                    <a:bodyPr/>
                    <a:lstStyle/>
                    <a:p>
                      <a:r>
                        <a:rPr lang="en-US"/>
                        <a:t>Baby Boomers</a:t>
                      </a:r>
                    </a:p>
                    <a:p>
                      <a:r>
                        <a:rPr lang="en-US"/>
                        <a:t>(1946-1964)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32%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Decreasing Rapidly*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0525982"/>
                  </a:ext>
                </a:extLst>
              </a:tr>
              <a:tr h="683344">
                <a:tc>
                  <a:txBody>
                    <a:bodyPr/>
                    <a:lstStyle/>
                    <a:p>
                      <a:r>
                        <a:rPr lang="en-US"/>
                        <a:t>Gen X</a:t>
                      </a:r>
                    </a:p>
                    <a:p>
                      <a:r>
                        <a:rPr lang="en-US"/>
                        <a:t>(1965-1980)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49%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31%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Decreasing Slightly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1995636"/>
                  </a:ext>
                </a:extLst>
              </a:tr>
              <a:tr h="683344">
                <a:tc>
                  <a:txBody>
                    <a:bodyPr/>
                    <a:lstStyle/>
                    <a:p>
                      <a:r>
                        <a:rPr lang="en-US"/>
                        <a:t>Millennials</a:t>
                      </a:r>
                    </a:p>
                    <a:p>
                      <a:r>
                        <a:rPr lang="en-US"/>
                        <a:t>(1981-1996)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84%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36%</a:t>
                      </a:r>
                    </a:p>
                    <a:p>
                      <a:pPr algn="ctr"/>
                      <a:r>
                        <a:rPr lang="en-US"/>
                        <a:t>(75% by 2030)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Increasing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637984"/>
                  </a:ext>
                </a:extLst>
              </a:tr>
              <a:tr h="683344">
                <a:tc>
                  <a:txBody>
                    <a:bodyPr/>
                    <a:lstStyle/>
                    <a:p>
                      <a:r>
                        <a:rPr lang="en-US"/>
                        <a:t>Gen Z</a:t>
                      </a:r>
                    </a:p>
                    <a:p>
                      <a:r>
                        <a:rPr lang="en-US"/>
                        <a:t>(1996-2012)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74%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18%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Increasing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92702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40F2D19-2F48-88AF-EA51-8916E2C9380C}"/>
              </a:ext>
            </a:extLst>
          </p:cNvPr>
          <p:cNvSpPr txBox="1"/>
          <p:nvPr/>
        </p:nvSpPr>
        <p:spPr>
          <a:xfrm>
            <a:off x="914400" y="5067459"/>
            <a:ext cx="1041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/>
              <a:t>*10,000 reaching retirement age and retiring every day; 4.1 million annually 2024-2027.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D284D0-59DE-D63F-3ABC-A1A6950AED35}"/>
              </a:ext>
            </a:extLst>
          </p:cNvPr>
          <p:cNvSpPr txBox="1"/>
          <p:nvPr/>
        </p:nvSpPr>
        <p:spPr>
          <a:xfrm>
            <a:off x="914400" y="5659120"/>
            <a:ext cx="7477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FlexJobs.com</a:t>
            </a:r>
          </a:p>
        </p:txBody>
      </p:sp>
    </p:spTree>
    <p:extLst>
      <p:ext uri="{BB962C8B-B14F-4D97-AF65-F5344CB8AC3E}">
        <p14:creationId xmlns:p14="http://schemas.microsoft.com/office/powerpoint/2010/main" val="3609589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AA39-9877-62FC-95B2-6C445A958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What do Millennials Want?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17B89-EFD5-29E0-5364-60C8A27A8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84% want full-time remote opportunities.</a:t>
            </a:r>
          </a:p>
          <a:p>
            <a:r>
              <a:rPr lang="en-US"/>
              <a:t>35% would leave their job for full-time remote work.</a:t>
            </a:r>
          </a:p>
          <a:p>
            <a:r>
              <a:rPr lang="en-US"/>
              <a:t>91% report being more productive.</a:t>
            </a:r>
          </a:p>
          <a:p>
            <a:r>
              <a:rPr lang="en-US"/>
              <a:t>84% want better work-life balance/integration</a:t>
            </a:r>
          </a:p>
          <a:p>
            <a:r>
              <a:rPr lang="en-US"/>
              <a:t>82% expressed higher loyalty to an employer with a remote work program.</a:t>
            </a:r>
          </a:p>
          <a:p>
            <a:pPr marL="91440" indent="0">
              <a:buNone/>
            </a:pPr>
            <a:r>
              <a:rPr lang="en-US"/>
              <a:t>Is a generation more likely to use technology for collaboration &amp;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2272397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569D01-AEEA-E1C6-3B95-66F2094D2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08E50-3B84-8BB6-4F82-3FC6C0285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77440"/>
            <a:ext cx="10204704" cy="687275"/>
          </a:xfrm>
        </p:spPr>
        <p:txBody>
          <a:bodyPr/>
          <a:lstStyle/>
          <a:p>
            <a:r>
              <a:rPr lang="en-US"/>
              <a:t>Are we asking the right question?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59CF7F-7163-95AB-65B5-E619811DD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3646293"/>
            <a:ext cx="10204704" cy="2022987"/>
          </a:xfrm>
        </p:spPr>
        <p:txBody>
          <a:bodyPr/>
          <a:lstStyle/>
          <a:p>
            <a:r>
              <a:rPr lang="en-US"/>
              <a:t>Should we be asking whether to offer remote work, or how to overcome the challenges to offer effective remote work?</a:t>
            </a:r>
          </a:p>
        </p:txBody>
      </p:sp>
    </p:spTree>
    <p:extLst>
      <p:ext uri="{BB962C8B-B14F-4D97-AF65-F5344CB8AC3E}">
        <p14:creationId xmlns:p14="http://schemas.microsoft.com/office/powerpoint/2010/main" val="2851046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EFC1-A744-3A61-6292-313050781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Benefits of Remote Work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C5CF9-2700-70EA-1F74-1D925A3CAE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>
                <a:latin typeface="Lato"/>
                <a:ea typeface="Lato"/>
                <a:cs typeface="Lato"/>
              </a:rPr>
              <a:t>Increased productivity: focus on work without distractions. (97% federal workers) </a:t>
            </a:r>
            <a:endParaRPr lang="en-US"/>
          </a:p>
          <a:p>
            <a:r>
              <a:rPr lang="en-US">
                <a:latin typeface="Lato"/>
                <a:ea typeface="Lato"/>
                <a:cs typeface="Lato"/>
              </a:rPr>
              <a:t>Increased candidate pool</a:t>
            </a:r>
          </a:p>
          <a:p>
            <a:r>
              <a:rPr lang="en-US">
                <a:latin typeface="Lato"/>
                <a:ea typeface="Lato"/>
                <a:cs typeface="Lato"/>
              </a:rPr>
              <a:t>Employee Retention (35% reduction in quit rates)</a:t>
            </a:r>
          </a:p>
          <a:p>
            <a:r>
              <a:rPr lang="en-US">
                <a:latin typeface="Lato"/>
                <a:ea typeface="Lato"/>
                <a:cs typeface="Lato"/>
              </a:rPr>
              <a:t>Reduced Absenteeism (12%)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B5DC0F-79D9-E055-7EA0-8F966AEA01C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Flexibility and Work Life Integration (no commute)</a:t>
            </a:r>
          </a:p>
          <a:p>
            <a:r>
              <a:rPr lang="en-US"/>
              <a:t>Lower stress levels (82%) and Increased Morale (80%)</a:t>
            </a:r>
          </a:p>
          <a:p>
            <a:r>
              <a:rPr lang="en-US"/>
              <a:t>Environmental</a:t>
            </a:r>
          </a:p>
          <a:p>
            <a:r>
              <a:rPr lang="en-US"/>
              <a:t>Cost Savings for employers and employees.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32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F81E7A-474D-1CB3-6C48-E7FE5DDD15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EE21F-6405-4558-354C-742AF35E3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Challenges of Remote Work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0E39E-387E-C800-88D6-AFFF4AA532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>
                <a:latin typeface="Lato"/>
                <a:ea typeface="Lato"/>
                <a:cs typeface="Lato"/>
              </a:rPr>
              <a:t>Meaningful communication: fewer spontaneous conversations, feeling disconnected.</a:t>
            </a:r>
            <a:endParaRPr lang="en-US"/>
          </a:p>
          <a:p>
            <a:r>
              <a:rPr lang="en-US">
                <a:latin typeface="Lato"/>
                <a:ea typeface="Lato"/>
                <a:cs typeface="Lato"/>
              </a:rPr>
              <a:t>Collaboration, engagement, innovation and strong organizational work culture.</a:t>
            </a:r>
          </a:p>
          <a:p>
            <a:r>
              <a:rPr lang="en-US"/>
              <a:t>External questions: customers and City Council.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B8F3F2-274A-4197-BCED-CE93532AE8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latin typeface="Lato"/>
                <a:ea typeface="Lato"/>
                <a:cs typeface="Lato"/>
              </a:rPr>
              <a:t>Productivity, performance management and career development.</a:t>
            </a:r>
          </a:p>
          <a:p>
            <a:r>
              <a:rPr lang="en-US">
                <a:latin typeface="Lato"/>
                <a:ea typeface="Lato"/>
                <a:cs typeface="Lato"/>
              </a:rPr>
              <a:t>Accessibility: to public, boss and coworkers.</a:t>
            </a:r>
          </a:p>
          <a:p>
            <a:r>
              <a:rPr lang="en-US">
                <a:latin typeface="Lato"/>
                <a:ea typeface="Lato"/>
                <a:cs typeface="Lato"/>
              </a:rPr>
              <a:t>Unaddressed conflict.</a:t>
            </a:r>
            <a:endParaRPr lang="en-US"/>
          </a:p>
          <a:p>
            <a:r>
              <a:rPr lang="en-US">
                <a:latin typeface="Lato"/>
                <a:ea typeface="Lato"/>
                <a:cs typeface="Lato"/>
              </a:rPr>
              <a:t>Fairness concerns from employees who are unable to work remotely.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95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981845-05B5-47AA-4449-B182A5A4FB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C8F0-A339-5567-E779-BA8A2535E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Lato Black"/>
                <a:ea typeface="Lato Black"/>
                <a:cs typeface="Lato Black"/>
              </a:rPr>
              <a:t>The Future of Work:</a:t>
            </a:r>
            <a:br>
              <a:rPr lang="en-US">
                <a:latin typeface="Lato Black"/>
                <a:ea typeface="Lato Black"/>
                <a:cs typeface="Lato Black"/>
              </a:rPr>
            </a:br>
            <a:r>
              <a:rPr lang="en-US">
                <a:latin typeface="Lato Black"/>
                <a:ea typeface="Lato Black"/>
                <a:cs typeface="Lato Black"/>
              </a:rPr>
              <a:t>Is a structured hybrid model the answer?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6BBC2-4034-34D1-676C-858F8176E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43% of employers offer a structured hybrid model of remote work with a minimum number of days in the office: 3 days = 66% and 2 days = 23%</a:t>
            </a:r>
          </a:p>
          <a:p>
            <a:r>
              <a:rPr lang="en-US"/>
              <a:t>25% of employers are fully remote.</a:t>
            </a:r>
          </a:p>
          <a:p>
            <a:r>
              <a:rPr lang="en-US"/>
              <a:t>32% full time in office.</a:t>
            </a:r>
          </a:p>
          <a:p>
            <a:r>
              <a:rPr lang="en-US"/>
              <a:t>Government = 62%</a:t>
            </a:r>
          </a:p>
        </p:txBody>
      </p:sp>
    </p:spTree>
    <p:extLst>
      <p:ext uri="{BB962C8B-B14F-4D97-AF65-F5344CB8AC3E}">
        <p14:creationId xmlns:p14="http://schemas.microsoft.com/office/powerpoint/2010/main" val="2757341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3748C-83FA-6FB9-E057-4DAB3F5ED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AC84-E774-2B10-FC0F-367884ABE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Lato Black"/>
                <a:ea typeface="Lato Black"/>
                <a:cs typeface="Lato Black"/>
              </a:rPr>
              <a:t>The Future of Remote Work: </a:t>
            </a:r>
            <a:br>
              <a:rPr lang="en-US">
                <a:latin typeface="Lato Black"/>
                <a:ea typeface="Lato Black"/>
                <a:cs typeface="Lato Black"/>
              </a:rPr>
            </a:br>
            <a:r>
              <a:rPr lang="en-US">
                <a:latin typeface="Lato Black"/>
                <a:ea typeface="Lato Black"/>
                <a:cs typeface="Lato Black"/>
              </a:rPr>
              <a:t>Challenges and Responses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A30634-2B42-41DA-9F5D-C673384394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97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C48A8-14A6-753E-FB0C-444E8C9B3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F8099-9954-E7B1-BF64-6774CD61F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483360"/>
            <a:ext cx="10204704" cy="701040"/>
          </a:xfrm>
        </p:spPr>
        <p:txBody>
          <a:bodyPr/>
          <a:lstStyle/>
          <a:p>
            <a:r>
              <a:rPr lang="en-US">
                <a:latin typeface="Lato Black"/>
                <a:ea typeface="Lato Black"/>
                <a:cs typeface="Lato Black"/>
              </a:rPr>
              <a:t>Implementing an effective remote work program – Internal Challenges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83F3B-E613-851A-B31B-DFD29524A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580640"/>
            <a:ext cx="10393680" cy="3088640"/>
          </a:xfrm>
        </p:spPr>
        <p:txBody>
          <a:bodyPr/>
          <a:lstStyle/>
          <a:p>
            <a:r>
              <a:rPr lang="en-US"/>
              <a:t>Develop a clear and fair structure.</a:t>
            </a:r>
          </a:p>
          <a:p>
            <a:r>
              <a:rPr lang="en-US"/>
              <a:t>Provide the tools and equipment necessary for job.</a:t>
            </a:r>
          </a:p>
          <a:p>
            <a:r>
              <a:rPr lang="en-US"/>
              <a:t>Create expectations.</a:t>
            </a:r>
          </a:p>
          <a:p>
            <a:r>
              <a:rPr lang="en-US"/>
              <a:t>Communicate.</a:t>
            </a:r>
          </a:p>
          <a:p>
            <a:r>
              <a:rPr lang="en-US"/>
              <a:t>Monitor and Adjust.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65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B5FB92-5868-2887-A97E-9DD2DF43A7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58FDED-BAB2-238F-4360-51690D81A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851" y="643466"/>
            <a:ext cx="9860298" cy="530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549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EA088-722E-E030-89EF-70E446C644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31585-31A9-D264-C168-6FCC24EA0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483360"/>
            <a:ext cx="10204704" cy="701040"/>
          </a:xfrm>
        </p:spPr>
        <p:txBody>
          <a:bodyPr/>
          <a:lstStyle/>
          <a:p>
            <a:r>
              <a:rPr lang="en-US">
                <a:latin typeface="Lato Black"/>
                <a:ea typeface="Lato Black"/>
                <a:cs typeface="Lato Black"/>
              </a:rPr>
              <a:t>Implementing an effective remote work program – External Challenges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9C311-6D86-F0B6-DB8A-BE2173993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580640"/>
            <a:ext cx="10393680" cy="3088640"/>
          </a:xfrm>
        </p:spPr>
        <p:txBody>
          <a:bodyPr/>
          <a:lstStyle/>
          <a:p>
            <a:r>
              <a:rPr lang="en-US">
                <a:latin typeface="Lato"/>
                <a:ea typeface="Lato"/>
                <a:cs typeface="Lato"/>
              </a:rPr>
              <a:t>Communicate expectations and opportunities.</a:t>
            </a:r>
            <a:endParaRPr lang="en-US"/>
          </a:p>
          <a:p>
            <a:r>
              <a:rPr lang="en-US">
                <a:latin typeface="Lato"/>
                <a:ea typeface="Lato"/>
                <a:cs typeface="Lato"/>
              </a:rPr>
              <a:t>Create buy-in from elected leaders and stakeholders.</a:t>
            </a:r>
            <a:endParaRPr lang="en-US"/>
          </a:p>
          <a:p>
            <a:r>
              <a:rPr lang="en-US">
                <a:latin typeface="Lato"/>
                <a:ea typeface="Lato"/>
                <a:cs typeface="Lato"/>
              </a:rPr>
              <a:t>Create, measure and report performance metrics.</a:t>
            </a:r>
            <a:endParaRPr lang="en-US"/>
          </a:p>
          <a:p>
            <a:r>
              <a:rPr lang="en-US">
                <a:latin typeface="Lato"/>
                <a:ea typeface="Lato"/>
                <a:cs typeface="Lato"/>
              </a:rPr>
              <a:t>Monitor and Adjust.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17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DD8AD-B30C-70A0-BBB9-301976E5A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1E8E7C-B48A-612F-0CAA-8D3DD915E4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31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782B07-11A2-6751-EFC3-16FF76C2B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782898-3CB6-C366-1C44-F182789AF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64DBB-F41B-D81F-D8B8-9CD48621E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97906"/>
            <a:ext cx="10204704" cy="1228386"/>
          </a:xfrm>
        </p:spPr>
        <p:txBody>
          <a:bodyPr/>
          <a:lstStyle/>
          <a:p>
            <a:r>
              <a:rPr lang="en-US" dirty="0">
                <a:latin typeface="Lato Black"/>
                <a:ea typeface="Lato Black"/>
                <a:cs typeface="Lato Black"/>
              </a:rPr>
              <a:t>Define It: What is Remote Work?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5BF445-1CA4-8D98-47D0-2333A4A5B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982448"/>
            <a:ext cx="10204704" cy="2686832"/>
          </a:xfrm>
        </p:spPr>
        <p:txBody>
          <a:bodyPr/>
          <a:lstStyle/>
          <a:p>
            <a:r>
              <a:rPr lang="en-US"/>
              <a:t>A flexible work arrangement where employees perform their job duties from a location outside the traditional office, often their home, using digital tools for communication and collaboration.</a:t>
            </a:r>
          </a:p>
        </p:txBody>
      </p:sp>
    </p:spTree>
    <p:extLst>
      <p:ext uri="{BB962C8B-B14F-4D97-AF65-F5344CB8AC3E}">
        <p14:creationId xmlns:p14="http://schemas.microsoft.com/office/powerpoint/2010/main" val="2148702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73D6D4-2252-A813-96B7-A007B9B3C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86B8-D1B4-2597-8200-8E17A03F0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ato Black"/>
                <a:ea typeface="Lato Black"/>
                <a:cs typeface="Lato Black"/>
              </a:rPr>
              <a:t>History and Trends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0865C-FA4D-A4B5-CF3E-EA493BD59C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5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F61398-ED16-D68B-D6CA-2BCFC8735FB3}"/>
              </a:ext>
            </a:extLst>
          </p:cNvPr>
          <p:cNvCxnSpPr/>
          <p:nvPr/>
        </p:nvCxnSpPr>
        <p:spPr>
          <a:xfrm>
            <a:off x="6102350" y="5078413"/>
            <a:ext cx="0" cy="181451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18EDA7D-4FC9-40B7-AB3B-8F7B38F2F89E}"/>
              </a:ext>
            </a:extLst>
          </p:cNvPr>
          <p:cNvCxnSpPr/>
          <p:nvPr/>
        </p:nvCxnSpPr>
        <p:spPr>
          <a:xfrm>
            <a:off x="6102350" y="2489994"/>
            <a:ext cx="0" cy="16692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utoShape 12">
            <a:extLst>
              <a:ext uri="{FF2B5EF4-FFF2-40B4-BE49-F238E27FC236}">
                <a16:creationId xmlns:a16="http://schemas.microsoft.com/office/drawing/2014/main" id="{0545822D-6A49-4AE6-B530-B51E26E50776}"/>
              </a:ext>
            </a:extLst>
          </p:cNvPr>
          <p:cNvSpPr>
            <a:spLocks/>
          </p:cNvSpPr>
          <p:nvPr/>
        </p:nvSpPr>
        <p:spPr bwMode="auto">
          <a:xfrm>
            <a:off x="5834063" y="1706563"/>
            <a:ext cx="528638" cy="581819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defTabSz="457098">
              <a:defRPr/>
            </a:pPr>
            <a:endParaRPr lang="es-ES" sz="29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ea typeface="MS PGothic" panose="020B0600070205080204" pitchFamily="34" charset="-128"/>
              <a:cs typeface="Gill Sans" charset="0"/>
              <a:sym typeface="Gill Sans" charset="0"/>
            </a:endParaRPr>
          </a:p>
        </p:txBody>
      </p:sp>
      <p:sp>
        <p:nvSpPr>
          <p:cNvPr id="38917" name="TextBox 23">
            <a:extLst>
              <a:ext uri="{FF2B5EF4-FFF2-40B4-BE49-F238E27FC236}">
                <a16:creationId xmlns:a16="http://schemas.microsoft.com/office/drawing/2014/main" id="{71F31C7A-70F6-72B3-1CED-21AAFDD5C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6537" y="1417638"/>
            <a:ext cx="4532565" cy="116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defRPr sz="4800">
                <a:solidFill>
                  <a:schemeClr val="tx2"/>
                </a:solidFill>
                <a:latin typeface="Lora" pitchFamily="2" charset="0"/>
                <a:ea typeface="MS PGothic" panose="020B0600070205080204" pitchFamily="34" charset="-128"/>
                <a:cs typeface="Lora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000">
                <a:solidFill>
                  <a:schemeClr val="tx1"/>
                </a:solidFill>
                <a:latin typeface="Open Sans" panose="020B0606030504020204" pitchFamily="34" charset="0"/>
                <a:ea typeface="MS PGothic" panose="020B0600070205080204" pitchFamily="34" charset="-128"/>
                <a:cs typeface="Open Sans" panose="020B06060305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6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29718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34290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38862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1965 = 0.5%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—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50" dirty="0">
                <a:solidFill>
                  <a:schemeClr val="bg2">
                    <a:lumMod val="49000"/>
                  </a:schemeClr>
                </a:solidFill>
                <a:latin typeface="Open Sans"/>
                <a:ea typeface="Open Sans"/>
                <a:cs typeface="Open Sans"/>
              </a:rPr>
              <a:t>Less than 1% of all paid workdays were full days from home. Remote work definition relatively archaic and stagnant</a:t>
            </a:r>
            <a:r>
              <a:rPr lang="en-US" sz="1250" dirty="0">
                <a:solidFill>
                  <a:schemeClr val="bg2">
                    <a:lumMod val="49000"/>
                  </a:schemeClr>
                </a:solidFill>
                <a:effectLst/>
                <a:latin typeface="Open Sans"/>
                <a:ea typeface="Open Sans"/>
                <a:cs typeface="Open Sans"/>
              </a:rPr>
              <a:t>.</a:t>
            </a:r>
            <a:endParaRPr lang="en-US" altLang="en-US" sz="1250">
              <a:solidFill>
                <a:schemeClr val="bg2">
                  <a:lumMod val="49000"/>
                </a:schemeClr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38918" name="Freeform 123">
            <a:extLst>
              <a:ext uri="{FF2B5EF4-FFF2-40B4-BE49-F238E27FC236}">
                <a16:creationId xmlns:a16="http://schemas.microsoft.com/office/drawing/2014/main" id="{360C648F-C7DE-E41E-5E23-C9DF38544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3594" y="4383088"/>
            <a:ext cx="437356" cy="490538"/>
          </a:xfrm>
          <a:custGeom>
            <a:avLst/>
            <a:gdLst>
              <a:gd name="T0" fmla="*/ 2147483646 w 452"/>
              <a:gd name="T1" fmla="*/ 2147483646 h 462"/>
              <a:gd name="T2" fmla="*/ 2147483646 w 452"/>
              <a:gd name="T3" fmla="*/ 2147483646 h 462"/>
              <a:gd name="T4" fmla="*/ 2147483646 w 452"/>
              <a:gd name="T5" fmla="*/ 2147483646 h 462"/>
              <a:gd name="T6" fmla="*/ 2147483646 w 452"/>
              <a:gd name="T7" fmla="*/ 2147483646 h 462"/>
              <a:gd name="T8" fmla="*/ 2147483646 w 452"/>
              <a:gd name="T9" fmla="*/ 2147483646 h 462"/>
              <a:gd name="T10" fmla="*/ 2147483646 w 452"/>
              <a:gd name="T11" fmla="*/ 2147483646 h 462"/>
              <a:gd name="T12" fmla="*/ 2147483646 w 452"/>
              <a:gd name="T13" fmla="*/ 2147483646 h 462"/>
              <a:gd name="T14" fmla="*/ 2147483646 w 452"/>
              <a:gd name="T15" fmla="*/ 2147483646 h 462"/>
              <a:gd name="T16" fmla="*/ 2147483646 w 452"/>
              <a:gd name="T17" fmla="*/ 2147483646 h 462"/>
              <a:gd name="T18" fmla="*/ 2147483646 w 452"/>
              <a:gd name="T19" fmla="*/ 2147483646 h 462"/>
              <a:gd name="T20" fmla="*/ 2147483646 w 452"/>
              <a:gd name="T21" fmla="*/ 2147483646 h 462"/>
              <a:gd name="T22" fmla="*/ 2147483646 w 452"/>
              <a:gd name="T23" fmla="*/ 2147483646 h 462"/>
              <a:gd name="T24" fmla="*/ 2147483646 w 452"/>
              <a:gd name="T25" fmla="*/ 2147483646 h 462"/>
              <a:gd name="T26" fmla="*/ 2147483646 w 452"/>
              <a:gd name="T27" fmla="*/ 2147483646 h 462"/>
              <a:gd name="T28" fmla="*/ 2147483646 w 452"/>
              <a:gd name="T29" fmla="*/ 2147483646 h 462"/>
              <a:gd name="T30" fmla="*/ 2147483646 w 452"/>
              <a:gd name="T31" fmla="*/ 2147483646 h 462"/>
              <a:gd name="T32" fmla="*/ 2147483646 w 452"/>
              <a:gd name="T33" fmla="*/ 2147483646 h 462"/>
              <a:gd name="T34" fmla="*/ 2147483646 w 452"/>
              <a:gd name="T35" fmla="*/ 2147483646 h 462"/>
              <a:gd name="T36" fmla="*/ 2147483646 w 452"/>
              <a:gd name="T37" fmla="*/ 2147483646 h 46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360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737572"/>
              </a:solidFill>
              <a:latin typeface="Lato Light" panose="020F0502020204030203" pitchFamily="34" charset="0"/>
              <a:ea typeface="MS PGothic" panose="020B0600070205080204" pitchFamily="34" charset="-128"/>
            </a:endParaRPr>
          </a:p>
        </p:txBody>
      </p:sp>
      <p:sp>
        <p:nvSpPr>
          <p:cNvPr id="38919" name="TextBox 25">
            <a:extLst>
              <a:ext uri="{FF2B5EF4-FFF2-40B4-BE49-F238E27FC236}">
                <a16:creationId xmlns:a16="http://schemas.microsoft.com/office/drawing/2014/main" id="{8CCE8BA2-8C0B-96EE-8E7E-F536B1F99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9512" y="3949700"/>
            <a:ext cx="3166595" cy="154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defRPr sz="4800">
                <a:solidFill>
                  <a:schemeClr val="tx2"/>
                </a:solidFill>
                <a:latin typeface="Lora" pitchFamily="2" charset="0"/>
                <a:ea typeface="MS PGothic" panose="020B0600070205080204" pitchFamily="34" charset="-128"/>
                <a:cs typeface="Lora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000">
                <a:solidFill>
                  <a:schemeClr val="tx1"/>
                </a:solidFill>
                <a:latin typeface="Open Sans" panose="020B0606030504020204" pitchFamily="34" charset="0"/>
                <a:ea typeface="MS PGothic" panose="020B0600070205080204" pitchFamily="34" charset="-128"/>
                <a:cs typeface="Open Sans" panose="020B06060305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6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29718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34290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38862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algn="r"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2000 = 1%</a:t>
            </a:r>
          </a:p>
          <a:p>
            <a:pPr algn="r"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—</a:t>
            </a:r>
          </a:p>
          <a:p>
            <a:pPr algn="r"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50" dirty="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Low percentage of workforce BUT marked the beginning of an increase in access to broadband internet over the next decade (from 0-60% of homes able to access).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90F708-FFEB-ED86-4F38-55193F592F76}"/>
              </a:ext>
            </a:extLst>
          </p:cNvPr>
          <p:cNvSpPr/>
          <p:nvPr/>
        </p:nvSpPr>
        <p:spPr>
          <a:xfrm>
            <a:off x="3952244" y="378009"/>
            <a:ext cx="4277219" cy="538589"/>
          </a:xfrm>
          <a:prstGeom prst="rect">
            <a:avLst/>
          </a:prstGeom>
          <a:noFill/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121899" tIns="60950" rIns="121899" bIns="60950" anchor="ctr">
            <a:spAutoFit/>
          </a:bodyPr>
          <a:lstStyle/>
          <a:p>
            <a:pPr algn="ctr" defTabSz="914217">
              <a:tabLst>
                <a:tab pos="169069" algn="l"/>
              </a:tabLst>
              <a:defRPr/>
            </a:pPr>
            <a:r>
              <a:rPr lang="en-US" sz="2700" dirty="0">
                <a:solidFill>
                  <a:srgbClr val="737572"/>
                </a:solidFill>
                <a:latin typeface="Open Sans"/>
                <a:cs typeface="Open Sans"/>
              </a:rPr>
              <a:t>Remote Work Over Time</a:t>
            </a:r>
            <a:endParaRPr lang="en-US" sz="2700" dirty="0">
              <a:solidFill>
                <a:srgbClr val="737572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3" name="TextBox 25">
            <a:extLst>
              <a:ext uri="{FF2B5EF4-FFF2-40B4-BE49-F238E27FC236}">
                <a16:creationId xmlns:a16="http://schemas.microsoft.com/office/drawing/2014/main" id="{B8618E80-4FAE-3D66-F076-65CFAE595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922" y="4729821"/>
            <a:ext cx="3030897" cy="116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defRPr sz="4800">
                <a:solidFill>
                  <a:schemeClr val="tx2"/>
                </a:solidFill>
                <a:latin typeface="Lora" pitchFamily="2" charset="0"/>
                <a:ea typeface="MS PGothic" panose="020B0600070205080204" pitchFamily="34" charset="-128"/>
                <a:cs typeface="Lora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000">
                <a:solidFill>
                  <a:schemeClr val="tx1"/>
                </a:solidFill>
                <a:latin typeface="Open Sans" panose="020B0606030504020204" pitchFamily="34" charset="0"/>
                <a:ea typeface="MS PGothic" panose="020B0600070205080204" pitchFamily="34" charset="-128"/>
                <a:cs typeface="Open Sans" panose="020B06060305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6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29718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34290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38862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algn="r"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2003</a:t>
            </a:r>
          </a:p>
          <a:p>
            <a:pPr algn="r"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—</a:t>
            </a:r>
          </a:p>
          <a:p>
            <a:pPr algn="r"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50" dirty="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Skype launched as one of the first free voice over internet call services. Shutting down in May 2025. 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6DB192-2A75-964C-2611-A088138CED99}"/>
              </a:ext>
            </a:extLst>
          </p:cNvPr>
          <p:cNvCxnSpPr/>
          <p:nvPr/>
        </p:nvCxnSpPr>
        <p:spPr>
          <a:xfrm flipH="1">
            <a:off x="6113463" y="5164932"/>
            <a:ext cx="0" cy="16930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F2DCDAA-06F8-F51D-E249-E6B573494823}"/>
              </a:ext>
            </a:extLst>
          </p:cNvPr>
          <p:cNvCxnSpPr/>
          <p:nvPr/>
        </p:nvCxnSpPr>
        <p:spPr>
          <a:xfrm flipH="1">
            <a:off x="6113463" y="2503488"/>
            <a:ext cx="0" cy="16208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4E82DAD-455B-B46B-88AB-27B71C3C4CF2}"/>
              </a:ext>
            </a:extLst>
          </p:cNvPr>
          <p:cNvCxnSpPr/>
          <p:nvPr/>
        </p:nvCxnSpPr>
        <p:spPr>
          <a:xfrm flipV="1">
            <a:off x="6103144" y="0"/>
            <a:ext cx="0" cy="139620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8">
            <a:extLst>
              <a:ext uri="{FF2B5EF4-FFF2-40B4-BE49-F238E27FC236}">
                <a16:creationId xmlns:a16="http://schemas.microsoft.com/office/drawing/2014/main" id="{C9E5FDFA-3C49-8CDD-99FF-122F655BF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750" y="1700213"/>
            <a:ext cx="479425" cy="472282"/>
          </a:xfrm>
          <a:custGeom>
            <a:avLst/>
            <a:gdLst>
              <a:gd name="T0" fmla="*/ 310 w 497"/>
              <a:gd name="T1" fmla="*/ 336 h 444"/>
              <a:gd name="T2" fmla="*/ 310 w 497"/>
              <a:gd name="T3" fmla="*/ 336 h 444"/>
              <a:gd name="T4" fmla="*/ 221 w 497"/>
              <a:gd name="T5" fmla="*/ 257 h 444"/>
              <a:gd name="T6" fmla="*/ 248 w 497"/>
              <a:gd name="T7" fmla="*/ 195 h 444"/>
              <a:gd name="T8" fmla="*/ 274 w 497"/>
              <a:gd name="T9" fmla="*/ 151 h 444"/>
              <a:gd name="T10" fmla="*/ 266 w 497"/>
              <a:gd name="T11" fmla="*/ 133 h 444"/>
              <a:gd name="T12" fmla="*/ 274 w 497"/>
              <a:gd name="T13" fmla="*/ 89 h 444"/>
              <a:gd name="T14" fmla="*/ 177 w 497"/>
              <a:gd name="T15" fmla="*/ 0 h 444"/>
              <a:gd name="T16" fmla="*/ 70 w 497"/>
              <a:gd name="T17" fmla="*/ 89 h 444"/>
              <a:gd name="T18" fmla="*/ 79 w 497"/>
              <a:gd name="T19" fmla="*/ 133 h 444"/>
              <a:gd name="T20" fmla="*/ 70 w 497"/>
              <a:gd name="T21" fmla="*/ 151 h 444"/>
              <a:gd name="T22" fmla="*/ 97 w 497"/>
              <a:gd name="T23" fmla="*/ 195 h 444"/>
              <a:gd name="T24" fmla="*/ 123 w 497"/>
              <a:gd name="T25" fmla="*/ 257 h 444"/>
              <a:gd name="T26" fmla="*/ 35 w 497"/>
              <a:gd name="T27" fmla="*/ 336 h 444"/>
              <a:gd name="T28" fmla="*/ 0 w 497"/>
              <a:gd name="T29" fmla="*/ 345 h 444"/>
              <a:gd name="T30" fmla="*/ 0 w 497"/>
              <a:gd name="T31" fmla="*/ 443 h 444"/>
              <a:gd name="T32" fmla="*/ 398 w 497"/>
              <a:gd name="T33" fmla="*/ 443 h 444"/>
              <a:gd name="T34" fmla="*/ 398 w 497"/>
              <a:gd name="T35" fmla="*/ 399 h 444"/>
              <a:gd name="T36" fmla="*/ 310 w 497"/>
              <a:gd name="T37" fmla="*/ 336 h 444"/>
              <a:gd name="T38" fmla="*/ 425 w 497"/>
              <a:gd name="T39" fmla="*/ 195 h 444"/>
              <a:gd name="T40" fmla="*/ 425 w 497"/>
              <a:gd name="T41" fmla="*/ 195 h 444"/>
              <a:gd name="T42" fmla="*/ 425 w 497"/>
              <a:gd name="T43" fmla="*/ 124 h 444"/>
              <a:gd name="T44" fmla="*/ 372 w 497"/>
              <a:gd name="T45" fmla="*/ 124 h 444"/>
              <a:gd name="T46" fmla="*/ 372 w 497"/>
              <a:gd name="T47" fmla="*/ 195 h 444"/>
              <a:gd name="T48" fmla="*/ 301 w 497"/>
              <a:gd name="T49" fmla="*/ 195 h 444"/>
              <a:gd name="T50" fmla="*/ 301 w 497"/>
              <a:gd name="T51" fmla="*/ 248 h 444"/>
              <a:gd name="T52" fmla="*/ 372 w 497"/>
              <a:gd name="T53" fmla="*/ 248 h 444"/>
              <a:gd name="T54" fmla="*/ 372 w 497"/>
              <a:gd name="T55" fmla="*/ 319 h 444"/>
              <a:gd name="T56" fmla="*/ 425 w 497"/>
              <a:gd name="T57" fmla="*/ 319 h 444"/>
              <a:gd name="T58" fmla="*/ 425 w 497"/>
              <a:gd name="T59" fmla="*/ 248 h 444"/>
              <a:gd name="T60" fmla="*/ 496 w 497"/>
              <a:gd name="T61" fmla="*/ 248 h 444"/>
              <a:gd name="T62" fmla="*/ 496 w 497"/>
              <a:gd name="T63" fmla="*/ 195 h 444"/>
              <a:gd name="T64" fmla="*/ 425 w 497"/>
              <a:gd name="T65" fmla="*/ 195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44">
                <a:moveTo>
                  <a:pt x="310" y="336"/>
                </a:moveTo>
                <a:lnTo>
                  <a:pt x="310" y="336"/>
                </a:lnTo>
                <a:cubicBezTo>
                  <a:pt x="248" y="310"/>
                  <a:pt x="221" y="292"/>
                  <a:pt x="221" y="257"/>
                </a:cubicBezTo>
                <a:cubicBezTo>
                  <a:pt x="221" y="230"/>
                  <a:pt x="239" y="239"/>
                  <a:pt x="248" y="195"/>
                </a:cubicBezTo>
                <a:cubicBezTo>
                  <a:pt x="257" y="177"/>
                  <a:pt x="274" y="195"/>
                  <a:pt x="274" y="151"/>
                </a:cubicBezTo>
                <a:cubicBezTo>
                  <a:pt x="274" y="133"/>
                  <a:pt x="266" y="133"/>
                  <a:pt x="266" y="133"/>
                </a:cubicBezTo>
                <a:cubicBezTo>
                  <a:pt x="266" y="133"/>
                  <a:pt x="274" y="106"/>
                  <a:pt x="274" y="89"/>
                </a:cubicBezTo>
                <a:cubicBezTo>
                  <a:pt x="274" y="62"/>
                  <a:pt x="257" y="0"/>
                  <a:pt x="177" y="0"/>
                </a:cubicBezTo>
                <a:cubicBezTo>
                  <a:pt x="88" y="0"/>
                  <a:pt x="70" y="62"/>
                  <a:pt x="70" y="89"/>
                </a:cubicBezTo>
                <a:cubicBezTo>
                  <a:pt x="70" y="106"/>
                  <a:pt x="79" y="133"/>
                  <a:pt x="79" y="133"/>
                </a:cubicBezTo>
                <a:cubicBezTo>
                  <a:pt x="79" y="133"/>
                  <a:pt x="70" y="133"/>
                  <a:pt x="70" y="151"/>
                </a:cubicBezTo>
                <a:cubicBezTo>
                  <a:pt x="70" y="195"/>
                  <a:pt x="88" y="177"/>
                  <a:pt x="97" y="195"/>
                </a:cubicBezTo>
                <a:cubicBezTo>
                  <a:pt x="106" y="239"/>
                  <a:pt x="123" y="230"/>
                  <a:pt x="123" y="257"/>
                </a:cubicBezTo>
                <a:cubicBezTo>
                  <a:pt x="123" y="292"/>
                  <a:pt x="97" y="310"/>
                  <a:pt x="35" y="336"/>
                </a:cubicBezTo>
                <a:cubicBezTo>
                  <a:pt x="35" y="336"/>
                  <a:pt x="17" y="336"/>
                  <a:pt x="0" y="345"/>
                </a:cubicBezTo>
                <a:cubicBezTo>
                  <a:pt x="0" y="443"/>
                  <a:pt x="0" y="443"/>
                  <a:pt x="0" y="443"/>
                </a:cubicBezTo>
                <a:cubicBezTo>
                  <a:pt x="398" y="443"/>
                  <a:pt x="398" y="443"/>
                  <a:pt x="398" y="443"/>
                </a:cubicBezTo>
                <a:cubicBezTo>
                  <a:pt x="398" y="443"/>
                  <a:pt x="398" y="408"/>
                  <a:pt x="398" y="399"/>
                </a:cubicBezTo>
                <a:cubicBezTo>
                  <a:pt x="398" y="381"/>
                  <a:pt x="372" y="354"/>
                  <a:pt x="310" y="336"/>
                </a:cubicBezTo>
                <a:close/>
                <a:moveTo>
                  <a:pt x="425" y="195"/>
                </a:moveTo>
                <a:lnTo>
                  <a:pt x="425" y="195"/>
                </a:lnTo>
                <a:cubicBezTo>
                  <a:pt x="425" y="124"/>
                  <a:pt x="425" y="124"/>
                  <a:pt x="425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01" y="195"/>
                  <a:pt x="301" y="195"/>
                  <a:pt x="301" y="195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72" y="248"/>
                  <a:pt x="372" y="248"/>
                  <a:pt x="372" y="248"/>
                </a:cubicBezTo>
                <a:cubicBezTo>
                  <a:pt x="372" y="319"/>
                  <a:pt x="372" y="319"/>
                  <a:pt x="372" y="319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96" y="248"/>
                  <a:pt x="496" y="248"/>
                  <a:pt x="496" y="248"/>
                </a:cubicBezTo>
                <a:cubicBezTo>
                  <a:pt x="496" y="195"/>
                  <a:pt x="496" y="195"/>
                  <a:pt x="496" y="195"/>
                </a:cubicBezTo>
                <a:lnTo>
                  <a:pt x="425" y="19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dirty="0">
              <a:solidFill>
                <a:srgbClr val="737572"/>
              </a:solidFill>
              <a:latin typeface="Open Sans"/>
              <a:ea typeface="MS PGothic" panose="020B0600070205080204" pitchFamily="34" charset="-128"/>
            </a:endParaRPr>
          </a:p>
        </p:txBody>
      </p:sp>
      <p:sp>
        <p:nvSpPr>
          <p:cNvPr id="32" name="Freeform 116">
            <a:extLst>
              <a:ext uri="{FF2B5EF4-FFF2-40B4-BE49-F238E27FC236}">
                <a16:creationId xmlns:a16="http://schemas.microsoft.com/office/drawing/2014/main" id="{ACC94373-4A2B-DC92-3CF9-2A5A6C924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4343400"/>
            <a:ext cx="471488" cy="539750"/>
          </a:xfrm>
          <a:custGeom>
            <a:avLst/>
            <a:gdLst>
              <a:gd name="T0" fmla="*/ 400 w 445"/>
              <a:gd name="T1" fmla="*/ 159 h 462"/>
              <a:gd name="T2" fmla="*/ 400 w 445"/>
              <a:gd name="T3" fmla="*/ 159 h 462"/>
              <a:gd name="T4" fmla="*/ 266 w 445"/>
              <a:gd name="T5" fmla="*/ 8 h 462"/>
              <a:gd name="T6" fmla="*/ 36 w 445"/>
              <a:gd name="T7" fmla="*/ 248 h 462"/>
              <a:gd name="T8" fmla="*/ 9 w 445"/>
              <a:gd name="T9" fmla="*/ 319 h 462"/>
              <a:gd name="T10" fmla="*/ 81 w 445"/>
              <a:gd name="T11" fmla="*/ 355 h 462"/>
              <a:gd name="T12" fmla="*/ 98 w 445"/>
              <a:gd name="T13" fmla="*/ 346 h 462"/>
              <a:gd name="T14" fmla="*/ 134 w 445"/>
              <a:gd name="T15" fmla="*/ 372 h 462"/>
              <a:gd name="T16" fmla="*/ 160 w 445"/>
              <a:gd name="T17" fmla="*/ 434 h 462"/>
              <a:gd name="T18" fmla="*/ 187 w 445"/>
              <a:gd name="T19" fmla="*/ 452 h 462"/>
              <a:gd name="T20" fmla="*/ 240 w 445"/>
              <a:gd name="T21" fmla="*/ 434 h 462"/>
              <a:gd name="T22" fmla="*/ 249 w 445"/>
              <a:gd name="T23" fmla="*/ 416 h 462"/>
              <a:gd name="T24" fmla="*/ 231 w 445"/>
              <a:gd name="T25" fmla="*/ 390 h 462"/>
              <a:gd name="T26" fmla="*/ 204 w 445"/>
              <a:gd name="T27" fmla="*/ 337 h 462"/>
              <a:gd name="T28" fmla="*/ 231 w 445"/>
              <a:gd name="T29" fmla="*/ 310 h 462"/>
              <a:gd name="T30" fmla="*/ 417 w 445"/>
              <a:gd name="T31" fmla="*/ 355 h 462"/>
              <a:gd name="T32" fmla="*/ 400 w 445"/>
              <a:gd name="T33" fmla="*/ 159 h 462"/>
              <a:gd name="T34" fmla="*/ 390 w 445"/>
              <a:gd name="T35" fmla="*/ 310 h 462"/>
              <a:gd name="T36" fmla="*/ 390 w 445"/>
              <a:gd name="T37" fmla="*/ 310 h 462"/>
              <a:gd name="T38" fmla="*/ 302 w 445"/>
              <a:gd name="T39" fmla="*/ 204 h 462"/>
              <a:gd name="T40" fmla="*/ 284 w 445"/>
              <a:gd name="T41" fmla="*/ 62 h 462"/>
              <a:gd name="T42" fmla="*/ 364 w 445"/>
              <a:gd name="T43" fmla="*/ 177 h 462"/>
              <a:gd name="T44" fmla="*/ 390 w 445"/>
              <a:gd name="T45" fmla="*/ 31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45" h="462">
                <a:moveTo>
                  <a:pt x="400" y="159"/>
                </a:moveTo>
                <a:lnTo>
                  <a:pt x="400" y="159"/>
                </a:lnTo>
                <a:cubicBezTo>
                  <a:pt x="364" y="71"/>
                  <a:pt x="302" y="0"/>
                  <a:pt x="266" y="8"/>
                </a:cubicBezTo>
                <a:cubicBezTo>
                  <a:pt x="213" y="36"/>
                  <a:pt x="302" y="142"/>
                  <a:pt x="36" y="248"/>
                </a:cubicBezTo>
                <a:cubicBezTo>
                  <a:pt x="9" y="257"/>
                  <a:pt x="0" y="292"/>
                  <a:pt x="9" y="319"/>
                </a:cubicBezTo>
                <a:cubicBezTo>
                  <a:pt x="18" y="337"/>
                  <a:pt x="53" y="363"/>
                  <a:pt x="81" y="355"/>
                </a:cubicBezTo>
                <a:lnTo>
                  <a:pt x="98" y="346"/>
                </a:lnTo>
                <a:cubicBezTo>
                  <a:pt x="116" y="372"/>
                  <a:pt x="134" y="355"/>
                  <a:pt x="134" y="372"/>
                </a:cubicBezTo>
                <a:cubicBezTo>
                  <a:pt x="143" y="390"/>
                  <a:pt x="160" y="425"/>
                  <a:pt x="160" y="434"/>
                </a:cubicBezTo>
                <a:cubicBezTo>
                  <a:pt x="169" y="443"/>
                  <a:pt x="178" y="461"/>
                  <a:pt x="187" y="452"/>
                </a:cubicBezTo>
                <a:cubicBezTo>
                  <a:pt x="196" y="452"/>
                  <a:pt x="231" y="443"/>
                  <a:pt x="240" y="434"/>
                </a:cubicBezTo>
                <a:cubicBezTo>
                  <a:pt x="257" y="434"/>
                  <a:pt x="257" y="425"/>
                  <a:pt x="249" y="416"/>
                </a:cubicBezTo>
                <a:cubicBezTo>
                  <a:pt x="249" y="408"/>
                  <a:pt x="231" y="399"/>
                  <a:pt x="231" y="390"/>
                </a:cubicBezTo>
                <a:cubicBezTo>
                  <a:pt x="222" y="381"/>
                  <a:pt x="213" y="346"/>
                  <a:pt x="204" y="337"/>
                </a:cubicBezTo>
                <a:cubicBezTo>
                  <a:pt x="196" y="328"/>
                  <a:pt x="213" y="310"/>
                  <a:pt x="231" y="310"/>
                </a:cubicBezTo>
                <a:cubicBezTo>
                  <a:pt x="355" y="302"/>
                  <a:pt x="373" y="372"/>
                  <a:pt x="417" y="355"/>
                </a:cubicBezTo>
                <a:cubicBezTo>
                  <a:pt x="444" y="346"/>
                  <a:pt x="444" y="248"/>
                  <a:pt x="400" y="159"/>
                </a:cubicBezTo>
                <a:close/>
                <a:moveTo>
                  <a:pt x="390" y="310"/>
                </a:moveTo>
                <a:lnTo>
                  <a:pt x="390" y="310"/>
                </a:lnTo>
                <a:cubicBezTo>
                  <a:pt x="381" y="310"/>
                  <a:pt x="328" y="275"/>
                  <a:pt x="302" y="204"/>
                </a:cubicBezTo>
                <a:cubicBezTo>
                  <a:pt x="275" y="133"/>
                  <a:pt x="275" y="62"/>
                  <a:pt x="284" y="62"/>
                </a:cubicBezTo>
                <a:cubicBezTo>
                  <a:pt x="293" y="62"/>
                  <a:pt x="337" y="106"/>
                  <a:pt x="364" y="177"/>
                </a:cubicBezTo>
                <a:cubicBezTo>
                  <a:pt x="400" y="248"/>
                  <a:pt x="390" y="302"/>
                  <a:pt x="390" y="31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dirty="0">
              <a:solidFill>
                <a:srgbClr val="737572"/>
              </a:solidFill>
              <a:latin typeface="Open Sans"/>
              <a:ea typeface="MS PGothic" panose="020B0600070205080204" pitchFamily="34" charset="-128"/>
            </a:endParaRPr>
          </a:p>
        </p:txBody>
      </p:sp>
      <p:sp>
        <p:nvSpPr>
          <p:cNvPr id="39943" name="TextBox 32">
            <a:extLst>
              <a:ext uri="{FF2B5EF4-FFF2-40B4-BE49-F238E27FC236}">
                <a16:creationId xmlns:a16="http://schemas.microsoft.com/office/drawing/2014/main" id="{3A0A18FB-7382-9AF7-C5DE-731ADCFDB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8167" y="3584719"/>
            <a:ext cx="4325252" cy="217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defRPr sz="4800">
                <a:solidFill>
                  <a:schemeClr val="tx2"/>
                </a:solidFill>
                <a:latin typeface="Lora" pitchFamily="2" charset="0"/>
                <a:ea typeface="MS PGothic" panose="020B0600070205080204" pitchFamily="34" charset="-128"/>
                <a:cs typeface="Lora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000">
                <a:solidFill>
                  <a:schemeClr val="tx1"/>
                </a:solidFill>
                <a:latin typeface="Open Sans" panose="020B0606030504020204" pitchFamily="34" charset="0"/>
                <a:ea typeface="MS PGothic" panose="020B0600070205080204" pitchFamily="34" charset="-128"/>
                <a:cs typeface="Open Sans" panose="020B06060305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6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29718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34290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38862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algn="r"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2020 = 36%</a:t>
            </a:r>
          </a:p>
          <a:p>
            <a:pPr algn="r"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COVID-19</a:t>
            </a:r>
          </a:p>
          <a:p>
            <a:pPr algn="r"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—</a:t>
            </a:r>
          </a:p>
          <a:p>
            <a:pPr algn="r"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50" dirty="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Sea change, prompted by a pandemic and supported with available technology. </a:t>
            </a:r>
          </a:p>
          <a:p>
            <a:pPr marL="285750" indent="-285750" algn="r" defTabSz="913607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B0604020202020204" pitchFamily="34" charset="0"/>
              <a:buChar char="-"/>
            </a:pPr>
            <a:r>
              <a:rPr lang="en-US" altLang="en-US" sz="1250" dirty="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Majority of employees</a:t>
            </a:r>
            <a:r>
              <a:rPr lang="en-US" altLang="en-US" sz="125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 in 2020</a:t>
            </a:r>
            <a:r>
              <a:rPr lang="en-US" altLang="en-US" sz="1250" dirty="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 indicated they would like to continue after pandemic.</a:t>
            </a:r>
            <a:endParaRPr lang="en-US" dirty="0">
              <a:solidFill>
                <a:srgbClr val="44546A"/>
              </a:solidFill>
              <a:latin typeface="Open Sans"/>
              <a:ea typeface="MS PGothic"/>
              <a:cs typeface="Open Sans"/>
            </a:endParaRPr>
          </a:p>
          <a:p>
            <a:pPr marL="285750" indent="-285750" algn="r" defTabSz="913607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B0604020202020204" pitchFamily="34" charset="0"/>
              <a:buChar char="-"/>
            </a:pPr>
            <a:r>
              <a:rPr lang="en-US" altLang="en-US" sz="1250" dirty="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Employers </a:t>
            </a:r>
            <a:r>
              <a:rPr lang="en-US" altLang="en-US" sz="125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in 2020 </a:t>
            </a:r>
            <a:r>
              <a:rPr lang="en-US" altLang="en-US" sz="1250" dirty="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expected 20% of workforce to be fully remote after the pandemic (up from baseline of 7% before COVID)</a:t>
            </a:r>
            <a:endParaRPr lang="en-US" dirty="0">
              <a:latin typeface="Open Sans"/>
              <a:ea typeface="MS PGothic"/>
              <a:cs typeface="Open Sans"/>
            </a:endParaRPr>
          </a:p>
        </p:txBody>
      </p:sp>
      <p:sp>
        <p:nvSpPr>
          <p:cNvPr id="39944" name="TextBox 33">
            <a:extLst>
              <a:ext uri="{FF2B5EF4-FFF2-40B4-BE49-F238E27FC236}">
                <a16:creationId xmlns:a16="http://schemas.microsoft.com/office/drawing/2014/main" id="{9EF80061-39D6-36FB-C7FC-C0798E6EC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6538" y="1396762"/>
            <a:ext cx="3761582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defRPr sz="4800">
                <a:solidFill>
                  <a:schemeClr val="tx2"/>
                </a:solidFill>
                <a:latin typeface="Lora" pitchFamily="2" charset="0"/>
                <a:ea typeface="MS PGothic" panose="020B0600070205080204" pitchFamily="34" charset="-128"/>
                <a:cs typeface="Lora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000">
                <a:solidFill>
                  <a:schemeClr val="tx1"/>
                </a:solidFill>
                <a:latin typeface="Open Sans" panose="020B0606030504020204" pitchFamily="34" charset="0"/>
                <a:ea typeface="MS PGothic" panose="020B0600070205080204" pitchFamily="34" charset="-128"/>
                <a:cs typeface="Open Sans" panose="020B06060305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6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29718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34290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38862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2010-2019 = 4%-6.5%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Steady Growth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—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5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60% of population had access to broadband internet, more internet teleconferencing software started coming online (Zoom in 2013; MS Teams and Google Meet in 2017)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E2329F-1CD3-C458-4A03-8A55DFCF08F6}"/>
              </a:ext>
            </a:extLst>
          </p:cNvPr>
          <p:cNvCxnSpPr>
            <a:cxnSpLocks/>
          </p:cNvCxnSpPr>
          <p:nvPr/>
        </p:nvCxnSpPr>
        <p:spPr>
          <a:xfrm flipH="1">
            <a:off x="6088883" y="2335213"/>
            <a:ext cx="24580" cy="278553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4DC6C41-BBBC-AD25-9480-D85109F3AAA9}"/>
              </a:ext>
            </a:extLst>
          </p:cNvPr>
          <p:cNvCxnSpPr/>
          <p:nvPr/>
        </p:nvCxnSpPr>
        <p:spPr>
          <a:xfrm flipV="1">
            <a:off x="6103144" y="0"/>
            <a:ext cx="0" cy="139620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4" name="Freeform 102">
            <a:extLst>
              <a:ext uri="{FF2B5EF4-FFF2-40B4-BE49-F238E27FC236}">
                <a16:creationId xmlns:a16="http://schemas.microsoft.com/office/drawing/2014/main" id="{86EAB1D4-1D01-16BF-9645-841C5337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082" y="1604169"/>
            <a:ext cx="479425" cy="472281"/>
          </a:xfrm>
          <a:custGeom>
            <a:avLst/>
            <a:gdLst>
              <a:gd name="T0" fmla="*/ 2147483646 w 498"/>
              <a:gd name="T1" fmla="*/ 2147483646 h 445"/>
              <a:gd name="T2" fmla="*/ 2147483646 w 498"/>
              <a:gd name="T3" fmla="*/ 2147483646 h 445"/>
              <a:gd name="T4" fmla="*/ 2147483646 w 498"/>
              <a:gd name="T5" fmla="*/ 2147483646 h 445"/>
              <a:gd name="T6" fmla="*/ 2147483646 w 498"/>
              <a:gd name="T7" fmla="*/ 2147483646 h 445"/>
              <a:gd name="T8" fmla="*/ 2147483646 w 498"/>
              <a:gd name="T9" fmla="*/ 2147483646 h 445"/>
              <a:gd name="T10" fmla="*/ 2147483646 w 498"/>
              <a:gd name="T11" fmla="*/ 2147483646 h 445"/>
              <a:gd name="T12" fmla="*/ 2147483646 w 498"/>
              <a:gd name="T13" fmla="*/ 2147483646 h 445"/>
              <a:gd name="T14" fmla="*/ 2147483646 w 498"/>
              <a:gd name="T15" fmla="*/ 2147483646 h 445"/>
              <a:gd name="T16" fmla="*/ 2147483646 w 498"/>
              <a:gd name="T17" fmla="*/ 0 h 445"/>
              <a:gd name="T18" fmla="*/ 2147483646 w 498"/>
              <a:gd name="T19" fmla="*/ 2147483646 h 445"/>
              <a:gd name="T20" fmla="*/ 2147483646 w 498"/>
              <a:gd name="T21" fmla="*/ 2147483646 h 445"/>
              <a:gd name="T22" fmla="*/ 2147483646 w 498"/>
              <a:gd name="T23" fmla="*/ 2147483646 h 445"/>
              <a:gd name="T24" fmla="*/ 2147483646 w 498"/>
              <a:gd name="T25" fmla="*/ 2147483646 h 445"/>
              <a:gd name="T26" fmla="*/ 0 w 498"/>
              <a:gd name="T27" fmla="*/ 2147483646 h 445"/>
              <a:gd name="T28" fmla="*/ 0 w 498"/>
              <a:gd name="T29" fmla="*/ 2147483646 h 445"/>
              <a:gd name="T30" fmla="*/ 2147483646 w 498"/>
              <a:gd name="T31" fmla="*/ 2147483646 h 445"/>
              <a:gd name="T32" fmla="*/ 2147483646 w 498"/>
              <a:gd name="T33" fmla="*/ 2147483646 h 445"/>
              <a:gd name="T34" fmla="*/ 2147483646 w 498"/>
              <a:gd name="T35" fmla="*/ 2147483646 h 445"/>
              <a:gd name="T36" fmla="*/ 2147483646 w 498"/>
              <a:gd name="T37" fmla="*/ 2147483646 h 445"/>
              <a:gd name="T38" fmla="*/ 2147483646 w 498"/>
              <a:gd name="T39" fmla="*/ 2147483646 h 445"/>
              <a:gd name="T40" fmla="*/ 2147483646 w 498"/>
              <a:gd name="T41" fmla="*/ 2147483646 h 445"/>
              <a:gd name="T42" fmla="*/ 2147483646 w 498"/>
              <a:gd name="T43" fmla="*/ 2147483646 h 445"/>
              <a:gd name="T44" fmla="*/ 2147483646 w 498"/>
              <a:gd name="T45" fmla="*/ 2147483646 h 445"/>
              <a:gd name="T46" fmla="*/ 2147483646 w 498"/>
              <a:gd name="T47" fmla="*/ 2147483646 h 445"/>
              <a:gd name="T48" fmla="*/ 2147483646 w 498"/>
              <a:gd name="T49" fmla="*/ 2147483646 h 445"/>
              <a:gd name="T50" fmla="*/ 2147483646 w 498"/>
              <a:gd name="T51" fmla="*/ 2147483646 h 445"/>
              <a:gd name="T52" fmla="*/ 2147483646 w 498"/>
              <a:gd name="T53" fmla="*/ 2147483646 h 445"/>
              <a:gd name="T54" fmla="*/ 2147483646 w 498"/>
              <a:gd name="T55" fmla="*/ 2147483646 h 445"/>
              <a:gd name="T56" fmla="*/ 2147483646 w 498"/>
              <a:gd name="T57" fmla="*/ 2147483646 h 445"/>
              <a:gd name="T58" fmla="*/ 2147483646 w 498"/>
              <a:gd name="T59" fmla="*/ 2147483646 h 445"/>
              <a:gd name="T60" fmla="*/ 2147483646 w 498"/>
              <a:gd name="T61" fmla="*/ 2147483646 h 445"/>
              <a:gd name="T62" fmla="*/ 2147483646 w 498"/>
              <a:gd name="T63" fmla="*/ 2147483646 h 445"/>
              <a:gd name="T64" fmla="*/ 2147483646 w 498"/>
              <a:gd name="T65" fmla="*/ 2147483646 h 445"/>
              <a:gd name="T66" fmla="*/ 2147483646 w 498"/>
              <a:gd name="T67" fmla="*/ 2147483646 h 445"/>
              <a:gd name="T68" fmla="*/ 2147483646 w 498"/>
              <a:gd name="T69" fmla="*/ 2147483646 h 445"/>
              <a:gd name="T70" fmla="*/ 2147483646 w 498"/>
              <a:gd name="T71" fmla="*/ 2147483646 h 445"/>
              <a:gd name="T72" fmla="*/ 2147483646 w 498"/>
              <a:gd name="T73" fmla="*/ 2147483646 h 445"/>
              <a:gd name="T74" fmla="*/ 2147483646 w 498"/>
              <a:gd name="T75" fmla="*/ 2147483646 h 445"/>
              <a:gd name="T76" fmla="*/ 2147483646 w 498"/>
              <a:gd name="T77" fmla="*/ 2147483646 h 445"/>
              <a:gd name="T78" fmla="*/ 2147483646 w 498"/>
              <a:gd name="T79" fmla="*/ 2147483646 h 445"/>
              <a:gd name="T80" fmla="*/ 2147483646 w 498"/>
              <a:gd name="T81" fmla="*/ 2147483646 h 445"/>
              <a:gd name="T82" fmla="*/ 2147483646 w 498"/>
              <a:gd name="T83" fmla="*/ 2147483646 h 445"/>
              <a:gd name="T84" fmla="*/ 2147483646 w 498"/>
              <a:gd name="T85" fmla="*/ 2147483646 h 445"/>
              <a:gd name="T86" fmla="*/ 2147483646 w 498"/>
              <a:gd name="T87" fmla="*/ 2147483646 h 445"/>
              <a:gd name="T88" fmla="*/ 2147483646 w 498"/>
              <a:gd name="T89" fmla="*/ 2147483646 h 445"/>
              <a:gd name="T90" fmla="*/ 2147483646 w 498"/>
              <a:gd name="T91" fmla="*/ 2147483646 h 445"/>
              <a:gd name="T92" fmla="*/ 2147483646 w 498"/>
              <a:gd name="T93" fmla="*/ 2147483646 h 445"/>
              <a:gd name="T94" fmla="*/ 2147483646 w 498"/>
              <a:gd name="T95" fmla="*/ 2147483646 h 445"/>
              <a:gd name="T96" fmla="*/ 2147483646 w 498"/>
              <a:gd name="T97" fmla="*/ 2147483646 h 445"/>
              <a:gd name="T98" fmla="*/ 2147483646 w 498"/>
              <a:gd name="T99" fmla="*/ 2147483646 h 445"/>
              <a:gd name="T100" fmla="*/ 2147483646 w 498"/>
              <a:gd name="T101" fmla="*/ 2147483646 h 445"/>
              <a:gd name="T102" fmla="*/ 2147483646 w 498"/>
              <a:gd name="T103" fmla="*/ 2147483646 h 445"/>
              <a:gd name="T104" fmla="*/ 2147483646 w 498"/>
              <a:gd name="T105" fmla="*/ 2147483646 h 44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498" h="445">
                <a:moveTo>
                  <a:pt x="80" y="151"/>
                </a:moveTo>
                <a:lnTo>
                  <a:pt x="80" y="151"/>
                </a:lnTo>
                <a:cubicBezTo>
                  <a:pt x="97" y="134"/>
                  <a:pt x="116" y="143"/>
                  <a:pt x="142" y="169"/>
                </a:cubicBezTo>
                <a:cubicBezTo>
                  <a:pt x="151" y="178"/>
                  <a:pt x="151" y="169"/>
                  <a:pt x="151" y="169"/>
                </a:cubicBezTo>
                <a:cubicBezTo>
                  <a:pt x="160" y="169"/>
                  <a:pt x="186" y="134"/>
                  <a:pt x="195" y="134"/>
                </a:cubicBezTo>
                <a:cubicBezTo>
                  <a:pt x="195" y="134"/>
                  <a:pt x="195" y="134"/>
                  <a:pt x="195" y="125"/>
                </a:cubicBezTo>
                <a:cubicBezTo>
                  <a:pt x="186" y="125"/>
                  <a:pt x="178" y="116"/>
                  <a:pt x="178" y="107"/>
                </a:cubicBezTo>
                <a:cubicBezTo>
                  <a:pt x="133" y="45"/>
                  <a:pt x="301" y="10"/>
                  <a:pt x="275" y="10"/>
                </a:cubicBezTo>
                <a:cubicBezTo>
                  <a:pt x="257" y="0"/>
                  <a:pt x="204" y="0"/>
                  <a:pt x="195" y="0"/>
                </a:cubicBezTo>
                <a:cubicBezTo>
                  <a:pt x="169" y="10"/>
                  <a:pt x="125" y="36"/>
                  <a:pt x="107" y="54"/>
                </a:cubicBezTo>
                <a:cubicBezTo>
                  <a:pt x="80" y="72"/>
                  <a:pt x="72" y="81"/>
                  <a:pt x="72" y="81"/>
                </a:cubicBezTo>
                <a:cubicBezTo>
                  <a:pt x="62" y="89"/>
                  <a:pt x="72" y="107"/>
                  <a:pt x="53" y="116"/>
                </a:cubicBezTo>
                <a:cubicBezTo>
                  <a:pt x="36" y="125"/>
                  <a:pt x="27" y="116"/>
                  <a:pt x="18" y="125"/>
                </a:cubicBezTo>
                <a:cubicBezTo>
                  <a:pt x="18" y="134"/>
                  <a:pt x="9" y="134"/>
                  <a:pt x="0" y="143"/>
                </a:cubicBezTo>
                <a:lnTo>
                  <a:pt x="0" y="151"/>
                </a:lnTo>
                <a:lnTo>
                  <a:pt x="36" y="187"/>
                </a:lnTo>
                <a:cubicBezTo>
                  <a:pt x="36" y="196"/>
                  <a:pt x="44" y="196"/>
                  <a:pt x="53" y="196"/>
                </a:cubicBezTo>
                <a:cubicBezTo>
                  <a:pt x="53" y="187"/>
                  <a:pt x="62" y="178"/>
                  <a:pt x="72" y="178"/>
                </a:cubicBezTo>
                <a:cubicBezTo>
                  <a:pt x="72" y="178"/>
                  <a:pt x="72" y="151"/>
                  <a:pt x="80" y="151"/>
                </a:cubicBezTo>
                <a:close/>
                <a:moveTo>
                  <a:pt x="222" y="160"/>
                </a:moveTo>
                <a:lnTo>
                  <a:pt x="222" y="160"/>
                </a:lnTo>
                <a:cubicBezTo>
                  <a:pt x="213" y="160"/>
                  <a:pt x="213" y="160"/>
                  <a:pt x="213" y="160"/>
                </a:cubicBezTo>
                <a:cubicBezTo>
                  <a:pt x="178" y="187"/>
                  <a:pt x="178" y="187"/>
                  <a:pt x="178" y="187"/>
                </a:cubicBezTo>
                <a:cubicBezTo>
                  <a:pt x="169" y="196"/>
                  <a:pt x="169" y="196"/>
                  <a:pt x="169" y="204"/>
                </a:cubicBezTo>
                <a:cubicBezTo>
                  <a:pt x="381" y="435"/>
                  <a:pt x="381" y="435"/>
                  <a:pt x="381" y="435"/>
                </a:cubicBezTo>
                <a:cubicBezTo>
                  <a:pt x="381" y="444"/>
                  <a:pt x="391" y="444"/>
                  <a:pt x="399" y="435"/>
                </a:cubicBezTo>
                <a:cubicBezTo>
                  <a:pt x="426" y="417"/>
                  <a:pt x="426" y="417"/>
                  <a:pt x="426" y="417"/>
                </a:cubicBezTo>
                <a:cubicBezTo>
                  <a:pt x="426" y="408"/>
                  <a:pt x="426" y="400"/>
                  <a:pt x="426" y="400"/>
                </a:cubicBezTo>
                <a:lnTo>
                  <a:pt x="222" y="160"/>
                </a:lnTo>
                <a:close/>
                <a:moveTo>
                  <a:pt x="497" y="63"/>
                </a:moveTo>
                <a:lnTo>
                  <a:pt x="497" y="63"/>
                </a:lnTo>
                <a:cubicBezTo>
                  <a:pt x="488" y="45"/>
                  <a:pt x="488" y="54"/>
                  <a:pt x="479" y="54"/>
                </a:cubicBezTo>
                <a:cubicBezTo>
                  <a:pt x="479" y="63"/>
                  <a:pt x="461" y="81"/>
                  <a:pt x="461" y="89"/>
                </a:cubicBezTo>
                <a:cubicBezTo>
                  <a:pt x="452" y="107"/>
                  <a:pt x="435" y="125"/>
                  <a:pt x="408" y="107"/>
                </a:cubicBezTo>
                <a:cubicBezTo>
                  <a:pt x="381" y="81"/>
                  <a:pt x="391" y="72"/>
                  <a:pt x="399" y="63"/>
                </a:cubicBezTo>
                <a:cubicBezTo>
                  <a:pt x="399" y="54"/>
                  <a:pt x="417" y="28"/>
                  <a:pt x="417" y="19"/>
                </a:cubicBezTo>
                <a:cubicBezTo>
                  <a:pt x="426" y="19"/>
                  <a:pt x="417" y="10"/>
                  <a:pt x="408" y="10"/>
                </a:cubicBezTo>
                <a:cubicBezTo>
                  <a:pt x="399" y="19"/>
                  <a:pt x="346" y="36"/>
                  <a:pt x="337" y="72"/>
                </a:cubicBezTo>
                <a:cubicBezTo>
                  <a:pt x="328" y="98"/>
                  <a:pt x="346" y="125"/>
                  <a:pt x="319" y="151"/>
                </a:cubicBezTo>
                <a:cubicBezTo>
                  <a:pt x="284" y="187"/>
                  <a:pt x="284" y="187"/>
                  <a:pt x="284" y="187"/>
                </a:cubicBezTo>
                <a:cubicBezTo>
                  <a:pt x="319" y="231"/>
                  <a:pt x="319" y="231"/>
                  <a:pt x="319" y="231"/>
                </a:cubicBezTo>
                <a:cubicBezTo>
                  <a:pt x="364" y="187"/>
                  <a:pt x="364" y="187"/>
                  <a:pt x="364" y="187"/>
                </a:cubicBezTo>
                <a:cubicBezTo>
                  <a:pt x="372" y="178"/>
                  <a:pt x="391" y="169"/>
                  <a:pt x="408" y="178"/>
                </a:cubicBezTo>
                <a:cubicBezTo>
                  <a:pt x="452" y="187"/>
                  <a:pt x="470" y="169"/>
                  <a:pt x="488" y="143"/>
                </a:cubicBezTo>
                <a:cubicBezTo>
                  <a:pt x="497" y="116"/>
                  <a:pt x="497" y="72"/>
                  <a:pt x="497" y="63"/>
                </a:cubicBezTo>
                <a:close/>
                <a:moveTo>
                  <a:pt x="72" y="400"/>
                </a:moveTo>
                <a:lnTo>
                  <a:pt x="72" y="400"/>
                </a:lnTo>
                <a:cubicBezTo>
                  <a:pt x="62" y="408"/>
                  <a:pt x="62" y="417"/>
                  <a:pt x="72" y="417"/>
                </a:cubicBezTo>
                <a:cubicBezTo>
                  <a:pt x="89" y="444"/>
                  <a:pt x="89" y="444"/>
                  <a:pt x="89" y="444"/>
                </a:cubicBezTo>
                <a:cubicBezTo>
                  <a:pt x="97" y="444"/>
                  <a:pt x="107" y="444"/>
                  <a:pt x="107" y="435"/>
                </a:cubicBezTo>
                <a:cubicBezTo>
                  <a:pt x="231" y="320"/>
                  <a:pt x="231" y="320"/>
                  <a:pt x="231" y="320"/>
                </a:cubicBezTo>
                <a:cubicBezTo>
                  <a:pt x="195" y="275"/>
                  <a:pt x="195" y="275"/>
                  <a:pt x="195" y="275"/>
                </a:cubicBezTo>
                <a:lnTo>
                  <a:pt x="72" y="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360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737572"/>
              </a:solidFill>
              <a:latin typeface="Lato Light" panose="020F0502020204030203" pitchFamily="34" charset="0"/>
              <a:ea typeface="MS PGothic" panose="020B0600070205080204" pitchFamily="34" charset="-128"/>
            </a:endParaRPr>
          </a:p>
        </p:txBody>
      </p:sp>
      <p:sp>
        <p:nvSpPr>
          <p:cNvPr id="40965" name="TextBox 14">
            <a:extLst>
              <a:ext uri="{FF2B5EF4-FFF2-40B4-BE49-F238E27FC236}">
                <a16:creationId xmlns:a16="http://schemas.microsoft.com/office/drawing/2014/main" id="{CB9A5F8A-EB91-7DD1-7057-B3996C91B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0322" y="335906"/>
            <a:ext cx="4752872" cy="506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defRPr sz="4800">
                <a:solidFill>
                  <a:schemeClr val="tx2"/>
                </a:solidFill>
                <a:latin typeface="Lora" pitchFamily="2" charset="0"/>
                <a:ea typeface="MS PGothic" panose="020B0600070205080204" pitchFamily="34" charset="-128"/>
                <a:cs typeface="Lora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000">
                <a:solidFill>
                  <a:schemeClr val="tx1"/>
                </a:solidFill>
                <a:latin typeface="Open Sans" panose="020B0606030504020204" pitchFamily="34" charset="0"/>
                <a:ea typeface="MS PGothic" panose="020B0600070205080204" pitchFamily="34" charset="-128"/>
                <a:cs typeface="Open Sans" panose="020B06060305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6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29718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34290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38862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2023 = 27%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POST-COVID WORLD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—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50" b="1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Why did it stick?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5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- Proved its practical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5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- Created support systems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250" dirty="0">
              <a:solidFill>
                <a:srgbClr val="737572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50" b="1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Back to Work Movement?</a:t>
            </a:r>
            <a:endParaRPr lang="en-US" altLang="en-US" sz="1250" b="1">
              <a:solidFill>
                <a:srgbClr val="737572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defTabSz="913607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50" dirty="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- Percentages don't support theory of significant movement away from remote work 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50" dirty="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- BUT some large organizations (e.g. Amazon, Apple, Citigroup, Tesla, Boeing) and jurisdictions (Federal Government, Portland OR, other?) are seeking to drive change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5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- </a:t>
            </a:r>
            <a:r>
              <a:rPr lang="en-US" altLang="en-US" sz="1250" i="1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Why?</a:t>
            </a:r>
            <a:r>
              <a:rPr lang="en-US" altLang="en-US" sz="125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Culture, collaboration/teamwork, team energy, justifying capital costs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5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- </a:t>
            </a:r>
            <a:r>
              <a:rPr lang="en-US" altLang="en-US" sz="1250" i="1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Ulterior motives?</a:t>
            </a:r>
            <a:r>
              <a:rPr lang="en-US" altLang="en-US" sz="125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Get people to quit, test motivation/commitment, leadership who just doesn’t support idea</a:t>
            </a:r>
          </a:p>
          <a:p>
            <a:pPr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5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- </a:t>
            </a:r>
            <a:r>
              <a:rPr lang="en-US" altLang="en-US" sz="1250" i="1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Unforeseen consequences?</a:t>
            </a:r>
            <a:r>
              <a:rPr lang="en-US" altLang="en-US" sz="125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 In Fall 2022, foot traffic in central business districts had recovered BUT only 60% of pre-pandemic levels in cities with 1.5 million or more employees. Residential and commercial values stagnated in urban centers (while spiking in suburbs (Zillow US home price index rose 40% in exurban, 32% in suburban, 18% in high-density areas, and 9% in city centers)</a:t>
            </a:r>
          </a:p>
        </p:txBody>
      </p:sp>
      <p:sp>
        <p:nvSpPr>
          <p:cNvPr id="40966" name="Freeform 67">
            <a:extLst>
              <a:ext uri="{FF2B5EF4-FFF2-40B4-BE49-F238E27FC236}">
                <a16:creationId xmlns:a16="http://schemas.microsoft.com/office/drawing/2014/main" id="{BF22618A-629F-2F2B-25BD-E9C39D1B1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7322" y="5120743"/>
            <a:ext cx="437356" cy="565944"/>
          </a:xfrm>
          <a:custGeom>
            <a:avLst/>
            <a:gdLst>
              <a:gd name="T0" fmla="*/ 2147483646 w 453"/>
              <a:gd name="T1" fmla="*/ 2147483646 h 533"/>
              <a:gd name="T2" fmla="*/ 2147483646 w 453"/>
              <a:gd name="T3" fmla="*/ 2147483646 h 533"/>
              <a:gd name="T4" fmla="*/ 2147483646 w 453"/>
              <a:gd name="T5" fmla="*/ 2147483646 h 533"/>
              <a:gd name="T6" fmla="*/ 0 w 453"/>
              <a:gd name="T7" fmla="*/ 2147483646 h 533"/>
              <a:gd name="T8" fmla="*/ 2147483646 w 453"/>
              <a:gd name="T9" fmla="*/ 2147483646 h 533"/>
              <a:gd name="T10" fmla="*/ 2147483646 w 453"/>
              <a:gd name="T11" fmla="*/ 2147483646 h 533"/>
              <a:gd name="T12" fmla="*/ 2147483646 w 453"/>
              <a:gd name="T13" fmla="*/ 2147483646 h 533"/>
              <a:gd name="T14" fmla="*/ 2147483646 w 453"/>
              <a:gd name="T15" fmla="*/ 2147483646 h 533"/>
              <a:gd name="T16" fmla="*/ 2147483646 w 453"/>
              <a:gd name="T17" fmla="*/ 2147483646 h 53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360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737572"/>
              </a:solidFill>
              <a:latin typeface="Lato Light" panose="020F0502020204030203" pitchFamily="34" charset="0"/>
              <a:ea typeface="MS PGothic" panose="020B0600070205080204" pitchFamily="34" charset="-128"/>
            </a:endParaRPr>
          </a:p>
        </p:txBody>
      </p:sp>
      <p:sp>
        <p:nvSpPr>
          <p:cNvPr id="40967" name="TextBox 16">
            <a:extLst>
              <a:ext uri="{FF2B5EF4-FFF2-40B4-BE49-F238E27FC236}">
                <a16:creationId xmlns:a16="http://schemas.microsoft.com/office/drawing/2014/main" id="{992A3BEE-5259-57BE-F9B1-472F84541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215" y="5750254"/>
            <a:ext cx="29781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defRPr sz="4800">
                <a:solidFill>
                  <a:schemeClr val="tx2"/>
                </a:solidFill>
                <a:latin typeface="Lora" pitchFamily="2" charset="0"/>
                <a:ea typeface="MS PGothic" panose="020B0600070205080204" pitchFamily="34" charset="-128"/>
                <a:cs typeface="Lora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000">
                <a:solidFill>
                  <a:schemeClr val="tx1"/>
                </a:solidFill>
                <a:latin typeface="Open Sans" panose="020B0606030504020204" pitchFamily="34" charset="0"/>
                <a:ea typeface="MS PGothic" panose="020B0600070205080204" pitchFamily="34" charset="-128"/>
                <a:cs typeface="Open Sans" panose="020B06060305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6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29718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34290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3886200" indent="-228600" defTabSz="1827213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algn="ctr"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2025 -</a:t>
            </a:r>
          </a:p>
          <a:p>
            <a:pPr algn="ctr" defTabSz="91360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737572"/>
                </a:solidFill>
                <a:latin typeface="Open Sans"/>
                <a:ea typeface="MS PGothic"/>
                <a:cs typeface="Open Sans"/>
              </a:rPr>
              <a:t>What’s Next? Why? How?</a:t>
            </a:r>
            <a:endParaRPr lang="en-US" altLang="en-US" sz="1600" dirty="0">
              <a:solidFill>
                <a:srgbClr val="737572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624007-6415-3A83-AC45-5787438D2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F89C7-65F9-C06F-AB06-7E0D933DF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>
                <a:latin typeface="Lato Black"/>
                <a:ea typeface="Lato Black"/>
                <a:cs typeface="Lato Black"/>
              </a:rPr>
            </a:br>
            <a:br>
              <a:rPr lang="en-US">
                <a:latin typeface="Lato Black"/>
                <a:ea typeface="Lato Black"/>
                <a:cs typeface="Lato Black"/>
              </a:rPr>
            </a:br>
            <a:br>
              <a:rPr lang="en-US">
                <a:latin typeface="Lato Black"/>
                <a:ea typeface="Lato Black"/>
                <a:cs typeface="Lato Black"/>
              </a:rPr>
            </a:br>
            <a:br>
              <a:rPr lang="en-US">
                <a:latin typeface="Lato Black"/>
                <a:ea typeface="Lato Black"/>
                <a:cs typeface="Lato Black"/>
              </a:rPr>
            </a:br>
            <a:r>
              <a:rPr lang="en-US">
                <a:latin typeface="Lato Black"/>
                <a:ea typeface="Lato Black"/>
                <a:cs typeface="Lato Black"/>
              </a:rPr>
              <a:t>The Future of Work:</a:t>
            </a:r>
            <a:br>
              <a:rPr lang="en-US"/>
            </a:br>
            <a:r>
              <a:rPr lang="en-US">
                <a:latin typeface="Lato Black"/>
                <a:ea typeface="Lato Black"/>
                <a:cs typeface="Lato Black"/>
              </a:rPr>
              <a:t>The arm wrestling match will wage on.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5CB7E5-8FD8-1B42-6B5A-4B7CABDFCD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Lato"/>
                <a:ea typeface="Lato"/>
                <a:cs typeface="Lato"/>
              </a:rPr>
              <a:t>In the meantime, back-to-the office or remote?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4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B4F034-5C21-9E71-00A7-8CAE6F1FF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C8371-837E-78A6-5F16-7FF5BE2F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Lato Black"/>
                <a:ea typeface="Lato Black"/>
                <a:cs typeface="Lato Black"/>
              </a:rPr>
              <a:t>Benefits of </a:t>
            </a:r>
            <a:r>
              <a:rPr lang="en-US">
                <a:latin typeface="Lato Black"/>
                <a:ea typeface="Lato Black"/>
                <a:cs typeface="Lato Black"/>
              </a:rPr>
              <a:t>In Office</a:t>
            </a:r>
            <a:r>
              <a:rPr lang="en-US" b="1">
                <a:latin typeface="Lato Black"/>
                <a:ea typeface="Lato Black"/>
                <a:cs typeface="Lato Black"/>
              </a:rPr>
              <a:t> Work</a:t>
            </a:r>
            <a:endParaRPr lang="en-US">
              <a:latin typeface="Lato Black"/>
              <a:ea typeface="Lato Black"/>
              <a:cs typeface="Lato Black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6404F-79D1-3338-8945-67B8A7FD3D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>
                <a:latin typeface="Lato"/>
                <a:ea typeface="Lato"/>
                <a:cs typeface="Lato"/>
              </a:rPr>
              <a:t>Face-to-face collaboration, socializing and networking</a:t>
            </a:r>
          </a:p>
          <a:p>
            <a:r>
              <a:rPr lang="en-US">
                <a:latin typeface="Lato"/>
                <a:ea typeface="Lato"/>
                <a:cs typeface="Lato"/>
              </a:rPr>
              <a:t>Clearer work/personal life boundaries.</a:t>
            </a:r>
          </a:p>
          <a:p>
            <a:r>
              <a:rPr lang="en-US">
                <a:latin typeface="Lato"/>
                <a:ea typeface="Lato"/>
                <a:cs typeface="Lato"/>
              </a:rPr>
              <a:t>Face time with manager.</a:t>
            </a:r>
          </a:p>
          <a:p>
            <a:r>
              <a:rPr lang="en-US">
                <a:latin typeface="Lato"/>
                <a:ea typeface="Lato"/>
                <a:cs typeface="Lato"/>
              </a:rPr>
              <a:t>Managers familiar with performance management in office.</a:t>
            </a:r>
            <a:endParaRPr lang="en-US">
              <a:solidFill>
                <a:srgbClr val="000000"/>
              </a:solidFill>
              <a:latin typeface="Lato"/>
              <a:ea typeface="Lato"/>
              <a:cs typeface="Lato"/>
            </a:endParaRPr>
          </a:p>
          <a:p>
            <a:endParaRPr lang="en-US">
              <a:latin typeface="Lato"/>
              <a:ea typeface="Lato"/>
              <a:cs typeface="Lato"/>
            </a:endParaRPr>
          </a:p>
          <a:p>
            <a:endParaRPr lang="en-US">
              <a:latin typeface="Lato"/>
              <a:ea typeface="Lato"/>
              <a:cs typeface="Lato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4A4D8B-10C3-3E5C-408B-A9510F83A3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latin typeface="Lato"/>
                <a:ea typeface="Lato"/>
                <a:cs typeface="Lato"/>
              </a:rPr>
              <a:t>Structured Environment: Regular schedules and dedicated workspaces.</a:t>
            </a:r>
          </a:p>
          <a:p>
            <a:r>
              <a:rPr lang="en-US">
                <a:latin typeface="Lato"/>
                <a:ea typeface="Lato"/>
                <a:cs typeface="Lato"/>
              </a:rPr>
              <a:t>Access to resources and better equipment.</a:t>
            </a:r>
          </a:p>
          <a:p>
            <a:r>
              <a:rPr lang="en-US">
                <a:latin typeface="Lato"/>
                <a:ea typeface="Lato"/>
                <a:cs typeface="Lato"/>
              </a:rPr>
              <a:t>More opportunities for mentorship.</a:t>
            </a:r>
          </a:p>
          <a:p>
            <a:r>
              <a:rPr lang="en-US">
                <a:latin typeface="Lato"/>
                <a:ea typeface="Lato"/>
                <a:cs typeface="Lato"/>
              </a:rPr>
              <a:t>Fosters a sense of belonging.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FC534586D1B347AAFEC02C9E763AE3" ma:contentTypeVersion="14" ma:contentTypeDescription="Create a new document." ma:contentTypeScope="" ma:versionID="b0a38cab70a4669f13807f20987e9b77">
  <xsd:schema xmlns:xsd="http://www.w3.org/2001/XMLSchema" xmlns:xs="http://www.w3.org/2001/XMLSchema" xmlns:p="http://schemas.microsoft.com/office/2006/metadata/properties" xmlns:ns2="c7a0c1b0-6cfd-46fa-a72b-3b33342aa67a" xmlns:ns3="2b03622c-df81-4295-bffa-b76f23cfa4dd" targetNamespace="http://schemas.microsoft.com/office/2006/metadata/properties" ma:root="true" ma:fieldsID="ebf161fdef5544a2f6ade3d8f3da9c05" ns2:_="" ns3:_="">
    <xsd:import namespace="c7a0c1b0-6cfd-46fa-a72b-3b33342aa67a"/>
    <xsd:import namespace="2b03622c-df81-4295-bffa-b76f23cfa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0c1b0-6cfd-46fa-a72b-3b33342aa6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2d73b94-0eba-4d43-b2d8-ac573da019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3622c-df81-4295-bffa-b76f23cfa4d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22fdd60-512c-4846-84f8-bcaad8deb88d}" ma:internalName="TaxCatchAll" ma:showField="CatchAllData" ma:web="2b03622c-df81-4295-bffa-b76f23cfa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b03622c-df81-4295-bffa-b76f23cfa4dd" xsi:nil="true"/>
    <lcf76f155ced4ddcb4097134ff3c332f xmlns="c7a0c1b0-6cfd-46fa-a72b-3b33342aa67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38D280C-905E-468D-A881-8860CF91B1CE}"/>
</file>

<file path=customXml/itemProps2.xml><?xml version="1.0" encoding="utf-8"?>
<ds:datastoreItem xmlns:ds="http://schemas.openxmlformats.org/officeDocument/2006/customXml" ds:itemID="{3B33E2F8-F539-40B3-B447-FA5D6B15E3F7}"/>
</file>

<file path=customXml/itemProps3.xml><?xml version="1.0" encoding="utf-8"?>
<ds:datastoreItem xmlns:ds="http://schemas.openxmlformats.org/officeDocument/2006/customXml" ds:itemID="{F31DCBB4-D219-4FB6-86AD-6ABFAC8CC05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1130</Words>
  <Application>Microsoft Office PowerPoint</Application>
  <PresentationFormat>Widescreen</PresentationFormat>
  <Paragraphs>143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Aptos</vt:lpstr>
      <vt:lpstr>Arial</vt:lpstr>
      <vt:lpstr>Calibri</vt:lpstr>
      <vt:lpstr>Gill Sans</vt:lpstr>
      <vt:lpstr>Lato</vt:lpstr>
      <vt:lpstr>Lato Black</vt:lpstr>
      <vt:lpstr>Lato Light</vt:lpstr>
      <vt:lpstr>Open Sans</vt:lpstr>
      <vt:lpstr>Office Theme</vt:lpstr>
      <vt:lpstr>Productivity in PJs: Exploring the New World of Remote Work</vt:lpstr>
      <vt:lpstr>PowerPoint Presentation</vt:lpstr>
      <vt:lpstr>Define It: What is Remote Work?</vt:lpstr>
      <vt:lpstr>History and Trends</vt:lpstr>
      <vt:lpstr>PowerPoint Presentation</vt:lpstr>
      <vt:lpstr>PowerPoint Presentation</vt:lpstr>
      <vt:lpstr>PowerPoint Presentation</vt:lpstr>
      <vt:lpstr>    The Future of Work: The arm wrestling match will wage on.</vt:lpstr>
      <vt:lpstr>Benefits of In Office Work</vt:lpstr>
      <vt:lpstr>The Future of Work:  How can a fully in-person policy be successful?</vt:lpstr>
      <vt:lpstr>What do employees want?</vt:lpstr>
      <vt:lpstr>Do generations view remote work differently?</vt:lpstr>
      <vt:lpstr>What do Millennials Want?</vt:lpstr>
      <vt:lpstr>Are we asking the right question?</vt:lpstr>
      <vt:lpstr>Benefits of Remote Work</vt:lpstr>
      <vt:lpstr>Challenges of Remote Work</vt:lpstr>
      <vt:lpstr>The Future of Work: Is a structured hybrid model the answer?</vt:lpstr>
      <vt:lpstr>The Future of Remote Work:  Challenges and Responses</vt:lpstr>
      <vt:lpstr>Implementing an effective remote work program – Internal Challenges</vt:lpstr>
      <vt:lpstr>Implementing an effective remote work program – External Challenges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Delia Jones</dc:creator>
  <cp:lastModifiedBy>Felicia Littky</cp:lastModifiedBy>
  <cp:revision>125</cp:revision>
  <dcterms:created xsi:type="dcterms:W3CDTF">2022-10-21T14:04:38Z</dcterms:created>
  <dcterms:modified xsi:type="dcterms:W3CDTF">2025-03-26T19:22:48Z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0x0101003EFC534586D1B347AAFEC02C9E763AE3</vt:lpwstr>
  </property>
</Properties>
</file>