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18_DBD8E2B7.xml" ContentType="application/vnd.ms-powerpoint.comment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7" r:id="rId5"/>
    <p:sldId id="268" r:id="rId6"/>
    <p:sldId id="256" r:id="rId7"/>
    <p:sldId id="265" r:id="rId8"/>
    <p:sldId id="263" r:id="rId9"/>
    <p:sldId id="269" r:id="rId10"/>
    <p:sldId id="261" r:id="rId11"/>
    <p:sldId id="270" r:id="rId12"/>
    <p:sldId id="271" r:id="rId13"/>
    <p:sldId id="272" r:id="rId14"/>
    <p:sldId id="275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3" r:id="rId23"/>
    <p:sldId id="305" r:id="rId24"/>
    <p:sldId id="260" r:id="rId25"/>
    <p:sldId id="282" r:id="rId26"/>
    <p:sldId id="306" r:id="rId27"/>
    <p:sldId id="281" r:id="rId28"/>
    <p:sldId id="284" r:id="rId29"/>
    <p:sldId id="308" r:id="rId30"/>
    <p:sldId id="264" r:id="rId31"/>
    <p:sldId id="309" r:id="rId32"/>
    <p:sldId id="3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814C18-CF42-A4E5-C578-7B08EB5998BE}" name="Beth Davis" initials="" userId="S::bdavis@centralpinesnc.gov::e10620f4-d069-4290-9070-e712d3c0fa8a" providerId="AD"/>
  <p188:author id="{9FBB5D88-2EE9-02E5-A7FE-CF079FD9D82B}" name="Alana Keegan" initials="AK" userId="S::akeegan@centralpinesnc.gov::64be1f32-d6d9-4823-80c6-4a9bb7831696" providerId="AD"/>
  <p188:author id="{9006CEE5-36D3-D63F-740D-92DCEBAD58BE}" name="Lee Worsley" initials="LW" userId="S::lworsley@centralpinesnc.gov::266f5c27-8545-46d5-8ead-2dc10877e653" providerId="AD"/>
  <p188:author id="{D7DCCBF8-CC84-317B-D7D8-685D29943000}" name="Beth Seidel" initials="BS" userId="S::bseidel@centralpinesnc.gov::e10620f4-d069-4290-9070-e712d3c0fa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47D2"/>
    <a:srgbClr val="5639AF"/>
    <a:srgbClr val="FF9933"/>
    <a:srgbClr val="FF6633"/>
    <a:srgbClr val="556633"/>
    <a:srgbClr val="982068"/>
    <a:srgbClr val="FFFFFF"/>
    <a:srgbClr val="642265"/>
    <a:srgbClr val="663399"/>
    <a:srgbClr val="2842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4FAD4B-1215-34D8-9E71-8E98019CC5CA}" v="3" dt="2025-03-14T19:19:23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omments/modernComment_118_DBD8E2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D3657C-80AB-4220-8BB9-16C38816759D}" authorId="{D7DCCBF8-CC84-317B-D7D8-685D29943000}" status="resolved" created="2025-02-05T15:52:16.18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88424119" sldId="280"/>
      <ac:spMk id="7" creationId="{25B4AD97-D3B8-AD75-CF62-72E79921D38A}"/>
    </ac:deMkLst>
    <p188:txBody>
      <a:bodyPr/>
      <a:lstStyle/>
      <a:p>
        <a:r>
          <a:rPr lang="en-US"/>
          <a:t>According to their ppt, the highest reported marketing results were CAWD/NCWorks, direct email, word of mouth, and social media.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659D08-E812-102E-5EB2-B5EC898ECC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6A12ED-C3D6-D4A5-0301-6868083456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6491C-EB6F-C249-8FA1-AECF54EECB29}" type="datetimeFigureOut"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89403-6E1B-5DFF-0A1A-15AD840B7E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D2401-2B4A-75AD-D2DE-7D57B18CC6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1D00F-A447-3041-B3A5-9ED839F431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59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89FA3-ED71-4690-B676-E186CDAD407F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FC287-E2A2-414F-BAE6-4E036AAD5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99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ighlight>
                  <a:srgbClr val="FFFF00"/>
                </a:highlight>
              </a:rPr>
              <a:t>Pulled from 2022 Next100 &amp; </a:t>
            </a:r>
            <a:r>
              <a:rPr lang="en-US" err="1">
                <a:highlight>
                  <a:srgbClr val="FFFF00"/>
                </a:highlight>
              </a:rPr>
              <a:t>GenForward</a:t>
            </a:r>
            <a:r>
              <a:rPr lang="en-US">
                <a:highlight>
                  <a:srgbClr val="FFFF00"/>
                </a:highlight>
              </a:rPr>
              <a:t> Survey (ages 18-36)</a:t>
            </a:r>
          </a:p>
          <a:p>
            <a:pPr lvl="1"/>
            <a:r>
              <a:rPr lang="en-US" b="0">
                <a:highlight>
                  <a:srgbClr val="FFFF00"/>
                </a:highlight>
              </a:rPr>
              <a:t>38% Say they know how to get a job in local government </a:t>
            </a:r>
          </a:p>
          <a:p>
            <a:pPr lvl="1"/>
            <a:r>
              <a:rPr lang="en-US" b="0">
                <a:highlight>
                  <a:srgbClr val="FFFF00"/>
                </a:highlight>
              </a:rPr>
              <a:t>Only 24% agreed/strongly agreed: I believe that local government wants to hire people like me</a:t>
            </a:r>
          </a:p>
          <a:p>
            <a:pPr lvl="1"/>
            <a:r>
              <a:rPr lang="en-US" b="0">
                <a:solidFill>
                  <a:srgbClr val="D76E6F"/>
                </a:solidFill>
                <a:highlight>
                  <a:srgbClr val="FFFF00"/>
                </a:highlight>
              </a:rPr>
              <a:t>Only 18% agreed/strongly agreed: I want to work in local government at some point in my career</a:t>
            </a:r>
          </a:p>
          <a:p>
            <a:pPr lvl="1"/>
            <a:r>
              <a:rPr lang="en-US" b="0">
                <a:highlight>
                  <a:srgbClr val="FFFF00"/>
                </a:highlight>
              </a:rPr>
              <a:t>Only 1 in 3 trust local government</a:t>
            </a:r>
          </a:p>
          <a:p>
            <a:pPr lvl="1"/>
            <a:r>
              <a:rPr lang="en-US" b="0">
                <a:highlight>
                  <a:srgbClr val="FFFF00"/>
                </a:highlight>
              </a:rPr>
              <a:t>37% viewed working for the government as an effective way to impact their community</a:t>
            </a:r>
          </a:p>
          <a:p>
            <a:pPr lvl="1"/>
            <a:endParaRPr lang="en-US" b="0">
              <a:highlight>
                <a:srgbClr val="FFFF00"/>
              </a:highlight>
            </a:endParaRPr>
          </a:p>
          <a:p>
            <a:pPr lvl="1"/>
            <a:endParaRPr lang="en-US" b="0">
              <a:highlight>
                <a:srgbClr val="FFFF00"/>
              </a:highlight>
            </a:endParaRPr>
          </a:p>
          <a:p>
            <a:pPr lvl="1"/>
            <a:r>
              <a:rPr lang="en-US" b="0">
                <a:highlight>
                  <a:srgbClr val="FFFF00"/>
                </a:highlight>
              </a:rPr>
              <a:t>Other notes:  certain sectors of employment competing with private sector (public health, EMS, public safety)</a:t>
            </a:r>
          </a:p>
          <a:p>
            <a:pPr lvl="1"/>
            <a:r>
              <a:rPr lang="en-US" b="0">
                <a:highlight>
                  <a:srgbClr val="FFFF00"/>
                </a:highlight>
              </a:rPr>
              <a:t>Potential younger candidates not prepared for workforce (COVID)</a:t>
            </a:r>
          </a:p>
          <a:p>
            <a:pPr lvl="1"/>
            <a:r>
              <a:rPr lang="en-US" b="0">
                <a:highlight>
                  <a:srgbClr val="FFFF00"/>
                </a:highlight>
              </a:rPr>
              <a:t>Older generations remaining active in the workforce, but not appropriately trained/have experience to match open jobs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FC287-E2A2-414F-BAE6-4E036AAD5A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4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FC287-E2A2-414F-BAE6-4E036AAD5A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02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E98F6-D2F0-F541-4B21-4F41A4350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3E6C3-421A-CBA9-9008-5D7310ACE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9628DC-8CF3-E530-1944-AA708C92B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3C465-DC87-9186-8100-ED98FAD3F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FC287-E2A2-414F-BAE6-4E036AAD5A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2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Pr>
        <a:solidFill>
          <a:srgbClr val="AF4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D23A37-EAF7-893F-7439-7F9F87CF3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42B71-B696-F8B2-7ED7-22148F559B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914200"/>
            <a:ext cx="7179276" cy="1335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72098"/>
            <a:ext cx="10204704" cy="1551262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4621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E1AF1C-F847-990B-B70D-7DF63E1B8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89E6-C0CC-5223-814D-8CA6ECF9E6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87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bg>
      <p:bgPr>
        <a:solidFill>
          <a:srgbClr val="AF4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AEDD8A-59D9-0964-418E-397FAFEC1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7A065-CAEA-DB78-386A-57A765AAD9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67CCA1-6A3F-EBAB-DD0F-7A02C986B5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4632" y="5943600"/>
            <a:ext cx="2074472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solidFill>
          <a:srgbClr val="563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1A76B0-DC9C-FBB8-A8BC-76BE4CE16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A0DF7F-1CA5-FD66-F5B8-B12CBC9DF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5AC90F-BA2E-C833-4A81-99403BF0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DAFD94-9B6D-982F-022F-1E37D56A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5FBE17-B2A0-85C0-D74A-26966904EE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4632" y="5943600"/>
            <a:ext cx="2074472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 background">
    <p:bg>
      <p:bgPr>
        <a:solidFill>
          <a:srgbClr val="563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A4D651-295B-F8DD-2E5E-7A768A4CB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>
                <a:solidFill>
                  <a:schemeClr val="bg1"/>
                </a:solidFill>
                <a:latin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9AE22-784A-F130-D222-256E5305E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7C6ECF-2430-53C4-1702-4C3C40F8B1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4632" y="5943600"/>
            <a:ext cx="2074472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white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126D4-7669-B633-EE63-C2EFA5B178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0274" y="5943600"/>
            <a:ext cx="2064258" cy="384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EA4E81-E36C-EE3C-2BB0-663EA93791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locks content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639A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1839-701E-49D1-765D-9055617C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BA952-CCDB-1E6E-E88D-968826540E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0274" y="5943600"/>
            <a:ext cx="2064258" cy="384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304164-518E-5614-4B87-35C3BDB316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eft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66132" cy="118872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5639A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>
            <a:lvl1pPr marL="2286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1pPr>
            <a:lvl2pPr marL="6858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2pPr>
            <a:lvl3pPr marL="11430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3pPr>
            <a:lvl4pPr marL="16002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4pPr>
            <a:lvl5pPr marL="20574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15D97-F31F-C020-23C1-2C828478B5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0274" y="5943600"/>
            <a:ext cx="2064258" cy="384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B546C7-9579-F7C8-1F5A-2D04D56D52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8CFF-6142-FCF5-594F-85F8C6FC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639A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F312C-7E4B-E2BB-5DC6-C346383C0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0274" y="5943600"/>
            <a:ext cx="2064258" cy="384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EF02BD-0187-159A-5083-0339FC9A9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1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white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1B99E-7D0C-1E4A-354E-06F7BEE64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0274" y="5943600"/>
            <a:ext cx="2064258" cy="384048"/>
          </a:xfrm>
          <a:prstGeom prst="rect">
            <a:avLst/>
          </a:prstGeom>
          <a:blipFill>
            <a:blip r:embed="rId2">
              <a:alphaModFix amt="25000"/>
            </a:blip>
            <a:stretch>
              <a:fillRect/>
            </a:stretch>
          </a:blip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F6B117-3FEA-EDF1-4335-31D6534502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72AB5-2D61-E791-3C5A-2889D385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200132" cy="11887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22004-5CF5-C111-0323-2D4DC3F0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77440"/>
            <a:ext cx="10204704" cy="32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3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5" r:id="rId3"/>
    <p:sldLayoutId id="2147483650" r:id="rId4"/>
    <p:sldLayoutId id="2147483656" r:id="rId5"/>
    <p:sldLayoutId id="2147483652" r:id="rId6"/>
    <p:sldLayoutId id="2147483659" r:id="rId7"/>
    <p:sldLayoutId id="2147483654" r:id="rId8"/>
    <p:sldLayoutId id="2147483663" r:id="rId9"/>
    <p:sldLayoutId id="2147483664" r:id="rId10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b="1" i="0" kern="1200">
          <a:solidFill>
            <a:srgbClr val="5639AF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rgbClr val="AF47D2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AF47D2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AF47D2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AF47D2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AF47D2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8_DBD8E2B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60320"/>
            <a:ext cx="10204704" cy="1371600"/>
          </a:xfrm>
        </p:spPr>
        <p:txBody>
          <a:bodyPr/>
          <a:lstStyle/>
          <a:p>
            <a:r>
              <a:rPr lang="en-US" dirty="0"/>
              <a:t>Promoting Careers in Local Government: LOGO Career Expo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10590"/>
          </a:xfrm>
        </p:spPr>
        <p:txBody>
          <a:bodyPr/>
          <a:lstStyle/>
          <a:p>
            <a:r>
              <a:rPr lang="en-US"/>
              <a:t>Emily Lucas, Deputy County Manager, Wake County</a:t>
            </a:r>
          </a:p>
          <a:p>
            <a:r>
              <a:rPr lang="en-US"/>
              <a:t>Lee Worsley, Executive Director, Central Pines Regional Council</a:t>
            </a:r>
          </a:p>
        </p:txBody>
      </p:sp>
    </p:spTree>
    <p:extLst>
      <p:ext uri="{BB962C8B-B14F-4D97-AF65-F5344CB8AC3E}">
        <p14:creationId xmlns:p14="http://schemas.microsoft.com/office/powerpoint/2010/main" val="387537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7B5DD1-807A-7371-0AB3-D11C04107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8" y="914400"/>
            <a:ext cx="4866132" cy="1188720"/>
          </a:xfrm>
        </p:spPr>
        <p:txBody>
          <a:bodyPr/>
          <a:lstStyle/>
          <a:p>
            <a:r>
              <a:rPr lang="en-US"/>
              <a:t>But we could do more, together!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0F9690-516A-4A3F-A7FB-33E75DEA6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498" y="2377440"/>
            <a:ext cx="4866132" cy="3566160"/>
          </a:xfrm>
        </p:spPr>
        <p:txBody>
          <a:bodyPr/>
          <a:lstStyle/>
          <a:p>
            <a:r>
              <a:rPr lang="en-US"/>
              <a:t>Government is traditionally not good at:</a:t>
            </a:r>
          </a:p>
          <a:p>
            <a:pPr lvl="1"/>
            <a:r>
              <a:rPr lang="en-US"/>
              <a:t>Telling its story</a:t>
            </a:r>
          </a:p>
          <a:p>
            <a:pPr lvl="1"/>
            <a:r>
              <a:rPr lang="en-US"/>
              <a:t>Actively promoting a variety of careers through diverse avenues</a:t>
            </a:r>
          </a:p>
          <a:p>
            <a:pPr lvl="1"/>
            <a:r>
              <a:rPr lang="en-US"/>
              <a:t>Connecting careers to purpose</a:t>
            </a:r>
          </a:p>
          <a:p>
            <a:pPr lvl="1"/>
            <a:r>
              <a:rPr lang="en-US"/>
              <a:t>Appealing to multiple generations</a:t>
            </a:r>
          </a:p>
          <a:p>
            <a:pPr lvl="1"/>
            <a:r>
              <a:rPr lang="en-US"/>
              <a:t>Working together (compared to cannibalizing other agencies)</a:t>
            </a:r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3" name="Picture 2" descr="A person in a blue shirt getting a shot&#10;&#10;Description automatically generated">
            <a:extLst>
              <a:ext uri="{FF2B5EF4-FFF2-40B4-BE49-F238E27FC236}">
                <a16:creationId xmlns:a16="http://schemas.microsoft.com/office/drawing/2014/main" id="{B7A04133-54AA-7A9B-902F-C05E1787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86" r="11285" b="1366"/>
          <a:stretch/>
        </p:blipFill>
        <p:spPr>
          <a:xfrm>
            <a:off x="8219658" y="1031747"/>
            <a:ext cx="3753677" cy="2397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B3CB27-33BB-1CD4-DECE-6D3200DA02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7" t="595" r="11907" b="-595"/>
          <a:stretch/>
        </p:blipFill>
        <p:spPr>
          <a:xfrm>
            <a:off x="5635265" y="3559832"/>
            <a:ext cx="3160865" cy="2266421"/>
          </a:xfrm>
          <a:prstGeom prst="rect">
            <a:avLst/>
          </a:prstGeom>
        </p:spPr>
      </p:pic>
      <p:pic>
        <p:nvPicPr>
          <p:cNvPr id="4" name="Picture 3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2E681465-6159-A722-EC09-7186095E49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b="557"/>
          <a:stretch/>
        </p:blipFill>
        <p:spPr>
          <a:xfrm>
            <a:off x="8915400" y="3559832"/>
            <a:ext cx="3064566" cy="2266421"/>
          </a:xfrm>
          <a:prstGeom prst="rect">
            <a:avLst/>
          </a:prstGeom>
        </p:spPr>
      </p:pic>
      <p:pic>
        <p:nvPicPr>
          <p:cNvPr id="14" name="Picture 13" descr="A group of men in safety vests and helmets&#10;&#10;Description automatically generated">
            <a:extLst>
              <a:ext uri="{FF2B5EF4-FFF2-40B4-BE49-F238E27FC236}">
                <a16:creationId xmlns:a16="http://schemas.microsoft.com/office/drawing/2014/main" id="{143A541F-A1DC-10E7-6245-E179B76C91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66"/>
          <a:stretch/>
        </p:blipFill>
        <p:spPr>
          <a:xfrm>
            <a:off x="5635265" y="1031747"/>
            <a:ext cx="2430449" cy="23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0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4DBB-F41B-D81F-D8B8-9CD4862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Addressing the Problem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BF445-1CA4-8D98-47D0-2333A4A5B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Ideation, development, and execution of a regional local government career expo</a:t>
            </a:r>
          </a:p>
        </p:txBody>
      </p:sp>
    </p:spTree>
    <p:extLst>
      <p:ext uri="{BB962C8B-B14F-4D97-AF65-F5344CB8AC3E}">
        <p14:creationId xmlns:p14="http://schemas.microsoft.com/office/powerpoint/2010/main" val="405463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DF936-E6E4-3601-1765-6D63DA209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846" y="175476"/>
            <a:ext cx="9990307" cy="561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04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5EC2-D66D-A137-EB7B-EDCB5A4A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14400"/>
            <a:ext cx="8764621" cy="1188720"/>
          </a:xfrm>
        </p:spPr>
        <p:txBody>
          <a:bodyPr/>
          <a:lstStyle/>
          <a:p>
            <a:r>
              <a:rPr lang="en-US"/>
              <a:t>Promoting the story of local government through a multi-jurisdiction career fair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9F6DA4-FA19-17A4-7EA5-3A9D4D64B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8621" y="2348257"/>
            <a:ext cx="4866132" cy="3381334"/>
          </a:xfrm>
        </p:spPr>
        <p:txBody>
          <a:bodyPr/>
          <a:lstStyle/>
          <a:p>
            <a:r>
              <a:rPr lang="en-US"/>
              <a:t>Create a local government brand and brand awareness</a:t>
            </a:r>
          </a:p>
          <a:p>
            <a:r>
              <a:rPr lang="en-US"/>
              <a:t>Share benefits of working for local government</a:t>
            </a:r>
          </a:p>
          <a:p>
            <a:r>
              <a:rPr lang="en-US"/>
              <a:t>Showcase variety of career fields available in local government</a:t>
            </a:r>
          </a:p>
          <a:p>
            <a:r>
              <a:rPr lang="en-US"/>
              <a:t>Provide equitable space for all size governments to be represented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93FECD-CBD4-E0B3-83DB-97907C99A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732971"/>
            <a:ext cx="4877223" cy="22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91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8899-60B2-EDCD-6C0A-2F91571E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regional local government career expo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51F09-12A4-B11F-711C-BB0872DAE4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For local governments:</a:t>
            </a:r>
          </a:p>
          <a:p>
            <a:pPr lvl="1"/>
            <a:r>
              <a:rPr lang="en-US"/>
              <a:t>Cost- and time-effective approach to recruit for multiple jobs at once</a:t>
            </a:r>
          </a:p>
          <a:p>
            <a:pPr lvl="1"/>
            <a:r>
              <a:rPr lang="en-US"/>
              <a:t>Can serve as a pre-screening session for potential job candidates</a:t>
            </a:r>
          </a:p>
          <a:p>
            <a:pPr lvl="1"/>
            <a:r>
              <a:rPr lang="en-US"/>
              <a:t>Reach potential candidates from diverse backgrounds and experiences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FFC96-3AF3-7F76-2228-D59884134D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For attendees:</a:t>
            </a:r>
          </a:p>
          <a:p>
            <a:pPr lvl="1"/>
            <a:r>
              <a:rPr lang="en-US"/>
              <a:t>Network with multiple organizations in one place</a:t>
            </a:r>
          </a:p>
          <a:p>
            <a:pPr lvl="1"/>
            <a:r>
              <a:rPr lang="en-US"/>
              <a:t>Learn about career development in the public sector</a:t>
            </a:r>
          </a:p>
          <a:p>
            <a:pPr lvl="1"/>
            <a:r>
              <a:rPr lang="en-US"/>
              <a:t>Gather skills for resume writing and interview preparation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9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2C2B-0321-3275-A49D-C203D0D3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Strengths and challenges of developing a regional career fair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E4B35-B315-208C-1D58-E61248F31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377440"/>
            <a:ext cx="7465925" cy="2971800"/>
          </a:xfrm>
        </p:spPr>
        <p:txBody>
          <a:bodyPr/>
          <a:lstStyle/>
          <a:p>
            <a:r>
              <a:rPr lang="en-US"/>
              <a:t>Wake County has breadth of staff to ideate, develop and execute regional branding and marketing, and seek sponsorships from depth and variety of vendors</a:t>
            </a:r>
          </a:p>
          <a:p>
            <a:r>
              <a:rPr lang="en-US"/>
              <a:t>Wake County does not plan large-scale conference style events:  site logistics, registration management</a:t>
            </a:r>
          </a:p>
          <a:p>
            <a:r>
              <a:rPr lang="en-US"/>
              <a:t>Wake County didn’t want Wake County to be the focus:  needed primary partner(s) that are respected as conveners and providing services on a regional basis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B426FA-798B-C988-E762-7D78F0BA71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56" t="18875"/>
          <a:stretch/>
        </p:blipFill>
        <p:spPr>
          <a:xfrm>
            <a:off x="9023420" y="1651465"/>
            <a:ext cx="1989274" cy="407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30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3B191-2E8C-CDFE-9CC1-035AFBA8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Meeting challenges through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1C646-922B-B909-AEC0-2C2D062CA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CPRC collaborated with Wake County as primary partner.  </a:t>
            </a:r>
          </a:p>
          <a:p>
            <a:pPr lvl="1"/>
            <a:r>
              <a:rPr lang="en-US"/>
              <a:t>Accepted responsibility for collecting and managing sponsorship funds</a:t>
            </a:r>
          </a:p>
          <a:p>
            <a:pPr lvl="1"/>
            <a:r>
              <a:rPr lang="en-US"/>
              <a:t>Helped develop scaled registration fee structure and collect fees</a:t>
            </a:r>
          </a:p>
          <a:p>
            <a:pPr lvl="1"/>
            <a:r>
              <a:rPr lang="en-US"/>
              <a:t>Managed contracts for site logistics, catering, ancillary services, and supply orders</a:t>
            </a:r>
          </a:p>
          <a:p>
            <a:pPr lvl="1"/>
            <a:r>
              <a:rPr lang="en-US"/>
              <a:t>Managed dedicated Website</a:t>
            </a:r>
          </a:p>
          <a:p>
            <a:pPr lvl="1"/>
            <a:r>
              <a:rPr lang="en-US"/>
              <a:t>Convened HR and Communications teams throughout the region to spread the word</a:t>
            </a:r>
          </a:p>
        </p:txBody>
      </p:sp>
    </p:spTree>
    <p:extLst>
      <p:ext uri="{BB962C8B-B14F-4D97-AF65-F5344CB8AC3E}">
        <p14:creationId xmlns:p14="http://schemas.microsoft.com/office/powerpoint/2010/main" val="439338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3673-A4E6-6112-9B8D-2BDF2B49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72" y="215153"/>
            <a:ext cx="10200132" cy="1188720"/>
          </a:xfrm>
        </p:spPr>
        <p:txBody>
          <a:bodyPr/>
          <a:lstStyle/>
          <a:p>
            <a:r>
              <a:rPr lang="en-US"/>
              <a:t>Meeting challenges through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C8C82-4B86-E3D4-4566-EC708540F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971" y="1690101"/>
            <a:ext cx="10600675" cy="3370217"/>
          </a:xfrm>
        </p:spPr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Pre-event workshops (resume writing, elevator pitch development) hosted by Capital Area Workforce Development Board</a:t>
            </a:r>
          </a:p>
          <a:p>
            <a:r>
              <a:rPr lang="en-US" dirty="0">
                <a:latin typeface="Lato"/>
                <a:ea typeface="Lato"/>
                <a:cs typeface="Lato"/>
              </a:rPr>
              <a:t>On-site resources:</a:t>
            </a:r>
          </a:p>
          <a:p>
            <a:pPr lvl="1"/>
            <a:r>
              <a:rPr lang="en-US" dirty="0">
                <a:latin typeface="Lato"/>
                <a:ea typeface="Lato"/>
                <a:cs typeface="Lato"/>
              </a:rPr>
              <a:t>NC Works Mobile Career Center with career counseling, resume preparation, and free internet access. </a:t>
            </a:r>
          </a:p>
          <a:p>
            <a:pPr lvl="1"/>
            <a:r>
              <a:rPr lang="en-US" dirty="0">
                <a:latin typeface="Lato"/>
                <a:ea typeface="Lato"/>
                <a:cs typeface="Lato"/>
              </a:rPr>
              <a:t>Wake Tech Community College booth offering information on courses/programs</a:t>
            </a:r>
          </a:p>
          <a:p>
            <a:pPr lvl="1"/>
            <a:r>
              <a:rPr lang="en-US" dirty="0">
                <a:latin typeface="Lato"/>
                <a:ea typeface="Lato"/>
                <a:cs typeface="Lato"/>
              </a:rPr>
              <a:t>Dress for Success </a:t>
            </a:r>
          </a:p>
          <a:p>
            <a:r>
              <a:rPr lang="en-US" dirty="0">
                <a:latin typeface="Lato"/>
                <a:ea typeface="Lato"/>
                <a:cs typeface="Lato"/>
              </a:rPr>
              <a:t>NCPSHRA members assisted with set-up and worked registration tables</a:t>
            </a:r>
          </a:p>
          <a:p>
            <a:r>
              <a:rPr lang="en-US" dirty="0">
                <a:latin typeface="Lato"/>
                <a:ea typeface="Lato"/>
                <a:cs typeface="Lato"/>
              </a:rPr>
              <a:t>In-kind marketing services provided by Capitol Broadcasting/WRAL</a:t>
            </a:r>
          </a:p>
        </p:txBody>
      </p:sp>
    </p:spTree>
    <p:extLst>
      <p:ext uri="{BB962C8B-B14F-4D97-AF65-F5344CB8AC3E}">
        <p14:creationId xmlns:p14="http://schemas.microsoft.com/office/powerpoint/2010/main" val="213420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9A4D-616A-0A75-2A2E-E3FE83138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5838092" cy="1115367"/>
          </a:xfrm>
        </p:spPr>
        <p:txBody>
          <a:bodyPr/>
          <a:lstStyle/>
          <a:p>
            <a:r>
              <a:rPr lang="en-US"/>
              <a:t>LOGO marketing and outreach was widespread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53826-20DC-822A-5B85-B7B1C5E3F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296337"/>
            <a:ext cx="5450541" cy="2015687"/>
          </a:xfrm>
        </p:spPr>
        <p:txBody>
          <a:bodyPr numCol="2"/>
          <a:lstStyle/>
          <a:p>
            <a:pPr>
              <a:lnSpc>
                <a:spcPct val="100000"/>
              </a:lnSpc>
            </a:pPr>
            <a:r>
              <a:rPr lang="en-US" dirty="0">
                <a:latin typeface="Lato"/>
                <a:ea typeface="Lato"/>
                <a:cs typeface="Lato"/>
              </a:rPr>
              <a:t>Local jurisdiction Websites, LOGO Website, and job boards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Lato"/>
                <a:ea typeface="Lato"/>
                <a:cs typeface="Lato"/>
              </a:rPr>
              <a:t>Social media, news media, and radio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Lato"/>
                <a:ea typeface="Lato"/>
                <a:cs typeface="Lato"/>
              </a:rPr>
              <a:t>Direct email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Lato"/>
                <a:ea typeface="Lato"/>
                <a:cs typeface="Lato"/>
              </a:rPr>
              <a:t>Outreach to local colleges and universities in the CPRC region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Lato"/>
                <a:ea typeface="Lato"/>
                <a:cs typeface="Lato"/>
              </a:rPr>
              <a:t>Billboards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Lato"/>
                <a:ea typeface="Lato"/>
                <a:cs typeface="Lato"/>
              </a:rPr>
              <a:t>Digital advertising campaign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9459EB-B88D-A43B-D211-5F73CFCCC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498" y="815296"/>
            <a:ext cx="4671465" cy="480101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4541CD-C01F-4B18-CCCB-9F6CBFFFBBC8}"/>
              </a:ext>
            </a:extLst>
          </p:cNvPr>
          <p:cNvSpPr/>
          <p:nvPr/>
        </p:nvSpPr>
        <p:spPr>
          <a:xfrm>
            <a:off x="7590671" y="3464107"/>
            <a:ext cx="2774045" cy="80047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241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791AC-61C2-EAA0-299B-A2F40B516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E15B7-4BF8-9C4C-6629-4D9C1373E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46" y="221280"/>
            <a:ext cx="7296728" cy="1115367"/>
          </a:xfrm>
        </p:spPr>
        <p:txBody>
          <a:bodyPr/>
          <a:lstStyle/>
          <a:p>
            <a:r>
              <a:rPr lang="en-US"/>
              <a:t>Developing a Shared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D05CE-A31F-8841-5189-BE47AFCFF4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30" r="18724"/>
          <a:stretch/>
        </p:blipFill>
        <p:spPr>
          <a:xfrm>
            <a:off x="849746" y="1516345"/>
            <a:ext cx="8732379" cy="4286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893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D88F-9305-0612-D21A-C7AE694A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14400"/>
            <a:ext cx="7458075" cy="1188720"/>
          </a:xfrm>
        </p:spPr>
        <p:txBody>
          <a:bodyPr/>
          <a:lstStyle/>
          <a:p>
            <a:r>
              <a:rPr lang="en-US" b="1" dirty="0"/>
              <a:t>What are some of the most significant recruitment issues you face?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1E8D8-3347-842C-F529-74B51132E5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Take about 4-5 minutes</a:t>
            </a:r>
          </a:p>
          <a:p>
            <a:r>
              <a:rPr lang="en-US" dirty="0"/>
              <a:t>Talk with those at the table</a:t>
            </a:r>
          </a:p>
          <a:p>
            <a:r>
              <a:rPr lang="en-US" dirty="0"/>
              <a:t>We will get some examples at the end of 5 minutes</a:t>
            </a:r>
          </a:p>
        </p:txBody>
      </p:sp>
    </p:spTree>
    <p:extLst>
      <p:ext uri="{BB962C8B-B14F-4D97-AF65-F5344CB8AC3E}">
        <p14:creationId xmlns:p14="http://schemas.microsoft.com/office/powerpoint/2010/main" val="4121086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4F908-9C68-622D-1AD0-8EC238D1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Promoting career fields, not specific organizations</a:t>
            </a:r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DE863B4-BED0-4C76-0D5B-672A018FA6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86" t="10179" r="9162" b="7294"/>
          <a:stretch/>
        </p:blipFill>
        <p:spPr>
          <a:xfrm>
            <a:off x="915120" y="2097673"/>
            <a:ext cx="4478180" cy="382876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5673C9D-ECED-299E-3959-36CEB76AC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015" y="2094985"/>
            <a:ext cx="4580752" cy="38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86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54D0-3771-3122-4A7A-0E9E79170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does it take to run a career expo?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21053-74D1-1A00-CE7A-6FFE1F911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68880"/>
            <a:ext cx="4340970" cy="1920240"/>
          </a:xfrm>
        </p:spPr>
        <p:txBody>
          <a:bodyPr/>
          <a:lstStyle/>
          <a:p>
            <a:pPr>
              <a:buClr>
                <a:srgbClr val="AF47D2"/>
              </a:buClr>
            </a:pPr>
            <a:r>
              <a:rPr lang="en-US"/>
              <a:t>Total expenses around $46,000</a:t>
            </a:r>
          </a:p>
          <a:p>
            <a:pPr>
              <a:buClr>
                <a:srgbClr val="AF47D2"/>
              </a:buClr>
            </a:pPr>
            <a:r>
              <a:rPr lang="en-US"/>
              <a:t>Major categories listed to the right</a:t>
            </a:r>
          </a:p>
          <a:p>
            <a:pPr>
              <a:buClr>
                <a:srgbClr val="AF47D2"/>
              </a:buClr>
            </a:pPr>
            <a:r>
              <a:rPr lang="en-US"/>
              <a:t>Does not include staff time from CPRC, Wake or any participating jurisdiction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B4313-050C-F701-2EE8-D94DF81655CD}"/>
              </a:ext>
            </a:extLst>
          </p:cNvPr>
          <p:cNvSpPr txBox="1"/>
          <p:nvPr/>
        </p:nvSpPr>
        <p:spPr>
          <a:xfrm>
            <a:off x="-2225040" y="-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4839D49-CF27-26EC-8C03-4A85F8437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556424"/>
              </p:ext>
            </p:extLst>
          </p:nvPr>
        </p:nvGraphicFramePr>
        <p:xfrm>
          <a:off x="5780532" y="612949"/>
          <a:ext cx="5895654" cy="4526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7827">
                  <a:extLst>
                    <a:ext uri="{9D8B030D-6E8A-4147-A177-3AD203B41FA5}">
                      <a16:colId xmlns:a16="http://schemas.microsoft.com/office/drawing/2014/main" val="2521135805"/>
                    </a:ext>
                  </a:extLst>
                </a:gridCol>
                <a:gridCol w="2947827">
                  <a:extLst>
                    <a:ext uri="{9D8B030D-6E8A-4147-A177-3AD203B41FA5}">
                      <a16:colId xmlns:a16="http://schemas.microsoft.com/office/drawing/2014/main" val="1988734642"/>
                    </a:ext>
                  </a:extLst>
                </a:gridCol>
              </a:tblGrid>
              <a:tr h="767425">
                <a:tc gridSpan="2">
                  <a:txBody>
                    <a:bodyPr/>
                    <a:lstStyle/>
                    <a:p>
                      <a:endParaRPr lang="en-US" sz="2400">
                        <a:solidFill>
                          <a:srgbClr val="5639AF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C82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828294"/>
                  </a:ext>
                </a:extLst>
              </a:tr>
              <a:tr h="58740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/>
                          <a:ea typeface="Lato Black"/>
                          <a:cs typeface="Lato Black"/>
                        </a:rPr>
                        <a:t>Expense Type</a:t>
                      </a:r>
                      <a:endParaRPr lang="en-US" sz="2000" b="1" i="0" dirty="0">
                        <a:solidFill>
                          <a:schemeClr val="bg1"/>
                        </a:solidFill>
                        <a:latin typeface="Lato"/>
                        <a:ea typeface="Lato Black"/>
                        <a:cs typeface="Lato Black"/>
                      </a:endParaRPr>
                    </a:p>
                  </a:txBody>
                  <a:tcPr marL="182880" marR="45720"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47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ato"/>
                          <a:ea typeface="Lato Black"/>
                          <a:cs typeface="Lato Black"/>
                        </a:rPr>
                        <a:t>Amount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4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696107"/>
                  </a:ext>
                </a:extLst>
              </a:tr>
              <a:tr h="5874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/>
                        </a:rPr>
                        <a:t>Advertising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Lato"/>
                        </a:rPr>
                        <a:t>$15,200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123969"/>
                  </a:ext>
                </a:extLst>
              </a:tr>
              <a:tr h="82236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/>
                        </a:rPr>
                        <a:t>Giveaways, prizes, appreciation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47D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Lato"/>
                        </a:rPr>
                        <a:t>$8,600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47D2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79908"/>
                  </a:ext>
                </a:extLst>
              </a:tr>
              <a:tr h="5874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/>
                        </a:rPr>
                        <a:t>Event rental &amp; catering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Lato"/>
                        </a:rPr>
                        <a:t>$7,300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09497"/>
                  </a:ext>
                </a:extLst>
              </a:tr>
              <a:tr h="5874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/>
                        </a:rPr>
                        <a:t>Staff t-shirts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47D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Lato"/>
                        </a:rPr>
                        <a:t>$5,800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47D2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527988"/>
                  </a:ext>
                </a:extLst>
              </a:tr>
              <a:tr h="5874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/>
                        </a:rPr>
                        <a:t>Banners, signage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Lato"/>
                        </a:rPr>
                        <a:t>$3,700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237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964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68087-DDE6-DAC4-40D0-EA5CEE2E9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A career expo can be a self-sustaining event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9315A-DEDF-D7CC-732C-89778D447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3827929" cy="2971800"/>
          </a:xfrm>
        </p:spPr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Didn't know/estimate all expenses up front</a:t>
            </a:r>
          </a:p>
          <a:p>
            <a:r>
              <a:rPr lang="en-US" dirty="0">
                <a:latin typeface="Lato"/>
                <a:ea typeface="Lato"/>
                <a:cs typeface="Lato"/>
              </a:rPr>
              <a:t>Remaining funds will be used to reduce local registration costs for 2025 LOGO Career Fair and cover up-front payments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98975EC9-9746-6A30-97AC-A213D1E22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66832"/>
              </p:ext>
            </p:extLst>
          </p:nvPr>
        </p:nvGraphicFramePr>
        <p:xfrm>
          <a:off x="5475731" y="1174376"/>
          <a:ext cx="5895654" cy="335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7827">
                  <a:extLst>
                    <a:ext uri="{9D8B030D-6E8A-4147-A177-3AD203B41FA5}">
                      <a16:colId xmlns:a16="http://schemas.microsoft.com/office/drawing/2014/main" val="2521135805"/>
                    </a:ext>
                  </a:extLst>
                </a:gridCol>
                <a:gridCol w="2947827">
                  <a:extLst>
                    <a:ext uri="{9D8B030D-6E8A-4147-A177-3AD203B41FA5}">
                      <a16:colId xmlns:a16="http://schemas.microsoft.com/office/drawing/2014/main" val="1988734642"/>
                    </a:ext>
                  </a:extLst>
                </a:gridCol>
              </a:tblGrid>
              <a:tr h="767425">
                <a:tc gridSpan="2">
                  <a:txBody>
                    <a:bodyPr/>
                    <a:lstStyle/>
                    <a:p>
                      <a:endParaRPr lang="en-US" sz="2400">
                        <a:solidFill>
                          <a:srgbClr val="5639AF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C82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828294"/>
                  </a:ext>
                </a:extLst>
              </a:tr>
              <a:tr h="58740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/>
                          <a:ea typeface="Lato Black"/>
                          <a:cs typeface="Lato Black"/>
                        </a:rPr>
                        <a:t>Revenue Type</a:t>
                      </a:r>
                      <a:endParaRPr lang="en-US" sz="2000" b="1" i="0" dirty="0">
                        <a:solidFill>
                          <a:schemeClr val="bg1"/>
                        </a:solidFill>
                        <a:latin typeface="Lato"/>
                        <a:ea typeface="Lato Black"/>
                        <a:cs typeface="Lato Black"/>
                      </a:endParaRPr>
                    </a:p>
                  </a:txBody>
                  <a:tcPr marL="182880" marR="45720"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47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ato"/>
                          <a:ea typeface="Lato Black"/>
                          <a:cs typeface="Lato Black"/>
                        </a:rPr>
                        <a:t>Amount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4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696107"/>
                  </a:ext>
                </a:extLst>
              </a:tr>
              <a:tr h="5874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/>
                        </a:rPr>
                        <a:t>Registration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Lato"/>
                        </a:rPr>
                        <a:t>$32,365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123969"/>
                  </a:ext>
                </a:extLst>
              </a:tr>
              <a:tr h="82236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/>
                        </a:rPr>
                        <a:t>Sponsorship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47D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Lato"/>
                        </a:rPr>
                        <a:t>$42,000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47D2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79908"/>
                  </a:ext>
                </a:extLst>
              </a:tr>
              <a:tr h="5874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/>
                        </a:rPr>
                        <a:t>Total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Lato"/>
                        </a:rPr>
                        <a:t>$74,365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F47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237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40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CC237-A5C7-D1A4-7C6D-9D2DD25F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5987361" cy="1210491"/>
          </a:xfrm>
        </p:spPr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Event Day – 31 Participating Jurisdictions</a:t>
            </a:r>
            <a:endParaRPr lang="en-US" dirty="0"/>
          </a:p>
        </p:txBody>
      </p:sp>
      <p:pic>
        <p:nvPicPr>
          <p:cNvPr id="3" name="Picture 2" descr="A group of people at a table&#10;&#10;AI-generated content may be incorrect.">
            <a:extLst>
              <a:ext uri="{FF2B5EF4-FFF2-40B4-BE49-F238E27FC236}">
                <a16:creationId xmlns:a16="http://schemas.microsoft.com/office/drawing/2014/main" id="{AD1256A9-E88E-951A-2B19-FD82CF923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443" y="1839686"/>
            <a:ext cx="5366657" cy="3570514"/>
          </a:xfrm>
          <a:prstGeom prst="rect">
            <a:avLst/>
          </a:prstGeom>
        </p:spPr>
      </p:pic>
      <p:pic>
        <p:nvPicPr>
          <p:cNvPr id="4" name="Picture 3" descr="A group of women in a room with a group of people&#10;&#10;AI-generated content may be incorrect.">
            <a:extLst>
              <a:ext uri="{FF2B5EF4-FFF2-40B4-BE49-F238E27FC236}">
                <a16:creationId xmlns:a16="http://schemas.microsoft.com/office/drawing/2014/main" id="{A732F53F-8B34-DE74-4601-4F8F3A44E7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86" t="22095" r="15344"/>
          <a:stretch/>
        </p:blipFill>
        <p:spPr>
          <a:xfrm>
            <a:off x="1239813" y="2364377"/>
            <a:ext cx="4108774" cy="304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06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A8684-6476-9155-46C2-C280C44B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7" y="516834"/>
            <a:ext cx="4866132" cy="646043"/>
          </a:xfrm>
        </p:spPr>
        <p:txBody>
          <a:bodyPr/>
          <a:lstStyle/>
          <a:p>
            <a:r>
              <a:rPr lang="en-US"/>
              <a:t>Event Day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B6F47F1-E6E3-D527-73B1-8FD495238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27" y="1847709"/>
            <a:ext cx="4216776" cy="3162582"/>
          </a:xfrm>
          <a:prstGeom prst="rect">
            <a:avLst/>
          </a:prstGeom>
        </p:spPr>
      </p:pic>
      <p:pic>
        <p:nvPicPr>
          <p:cNvPr id="8" name="LOGO Walk Through">
            <a:hlinkClick r:id="" action="ppaction://media"/>
            <a:extLst>
              <a:ext uri="{FF2B5EF4-FFF2-40B4-BE49-F238E27FC236}">
                <a16:creationId xmlns:a16="http://schemas.microsoft.com/office/drawing/2014/main" id="{8DA64D97-B725-D3F0-6F80-6B11F7D76BA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3428" y="852188"/>
            <a:ext cx="2898913" cy="5153621"/>
          </a:xfrm>
        </p:spPr>
      </p:pic>
      <p:pic>
        <p:nvPicPr>
          <p:cNvPr id="10" name="Picture 9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EBBB942E-0028-A362-BBC6-0DA7658FF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761218" y="1762953"/>
            <a:ext cx="4442791" cy="3332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5056C5-6951-740C-6714-22E813291B6B}"/>
              </a:ext>
            </a:extLst>
          </p:cNvPr>
          <p:cNvSpPr txBox="1"/>
          <p:nvPr/>
        </p:nvSpPr>
        <p:spPr>
          <a:xfrm>
            <a:off x="692427" y="5098775"/>
            <a:ext cx="326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CPRC Team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6D31C4-41BA-3A0A-3BD7-24F11895B08F}"/>
              </a:ext>
            </a:extLst>
          </p:cNvPr>
          <p:cNvSpPr txBox="1"/>
          <p:nvPr/>
        </p:nvSpPr>
        <p:spPr>
          <a:xfrm>
            <a:off x="8316566" y="793545"/>
            <a:ext cx="326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Breakout Sessions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54649-50DE-7353-D356-AECD9A5F2E02}"/>
              </a:ext>
            </a:extLst>
          </p:cNvPr>
          <p:cNvSpPr txBox="1"/>
          <p:nvPr/>
        </p:nvSpPr>
        <p:spPr>
          <a:xfrm>
            <a:off x="5163428" y="440706"/>
            <a:ext cx="326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Walk Through Video</a:t>
            </a:r>
          </a:p>
        </p:txBody>
      </p:sp>
    </p:spTree>
    <p:extLst>
      <p:ext uri="{BB962C8B-B14F-4D97-AF65-F5344CB8AC3E}">
        <p14:creationId xmlns:p14="http://schemas.microsoft.com/office/powerpoint/2010/main" val="7201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A8684-6476-9155-46C2-C280C44B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33" y="378067"/>
            <a:ext cx="6699050" cy="646043"/>
          </a:xfrm>
        </p:spPr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Event Day – 3,000+ Attendees</a:t>
            </a:r>
            <a:endParaRPr lang="en-US" dirty="0"/>
          </a:p>
        </p:txBody>
      </p:sp>
      <p:pic>
        <p:nvPicPr>
          <p:cNvPr id="1026" name="Picture 2" descr="A large group of people in a large room&#10;&#10;Description automatically generated with low confidence">
            <a:extLst>
              <a:ext uri="{FF2B5EF4-FFF2-40B4-BE49-F238E27FC236}">
                <a16:creationId xmlns:a16="http://schemas.microsoft.com/office/drawing/2014/main" id="{69F4739D-CA5D-5F35-E878-AD09D5D7F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33" y="1198735"/>
            <a:ext cx="9771193" cy="46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117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72972-2DE3-0BDB-9422-17771B4C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Lessons Learned &amp; Moving Forward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80E37-5BA8-E847-E420-B3B4CB991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What's next for LOGO career expos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12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D88F-9305-0612-D21A-C7AE694A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Outreach, marketing, and timing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1E8D8-3347-842C-F529-74B51132E5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Least expensive marketing methods most effective </a:t>
            </a:r>
            <a:endParaRPr lang="en-US" dirty="0"/>
          </a:p>
          <a:p>
            <a:r>
              <a:rPr lang="en-US" dirty="0">
                <a:latin typeface="Lato"/>
                <a:ea typeface="Lato"/>
                <a:cs typeface="Lato"/>
              </a:rPr>
              <a:t>Surveys indicated word of mouth, social media, and local government career pages brought the most attendees</a:t>
            </a:r>
            <a:endParaRPr lang="en-US"/>
          </a:p>
          <a:p>
            <a:r>
              <a:rPr lang="en-US" dirty="0">
                <a:latin typeface="Lato"/>
                <a:ea typeface="Lato"/>
                <a:cs typeface="Lato"/>
              </a:rPr>
              <a:t>Consider outreach and marketing in multiple languages - 19% of Wake County residents speak a language other than English at home</a:t>
            </a:r>
          </a:p>
          <a:p>
            <a:endParaRPr lang="en-US" dirty="0">
              <a:latin typeface="Lato"/>
              <a:ea typeface="Lato"/>
              <a:cs typeface="Lato"/>
            </a:endParaRPr>
          </a:p>
          <a:p>
            <a:pPr marL="91440" indent="0">
              <a:buNone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D271C-04CE-F8C9-C3F8-1231CBC99B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Consider recent college graduates' interest in local government careers</a:t>
            </a:r>
            <a:endParaRPr lang="en-US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r>
              <a:rPr lang="en-US" dirty="0">
                <a:latin typeface="Lato"/>
                <a:ea typeface="Lato"/>
                <a:cs typeface="Lato"/>
              </a:rPr>
              <a:t>Feedback from local colleges is that June is too late for some job seekers</a:t>
            </a:r>
          </a:p>
          <a:p>
            <a:r>
              <a:rPr lang="en-US" dirty="0">
                <a:latin typeface="Lato"/>
                <a:ea typeface="Lato"/>
                <a:cs typeface="Lato"/>
              </a:rPr>
              <a:t>Consider timing based on times of the year people are most likely looking for other careers</a:t>
            </a:r>
          </a:p>
        </p:txBody>
      </p:sp>
    </p:spTree>
    <p:extLst>
      <p:ext uri="{BB962C8B-B14F-4D97-AF65-F5344CB8AC3E}">
        <p14:creationId xmlns:p14="http://schemas.microsoft.com/office/powerpoint/2010/main" val="2330350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6711F-1CB4-8F09-48DE-4EB3EE4B7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EC61-1A14-A4A4-D562-C75C49E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Partnerships and measuring success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C389D-C16D-9264-1C28-B694E7C0C2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Consider providing space for sponsors/supporters who are local government adjacent</a:t>
            </a:r>
            <a:endParaRPr lang="en-US" dirty="0"/>
          </a:p>
          <a:p>
            <a:r>
              <a:rPr lang="en-US" dirty="0">
                <a:latin typeface="Lato"/>
                <a:ea typeface="Lato"/>
                <a:cs typeface="Lato"/>
              </a:rPr>
              <a:t>Showcase benefits, training partnerships (community colleges), credit unions, etc.</a:t>
            </a:r>
            <a:endParaRPr lang="en-US" dirty="0"/>
          </a:p>
          <a:p>
            <a:pPr marL="91440" indent="0">
              <a:buNone/>
            </a:pPr>
            <a:endParaRPr lang="en-US" b="1" i="1" dirty="0">
              <a:solidFill>
                <a:schemeClr val="tx1"/>
              </a:solidFill>
              <a:highlight>
                <a:srgbClr val="FFFF00"/>
              </a:highlight>
              <a:latin typeface="Lato"/>
              <a:ea typeface="Lato"/>
              <a:cs typeface="Lato"/>
            </a:endParaRPr>
          </a:p>
          <a:p>
            <a:pPr marL="91440" indent="0">
              <a:buNone/>
            </a:pPr>
            <a:endParaRPr lang="en-US" dirty="0">
              <a:latin typeface="Lato"/>
              <a:ea typeface="Lato"/>
              <a:cs typeface="Lato"/>
            </a:endParaRPr>
          </a:p>
          <a:p>
            <a:pPr marL="91440" indent="0">
              <a:buNone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A7130-B319-F711-95BA-DD48AC812F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While attendees were surveyed post event, we didn't deploy a consistent strategy to track future job applicants</a:t>
            </a:r>
          </a:p>
        </p:txBody>
      </p:sp>
    </p:spTree>
    <p:extLst>
      <p:ext uri="{BB962C8B-B14F-4D97-AF65-F5344CB8AC3E}">
        <p14:creationId xmlns:p14="http://schemas.microsoft.com/office/powerpoint/2010/main" val="3063631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5F675-C0A1-8D7D-4231-AE93D1004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7DBE-05A1-09E3-DB66-0342AB79D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LOGO 2025!!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400E5-8AA3-A601-8044-11303286B5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Three regions in North Carolina have committed to participating in LOGO 2025</a:t>
            </a:r>
          </a:p>
          <a:p>
            <a:pPr lvl="1"/>
            <a:r>
              <a:rPr lang="en-US" dirty="0">
                <a:latin typeface="Lato"/>
                <a:ea typeface="Lato"/>
                <a:cs typeface="Lato"/>
              </a:rPr>
              <a:t>Central Pines (Raleigh/Durham)</a:t>
            </a:r>
          </a:p>
          <a:p>
            <a:pPr lvl="1"/>
            <a:r>
              <a:rPr lang="en-US" dirty="0">
                <a:latin typeface="Lato"/>
                <a:ea typeface="Lato"/>
                <a:cs typeface="Lato"/>
              </a:rPr>
              <a:t>Rocky Mount, NC area</a:t>
            </a:r>
          </a:p>
          <a:p>
            <a:pPr lvl="1"/>
            <a:r>
              <a:rPr lang="en-US" dirty="0">
                <a:latin typeface="Lato"/>
                <a:ea typeface="Lato"/>
                <a:cs typeface="Lato"/>
              </a:rPr>
              <a:t>Charlotte, NC area</a:t>
            </a:r>
            <a:endParaRPr lang="en-US" dirty="0"/>
          </a:p>
          <a:p>
            <a:pPr marL="91440" indent="0">
              <a:buNone/>
            </a:pPr>
            <a:endParaRPr lang="en-US" b="1" i="1" dirty="0">
              <a:solidFill>
                <a:schemeClr val="tx1"/>
              </a:solidFill>
              <a:highlight>
                <a:srgbClr val="FFFF00"/>
              </a:highlight>
              <a:latin typeface="Lato"/>
              <a:ea typeface="Lato"/>
              <a:cs typeface="Lato"/>
            </a:endParaRPr>
          </a:p>
          <a:p>
            <a:pPr marL="91440" indent="0">
              <a:buNone/>
            </a:pPr>
            <a:endParaRPr lang="en-US" dirty="0">
              <a:latin typeface="Lato"/>
              <a:ea typeface="Lato"/>
              <a:cs typeface="Lato"/>
            </a:endParaRPr>
          </a:p>
          <a:p>
            <a:pPr marL="91440" indent="0">
              <a:buNone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35854-3067-40D7-4D63-71B20F00A7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Central Pines will serve as a central administrative point to make the LOGO events simpler to manage for the three regions.</a:t>
            </a:r>
          </a:p>
        </p:txBody>
      </p:sp>
    </p:spTree>
    <p:extLst>
      <p:ext uri="{BB962C8B-B14F-4D97-AF65-F5344CB8AC3E}">
        <p14:creationId xmlns:p14="http://schemas.microsoft.com/office/powerpoint/2010/main" val="3440193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29E69B-B357-7E8D-AFC4-65E7742E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30304"/>
            <a:ext cx="10204704" cy="1645920"/>
          </a:xfrm>
        </p:spPr>
        <p:txBody>
          <a:bodyPr/>
          <a:lstStyle/>
          <a:p>
            <a:r>
              <a:rPr lang="en-US" b="1" dirty="0"/>
              <a:t>Learning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1BE491-ADAE-1347-EAAB-8AC3FDF36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195977"/>
            <a:ext cx="10204704" cy="1371600"/>
          </a:xfrm>
        </p:spPr>
        <p:txBody>
          <a:bodyPr/>
          <a:lstStyle/>
          <a:p>
            <a:r>
              <a:rPr lang="en-US" dirty="0"/>
              <a:t>Upon completion, participants can replicate the model Wake County, Central Pines Regional Council, and other local jurisdictions used to host a successful job fair.</a:t>
            </a:r>
          </a:p>
        </p:txBody>
      </p:sp>
    </p:spTree>
    <p:extLst>
      <p:ext uri="{BB962C8B-B14F-4D97-AF65-F5344CB8AC3E}">
        <p14:creationId xmlns:p14="http://schemas.microsoft.com/office/powerpoint/2010/main" val="371618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4DBB-F41B-D81F-D8B8-9CD4862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the Problem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BF445-1CA4-8D98-47D0-2333A4A5B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Wake County, CPRC, and local government’s labor shortage</a:t>
            </a:r>
          </a:p>
        </p:txBody>
      </p:sp>
    </p:spTree>
    <p:extLst>
      <p:ext uri="{BB962C8B-B14F-4D97-AF65-F5344CB8AC3E}">
        <p14:creationId xmlns:p14="http://schemas.microsoft.com/office/powerpoint/2010/main" val="2148702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EFC1-A744-3A61-6292-31305078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About Wake County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C5CF9-2700-70EA-1F74-1D925A3CAE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Largest county in North Carolina (1.2 million residents)</a:t>
            </a:r>
          </a:p>
          <a:p>
            <a:r>
              <a:rPr lang="en-US" dirty="0"/>
              <a:t>Seat of state government, 6 colleges and universities, Research Triangle Park, three hospital systems, and strong bio-tech industry</a:t>
            </a:r>
          </a:p>
          <a:p>
            <a:r>
              <a:rPr lang="en-US" dirty="0"/>
              <a:t>12 municipalities within the County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B5DC0F-79D9-E055-7EA0-8F966AEA01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Wake County Government:</a:t>
            </a:r>
          </a:p>
          <a:p>
            <a:pPr lvl="1"/>
            <a:r>
              <a:rPr lang="en-US" dirty="0">
                <a:latin typeface="Lato"/>
                <a:ea typeface="Lato"/>
                <a:cs typeface="Lato"/>
              </a:rPr>
              <a:t>Approximately 4,800 FTEs across 26 departments/offices</a:t>
            </a:r>
          </a:p>
          <a:p>
            <a:pPr lvl="1"/>
            <a:r>
              <a:rPr lang="en-US" dirty="0">
                <a:latin typeface="Lato"/>
                <a:ea typeface="Lato"/>
                <a:cs typeface="Lato"/>
              </a:rPr>
              <a:t>Services include: public health, social services, EMS, public safety, libraries, parks, environmental and development services, elections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032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EFC1-A744-3A61-6292-31305078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34" y="228600"/>
            <a:ext cx="10200132" cy="1188720"/>
          </a:xfrm>
        </p:spPr>
        <p:txBody>
          <a:bodyPr/>
          <a:lstStyle/>
          <a:p>
            <a:r>
              <a:rPr lang="en-US" b="1" dirty="0"/>
              <a:t>About Central Pines Regional Council (CPRC)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C5CF9-2700-70EA-1F74-1D925A3CA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5934" y="1605915"/>
            <a:ext cx="5737412" cy="2971800"/>
          </a:xfrm>
        </p:spPr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333333"/>
                </a:solidFill>
              </a:rPr>
              <a:t>Established by North Carolina General Assembly in 1959 to plan for growth around a research and technology economic hub… known </a:t>
            </a:r>
            <a:r>
              <a:rPr lang="en-US" sz="1800" dirty="0">
                <a:solidFill>
                  <a:srgbClr val="333333"/>
                </a:solidFill>
              </a:rPr>
              <a:t>today as </a:t>
            </a:r>
            <a:r>
              <a:rPr lang="en-US" sz="1800" b="0" i="0" u="none" strike="noStrike" baseline="0" dirty="0">
                <a:solidFill>
                  <a:srgbClr val="333333"/>
                </a:solidFill>
              </a:rPr>
              <a:t>Research Triangle Park!</a:t>
            </a:r>
          </a:p>
          <a:p>
            <a:pPr algn="l"/>
            <a:r>
              <a:rPr lang="en-US" sz="1800" dirty="0"/>
              <a:t>A local government, owned by 48 local government across 7 counties. </a:t>
            </a:r>
          </a:p>
          <a:p>
            <a:pPr algn="l"/>
            <a:r>
              <a:rPr lang="en-US" sz="1800" dirty="0"/>
              <a:t>Member-driven organization that connects our communities and addresses shared priorities through regional policy and technical assistance.</a:t>
            </a:r>
          </a:p>
          <a:p>
            <a:pPr algn="l"/>
            <a:r>
              <a:rPr lang="en-US" sz="1800" dirty="0"/>
              <a:t>Third fastest growing region in US, with roughly 145 new residents each day.</a:t>
            </a:r>
          </a:p>
        </p:txBody>
      </p:sp>
      <p:pic>
        <p:nvPicPr>
          <p:cNvPr id="4" name="Content Placeholder 3" descr="A green and blue map&#10;&#10;AI-generated content may be incorrect.">
            <a:extLst>
              <a:ext uri="{FF2B5EF4-FFF2-40B4-BE49-F238E27FC236}">
                <a16:creationId xmlns:a16="http://schemas.microsoft.com/office/drawing/2014/main" id="{92214330-BAD7-14AC-4580-3FB67ECAFA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842" t="16489" r="22616" b="21519"/>
          <a:stretch/>
        </p:blipFill>
        <p:spPr>
          <a:xfrm>
            <a:off x="6651812" y="1954098"/>
            <a:ext cx="5195843" cy="4286320"/>
          </a:xfrm>
        </p:spPr>
      </p:pic>
    </p:spTree>
    <p:extLst>
      <p:ext uri="{BB962C8B-B14F-4D97-AF65-F5344CB8AC3E}">
        <p14:creationId xmlns:p14="http://schemas.microsoft.com/office/powerpoint/2010/main" val="2400443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Wake County HR Trends in a Post-COVID Environment</a:t>
            </a:r>
            <a:endParaRPr lang="en-US"/>
          </a:p>
        </p:txBody>
      </p:sp>
      <p:pic>
        <p:nvPicPr>
          <p:cNvPr id="4" name="Picture 3" descr="A graph with a line and a line&#10;&#10;AI-generated content may be incorrect.">
            <a:extLst>
              <a:ext uri="{FF2B5EF4-FFF2-40B4-BE49-F238E27FC236}">
                <a16:creationId xmlns:a16="http://schemas.microsoft.com/office/drawing/2014/main" id="{FC7F2163-4BC6-E5C9-A7CA-6CC70BE3D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2310493"/>
            <a:ext cx="5346247" cy="3216730"/>
          </a:xfrm>
          <a:prstGeom prst="rect">
            <a:avLst/>
          </a:prstGeom>
        </p:spPr>
      </p:pic>
      <p:pic>
        <p:nvPicPr>
          <p:cNvPr id="3" name="Picture 2" descr="A graph of average turnover rate by service years&#10;&#10;AI-generated content may be incorrect.">
            <a:extLst>
              <a:ext uri="{FF2B5EF4-FFF2-40B4-BE49-F238E27FC236}">
                <a16:creationId xmlns:a16="http://schemas.microsoft.com/office/drawing/2014/main" id="{854D4A12-BE74-D0BE-DB5A-BDAC290DF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10" y="2308426"/>
            <a:ext cx="5349554" cy="320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9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Regional HR Trends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7019365" cy="2971800"/>
          </a:xfrm>
        </p:spPr>
        <p:txBody>
          <a:bodyPr/>
          <a:lstStyle/>
          <a:p>
            <a:pPr marL="91440" indent="0">
              <a:buNone/>
            </a:pPr>
            <a:r>
              <a:rPr lang="en-US"/>
              <a:t>A 2023 survey of CPRC’s local government leadership identified the following concerns:</a:t>
            </a:r>
          </a:p>
          <a:p>
            <a:r>
              <a:rPr lang="en-US"/>
              <a:t>87% agreed it was harder to recruit into the public sector. </a:t>
            </a:r>
          </a:p>
          <a:p>
            <a:r>
              <a:rPr lang="en-US"/>
              <a:t>59% indicated a lack of qualified applicants was a primary obstacle.</a:t>
            </a:r>
          </a:p>
          <a:p>
            <a:r>
              <a:rPr lang="en-US"/>
              <a:t>Top reasons for staff turnover: 1) wages, 2) private sector competition, 3) lack of opportunities for growth, and 4) stress or burnout.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2CEBB5C-6EB4-A8A6-B2C0-FBF1FE73461F}"/>
              </a:ext>
            </a:extLst>
          </p:cNvPr>
          <p:cNvSpPr/>
          <p:nvPr/>
        </p:nvSpPr>
        <p:spPr>
          <a:xfrm>
            <a:off x="8453718" y="2626657"/>
            <a:ext cx="3128682" cy="1990164"/>
          </a:xfrm>
          <a:prstGeom prst="wedgeRoundRectCallout">
            <a:avLst/>
          </a:prstGeom>
          <a:solidFill>
            <a:srgbClr val="AF47D2">
              <a:alpha val="69804"/>
            </a:srgbClr>
          </a:solidFill>
          <a:ln>
            <a:solidFill>
              <a:srgbClr val="AF47D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30EBF6-23D2-BEAC-1AA0-A3B570D88DB1}"/>
              </a:ext>
            </a:extLst>
          </p:cNvPr>
          <p:cNvSpPr txBox="1"/>
          <p:nvPr/>
        </p:nvSpPr>
        <p:spPr>
          <a:xfrm>
            <a:off x="8624047" y="2881716"/>
            <a:ext cx="29583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indent="0">
              <a:buNone/>
            </a:pPr>
            <a:r>
              <a:rPr lang="en-US" sz="1800" i="1">
                <a:solidFill>
                  <a:schemeClr val="tx1"/>
                </a:solidFill>
                <a:effectLst/>
              </a:rPr>
              <a:t>“How do we increase the candidate pool to reduce stealing from each other?” </a:t>
            </a:r>
          </a:p>
          <a:p>
            <a:pPr marL="91440" indent="0">
              <a:buNone/>
            </a:pPr>
            <a:endParaRPr lang="en-US" i="1"/>
          </a:p>
          <a:p>
            <a:pPr marL="91440" indent="0">
              <a:buNone/>
            </a:pPr>
            <a:r>
              <a:rPr lang="en-US" sz="1800" i="1">
                <a:solidFill>
                  <a:schemeClr val="tx1"/>
                </a:solidFill>
                <a:effectLst/>
              </a:rPr>
              <a:t>– Survey Respondent</a:t>
            </a:r>
          </a:p>
        </p:txBody>
      </p:sp>
    </p:spTree>
    <p:extLst>
      <p:ext uri="{BB962C8B-B14F-4D97-AF65-F5344CB8AC3E}">
        <p14:creationId xmlns:p14="http://schemas.microsoft.com/office/powerpoint/2010/main" val="1379066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D359-0830-08F6-D031-153E02E13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were we already addressing the issue?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D7A58-B458-66FF-68D6-3340B8E338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As individual agencies:</a:t>
            </a:r>
          </a:p>
          <a:p>
            <a:pPr lvl="1"/>
            <a:r>
              <a:rPr lang="en-US"/>
              <a:t>Upskilling, reskilling and professional development </a:t>
            </a:r>
          </a:p>
          <a:p>
            <a:pPr lvl="1"/>
            <a:r>
              <a:rPr lang="en-US"/>
              <a:t>Improving employee engagement and focus on workplace culture and purpose</a:t>
            </a:r>
          </a:p>
          <a:p>
            <a:pPr lvl="1"/>
            <a:r>
              <a:rPr lang="en-US"/>
              <a:t>Competitive salaries and benefits, flexible work arrangements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7B821-163A-E6E5-36DD-DC9F6E878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399" y="2377440"/>
            <a:ext cx="5593977" cy="2971800"/>
          </a:xfrm>
        </p:spPr>
        <p:txBody>
          <a:bodyPr/>
          <a:lstStyle/>
          <a:p>
            <a:r>
              <a:rPr lang="en-US"/>
              <a:t>As collective agencies:</a:t>
            </a:r>
          </a:p>
          <a:p>
            <a:pPr lvl="1"/>
            <a:r>
              <a:rPr lang="en-US"/>
              <a:t>Sharing successful recruitment and retention strategies through inter-agency collaboratives</a:t>
            </a:r>
          </a:p>
          <a:p>
            <a:pPr lvl="1"/>
            <a:r>
              <a:rPr lang="en-US"/>
              <a:t>Leveraging regional training and development opportunities</a:t>
            </a:r>
          </a:p>
          <a:p>
            <a:pPr lvl="1"/>
            <a:r>
              <a:rPr lang="en-US"/>
              <a:t>Improving regional data and knowledge on hiring trends.</a:t>
            </a:r>
          </a:p>
          <a:p>
            <a:pPr lvl="1"/>
            <a:r>
              <a:rPr lang="en-US"/>
              <a:t>Pooling funds to broaden marketing reach.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76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03622c-df81-4295-bffa-b76f23cfa4dd" xsi:nil="true"/>
    <lcf76f155ced4ddcb4097134ff3c332f xmlns="c7a0c1b0-6cfd-46fa-a72b-3b33342aa67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FC534586D1B347AAFEC02C9E763AE3" ma:contentTypeVersion="14" ma:contentTypeDescription="Create a new document." ma:contentTypeScope="" ma:versionID="b0a38cab70a4669f13807f20987e9b77">
  <xsd:schema xmlns:xsd="http://www.w3.org/2001/XMLSchema" xmlns:xs="http://www.w3.org/2001/XMLSchema" xmlns:p="http://schemas.microsoft.com/office/2006/metadata/properties" xmlns:ns2="c7a0c1b0-6cfd-46fa-a72b-3b33342aa67a" xmlns:ns3="2b03622c-df81-4295-bffa-b76f23cfa4dd" targetNamespace="http://schemas.microsoft.com/office/2006/metadata/properties" ma:root="true" ma:fieldsID="ebf161fdef5544a2f6ade3d8f3da9c05" ns2:_="" ns3:_="">
    <xsd:import namespace="c7a0c1b0-6cfd-46fa-a72b-3b33342aa67a"/>
    <xsd:import namespace="2b03622c-df81-4295-bffa-b76f23cfa4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0c1b0-6cfd-46fa-a72b-3b33342aa6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2d73b94-0eba-4d43-b2d8-ac573da019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3622c-df81-4295-bffa-b76f23cfa4d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2fdd60-512c-4846-84f8-bcaad8deb88d}" ma:internalName="TaxCatchAll" ma:showField="CatchAllData" ma:web="2b03622c-df81-4295-bffa-b76f23cfa4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263B5C-D9B8-417C-BB4E-0EBDF449C6DB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e02acbcb-191f-43f3-b4b0-6c50aaf4c01e"/>
    <ds:schemaRef ds:uri="http://www.w3.org/XML/1998/namespace"/>
    <ds:schemaRef ds:uri="http://schemas.microsoft.com/sharepoint/v3"/>
    <ds:schemaRef ds:uri="http://purl.org/dc/terms/"/>
    <ds:schemaRef ds:uri="f4e13d5a-792a-4bb1-8515-ea9110cfa03d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A2E2574-FB62-4D59-A5B6-A109218949B8}"/>
</file>

<file path=customXml/itemProps3.xml><?xml version="1.0" encoding="utf-8"?>
<ds:datastoreItem xmlns:ds="http://schemas.openxmlformats.org/officeDocument/2006/customXml" ds:itemID="{23854537-25D6-4A29-A445-153A66D812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1337</Words>
  <Application>Microsoft Office PowerPoint</Application>
  <PresentationFormat>Widescreen</PresentationFormat>
  <Paragraphs>161</Paragraphs>
  <Slides>29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Aptos</vt:lpstr>
      <vt:lpstr>Arial</vt:lpstr>
      <vt:lpstr>Lato</vt:lpstr>
      <vt:lpstr>Lato Black</vt:lpstr>
      <vt:lpstr>Office Theme</vt:lpstr>
      <vt:lpstr>Promoting Careers in Local Government: LOGO Career Expo</vt:lpstr>
      <vt:lpstr>What are some of the most significant recruitment issues you face?</vt:lpstr>
      <vt:lpstr>Learning Objectives</vt:lpstr>
      <vt:lpstr>Defining the Problem</vt:lpstr>
      <vt:lpstr>About Wake County</vt:lpstr>
      <vt:lpstr>About Central Pines Regional Council (CPRC)</vt:lpstr>
      <vt:lpstr>Wake County HR Trends in a Post-COVID Environment</vt:lpstr>
      <vt:lpstr>Regional HR Trends</vt:lpstr>
      <vt:lpstr>How were we already addressing the issue?</vt:lpstr>
      <vt:lpstr>But we could do more, together!</vt:lpstr>
      <vt:lpstr>Addressing the Problem</vt:lpstr>
      <vt:lpstr>PowerPoint Presentation</vt:lpstr>
      <vt:lpstr>Promoting the story of local government through a multi-jurisdiction career fair</vt:lpstr>
      <vt:lpstr>Benefits of regional local government career expo</vt:lpstr>
      <vt:lpstr>Strengths and challenges of developing a regional career fair</vt:lpstr>
      <vt:lpstr>Meeting challenges through partnerships</vt:lpstr>
      <vt:lpstr>Meeting challenges through partnerships</vt:lpstr>
      <vt:lpstr>LOGO marketing and outreach was widespread</vt:lpstr>
      <vt:lpstr>Developing a Shared Story</vt:lpstr>
      <vt:lpstr>Promoting career fields, not specific organizations</vt:lpstr>
      <vt:lpstr>What does it take to run a career expo?</vt:lpstr>
      <vt:lpstr>A career expo can be a self-sustaining event</vt:lpstr>
      <vt:lpstr>Event Day – 31 Participating Jurisdictions</vt:lpstr>
      <vt:lpstr>Event Day</vt:lpstr>
      <vt:lpstr>Event Day – 3,000+ Attendees</vt:lpstr>
      <vt:lpstr>Lessons Learned &amp; Moving Forward</vt:lpstr>
      <vt:lpstr>Outreach, marketing, and timing</vt:lpstr>
      <vt:lpstr>Partnerships and measuring success</vt:lpstr>
      <vt:lpstr>LOGO 2025!!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Delia Jones</dc:creator>
  <cp:lastModifiedBy>Felicia Littky</cp:lastModifiedBy>
  <cp:revision>259</cp:revision>
  <dcterms:created xsi:type="dcterms:W3CDTF">2022-10-21T14:04:38Z</dcterms:created>
  <dcterms:modified xsi:type="dcterms:W3CDTF">2025-03-26T19:36:16Z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0x0101003EFC534586D1B347AAFEC02C9E763AE3</vt:lpwstr>
  </property>
  <property fmtid="{D5CDD505-2E9C-101B-9397-08002B2CF9AE}" pid="3" name="MediaServiceImageTags">
    <vt:lpwstr/>
  </property>
</Properties>
</file>