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1"/>
  </p:handoutMasterIdLst>
  <p:sldIdLst>
    <p:sldId id="257" r:id="rId2"/>
    <p:sldId id="269" r:id="rId3"/>
    <p:sldId id="268" r:id="rId4"/>
    <p:sldId id="256" r:id="rId5"/>
    <p:sldId id="267" r:id="rId6"/>
    <p:sldId id="270" r:id="rId7"/>
    <p:sldId id="263" r:id="rId8"/>
    <p:sldId id="261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47D2"/>
    <a:srgbClr val="5639AF"/>
    <a:srgbClr val="FF9933"/>
    <a:srgbClr val="FF6633"/>
    <a:srgbClr val="556633"/>
    <a:srgbClr val="982068"/>
    <a:srgbClr val="FFFFFF"/>
    <a:srgbClr val="642265"/>
    <a:srgbClr val="663399"/>
    <a:srgbClr val="2842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13"/>
    <p:restoredTop sz="94713"/>
  </p:normalViewPr>
  <p:slideViewPr>
    <p:cSldViewPr snapToGrid="0">
      <p:cViewPr varScale="1">
        <p:scale>
          <a:sx n="97" d="100"/>
          <a:sy n="97" d="100"/>
        </p:scale>
        <p:origin x="1290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7" d="100"/>
          <a:sy n="97" d="100"/>
        </p:scale>
        <p:origin x="4328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0659D08-E812-102E-5EB2-B5EC898ECC9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6A12ED-C3D6-D4A5-0301-6868083456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B6491C-EB6F-C249-8FA1-AECF54EECB29}" type="datetimeFigureOut">
              <a:t>3/26/2025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B89403-6E1B-5DFF-0A1A-15AD840B7E1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9D2401-2B4A-75AD-D2DE-7D57B18CC61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21D00F-A447-3041-B3A5-9ED839F4319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459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">
    <p:bg>
      <p:bgPr>
        <a:solidFill>
          <a:srgbClr val="AF4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ED23A37-EAF7-893F-7439-7F9F87CF3C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9342B71-B696-F8B2-7ED7-22148F559BC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14400" y="914200"/>
            <a:ext cx="7179276" cy="133567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692AB0A-ABEA-3973-1A86-A3AA2E9F3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472098"/>
            <a:ext cx="10204704" cy="1551262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3D066A-62BE-F642-164A-7DBDE8329B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4297680"/>
            <a:ext cx="10204704" cy="1046216"/>
          </a:xfrm>
        </p:spPr>
        <p:txBody>
          <a:bodyPr/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4E1AF1C-F847-990B-B70D-7DF63E1B880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14400" y="5943600"/>
            <a:ext cx="1917127" cy="385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135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divider 1">
    <p:bg>
      <p:bgPr>
        <a:solidFill>
          <a:srgbClr val="AF4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7AEDD8A-59D9-0964-418E-397FAFEC1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692AB0A-ABEA-3973-1A86-A3AA2E9F3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377440"/>
            <a:ext cx="10204704" cy="1645920"/>
          </a:xfrm>
        </p:spPr>
        <p:txBody>
          <a:bodyPr anchor="b"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3D066A-62BE-F642-164A-7DBDE8329B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4297680"/>
            <a:ext cx="10204704" cy="1371600"/>
          </a:xfrm>
        </p:spPr>
        <p:txBody>
          <a:bodyPr/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247A065-CAEA-DB78-386A-57A765AAD95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14400" y="5943600"/>
            <a:ext cx="1917127" cy="38594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F67CCA1-6A3F-EBAB-DD0F-7A02C986B57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044632" y="5943600"/>
            <a:ext cx="2074472" cy="385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09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2">
    <p:bg>
      <p:bgPr>
        <a:solidFill>
          <a:srgbClr val="5639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31A76B0-DC9C-FBB8-A8BC-76BE4CE166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3A0DF7F-1CA5-FD66-F5B8-B12CBC9DF3E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14400" y="5943600"/>
            <a:ext cx="1917127" cy="385948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335AC90F-BA2E-C833-4A81-99403BF05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377440"/>
            <a:ext cx="10204704" cy="1645920"/>
          </a:xfrm>
        </p:spPr>
        <p:txBody>
          <a:bodyPr anchor="b"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5DDAFD94-9B6D-982F-022F-1E37D56AF4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4297680"/>
            <a:ext cx="10204704" cy="1371600"/>
          </a:xfrm>
        </p:spPr>
        <p:txBody>
          <a:bodyPr/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85FBE17-B2A0-85C0-D74A-26966904EEB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044632" y="5943600"/>
            <a:ext cx="2074472" cy="385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309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dark background">
    <p:bg>
      <p:bgPr>
        <a:solidFill>
          <a:srgbClr val="5639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1A4D651-295B-F8DD-2E5E-7A768A4CB7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400EE76-E34B-0A7F-FE8B-892C636DC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 baseline="0">
                <a:solidFill>
                  <a:schemeClr val="bg1"/>
                </a:solidFill>
                <a:latin typeface="Lato Black" panose="020F050202020403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8176E-821F-3D15-EFAB-D8397D2A5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377440"/>
            <a:ext cx="10204704" cy="297180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289AE22-784A-F130-D222-256E5305E9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14400" y="5943600"/>
            <a:ext cx="1917127" cy="38594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47C6ECF-2430-53C4-1702-4C3C40F8B15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044632" y="5943600"/>
            <a:ext cx="2074472" cy="385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765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on white">
    <p:bg>
      <p:bgPr>
        <a:blipFill dpi="0" rotWithShape="1">
          <a:blip r:embed="rId2">
            <a:alphaModFix amt="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0EE76-E34B-0A7F-FE8B-892C636DC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8176E-821F-3D15-EFAB-D8397D2A5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377440"/>
            <a:ext cx="10204704" cy="2971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4126D4-7669-B633-EE63-C2EFA5B178B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50274" y="5943600"/>
            <a:ext cx="2064258" cy="38404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0EA4E81-E36C-EE3C-2BB0-663EA937912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14400" y="5989320"/>
            <a:ext cx="1802130" cy="30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970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and two blocks content">
    <p:bg>
      <p:bgPr>
        <a:blipFill dpi="0" rotWithShape="1">
          <a:blip r:embed="rId2">
            <a:alphaModFix amt="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3A6CB-1115-E3F6-9A68-2E81A61D9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5639A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A43F7-FDBC-39D1-C8DA-A8E027F9AC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377440"/>
            <a:ext cx="4866132" cy="2971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061839-701E-49D1-765D-9055617C89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8400" y="2377440"/>
            <a:ext cx="4866132" cy="2971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EBA952-CCDB-1E6E-E88D-968826540ED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50274" y="5943600"/>
            <a:ext cx="2064258" cy="38404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E304164-518E-5614-4B87-35C3BDB3163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14400" y="5989320"/>
            <a:ext cx="1802130" cy="30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900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left">
    <p:bg>
      <p:bgPr>
        <a:blipFill dpi="0" rotWithShape="1">
          <a:blip r:embed="rId2">
            <a:alphaModFix amt="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3A6CB-1115-E3F6-9A68-2E81A61D9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14400"/>
            <a:ext cx="4866132" cy="1188720"/>
          </a:xfrm>
        </p:spPr>
        <p:txBody>
          <a:bodyPr/>
          <a:lstStyle>
            <a:lvl1pPr>
              <a:lnSpc>
                <a:spcPct val="100000"/>
              </a:lnSpc>
              <a:defRPr>
                <a:solidFill>
                  <a:srgbClr val="5639A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A43F7-FDBC-39D1-C8DA-A8E027F9AC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377440"/>
            <a:ext cx="4866132" cy="2971800"/>
          </a:xfrm>
        </p:spPr>
        <p:txBody>
          <a:bodyPr/>
          <a:lstStyle>
            <a:lvl1pPr marL="228600" indent="-137160">
              <a:buClr>
                <a:srgbClr val="982068"/>
              </a:buClr>
              <a:buFont typeface="Arial" panose="020B0604020202020204" pitchFamily="34" charset="0"/>
              <a:buChar char="•"/>
              <a:defRPr/>
            </a:lvl1pPr>
            <a:lvl2pPr marL="685800" indent="-137160">
              <a:buClr>
                <a:srgbClr val="982068"/>
              </a:buClr>
              <a:buFont typeface="Arial" panose="020B0604020202020204" pitchFamily="34" charset="0"/>
              <a:buChar char="•"/>
              <a:defRPr/>
            </a:lvl2pPr>
            <a:lvl3pPr marL="1143000" indent="-137160">
              <a:buClr>
                <a:srgbClr val="982068"/>
              </a:buClr>
              <a:buFont typeface="Arial" panose="020B0604020202020204" pitchFamily="34" charset="0"/>
              <a:buChar char="•"/>
              <a:defRPr/>
            </a:lvl3pPr>
            <a:lvl4pPr marL="1600200" indent="-137160">
              <a:buClr>
                <a:srgbClr val="982068"/>
              </a:buClr>
              <a:buFont typeface="Arial" panose="020B0604020202020204" pitchFamily="34" charset="0"/>
              <a:buChar char="•"/>
              <a:defRPr/>
            </a:lvl4pPr>
            <a:lvl5pPr marL="2057400" indent="-137160">
              <a:buClr>
                <a:srgbClr val="982068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A615D97-F31F-C020-23C1-2C828478B51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50274" y="5943600"/>
            <a:ext cx="2064258" cy="38404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4B546C7-9579-F7C8-1F5A-2D04D56D52D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14400" y="5989320"/>
            <a:ext cx="1802130" cy="30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483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 white">
    <p:bg>
      <p:bgPr>
        <a:blipFill dpi="0" rotWithShape="1">
          <a:blip r:embed="rId2">
            <a:alphaModFix amt="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A8CFF-6142-FCF5-594F-85F8C6FC1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639A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A8F312C-7E4B-E2BB-5DC6-C346383C099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50274" y="5943600"/>
            <a:ext cx="2064258" cy="38404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4EF02BD-0187-159A-5083-0339FC9A983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14400" y="5989320"/>
            <a:ext cx="1802130" cy="30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517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 white">
    <p:bg>
      <p:bgPr>
        <a:blipFill dpi="0" rotWithShape="1">
          <a:blip r:embed="rId2">
            <a:alphaModFix amt="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CB1B99E-7D0C-1E4A-354E-06F7BEE6449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50274" y="5943600"/>
            <a:ext cx="2064258" cy="384048"/>
          </a:xfrm>
          <a:prstGeom prst="rect">
            <a:avLst/>
          </a:prstGeom>
          <a:blipFill>
            <a:blip r:embed="rId2">
              <a:alphaModFix amt="25000"/>
            </a:blip>
            <a:stretch>
              <a:fillRect/>
            </a:stretch>
          </a:blipFill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AF6B117-3FEA-EDF1-4335-31D6534502D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14400" y="5989320"/>
            <a:ext cx="1802130" cy="30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251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A72AB5-2D61-E791-3C5A-2889D3855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14400"/>
            <a:ext cx="10200132" cy="118872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622004-5CF5-C111-0323-2D4DC3F092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2377440"/>
            <a:ext cx="10204704" cy="3200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25389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1" r:id="rId2"/>
    <p:sldLayoutId id="2147483655" r:id="rId3"/>
    <p:sldLayoutId id="2147483650" r:id="rId4"/>
    <p:sldLayoutId id="2147483656" r:id="rId5"/>
    <p:sldLayoutId id="2147483652" r:id="rId6"/>
    <p:sldLayoutId id="2147483659" r:id="rId7"/>
    <p:sldLayoutId id="2147483654" r:id="rId8"/>
    <p:sldLayoutId id="2147483663" r:id="rId9"/>
  </p:sldLayoutIdLst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600" b="1" i="0" kern="1200">
          <a:solidFill>
            <a:srgbClr val="5639AF"/>
          </a:solidFill>
          <a:latin typeface="Lato Black" panose="020F0502020204030203" pitchFamily="34" charset="0"/>
          <a:ea typeface="Lato Black" panose="020F0502020204030203" pitchFamily="34" charset="0"/>
          <a:cs typeface="Lato Black" panose="020F0502020204030203" pitchFamily="34" charset="0"/>
        </a:defRPr>
      </a:lvl1pPr>
    </p:titleStyle>
    <p:bodyStyle>
      <a:lvl1pPr marL="228600" indent="-137160" algn="l" defTabSz="914400" rtl="0" eaLnBrk="1" latinLnBrk="0" hangingPunct="1">
        <a:lnSpc>
          <a:spcPct val="110000"/>
        </a:lnSpc>
        <a:spcBef>
          <a:spcPts val="1000"/>
        </a:spcBef>
        <a:spcAft>
          <a:spcPts val="600"/>
        </a:spcAft>
        <a:buClr>
          <a:srgbClr val="AF47D2"/>
        </a:buClr>
        <a:buSzPct val="90000"/>
        <a:buFont typeface="Arial" panose="020B0604020202020204" pitchFamily="34" charset="0"/>
        <a:buChar char="•"/>
        <a:defRPr sz="2000" b="0" i="0" kern="1200">
          <a:solidFill>
            <a:srgbClr val="505050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137160" algn="l" defTabSz="914400" rtl="0" eaLnBrk="1" latinLnBrk="0" hangingPunct="1">
        <a:lnSpc>
          <a:spcPct val="110000"/>
        </a:lnSpc>
        <a:spcBef>
          <a:spcPts val="500"/>
        </a:spcBef>
        <a:spcAft>
          <a:spcPts val="600"/>
        </a:spcAft>
        <a:buClr>
          <a:srgbClr val="AF47D2"/>
        </a:buClr>
        <a:buSzPct val="90000"/>
        <a:buFont typeface="Arial" panose="020B0604020202020204" pitchFamily="34" charset="0"/>
        <a:buChar char="•"/>
        <a:defRPr sz="2000" b="0" i="0" kern="1200">
          <a:solidFill>
            <a:srgbClr val="505050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2pPr>
      <a:lvl3pPr marL="1143000" indent="-137160" algn="l" defTabSz="914400" rtl="0" eaLnBrk="1" latinLnBrk="0" hangingPunct="1">
        <a:lnSpc>
          <a:spcPct val="110000"/>
        </a:lnSpc>
        <a:spcBef>
          <a:spcPts val="500"/>
        </a:spcBef>
        <a:spcAft>
          <a:spcPts val="600"/>
        </a:spcAft>
        <a:buClr>
          <a:srgbClr val="AF47D2"/>
        </a:buClr>
        <a:buSzPct val="90000"/>
        <a:buFont typeface="Arial" panose="020B0604020202020204" pitchFamily="34" charset="0"/>
        <a:buChar char="•"/>
        <a:defRPr sz="2000" b="0" i="0" kern="1200">
          <a:solidFill>
            <a:srgbClr val="505050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3pPr>
      <a:lvl4pPr marL="1600200" indent="-137160" algn="l" defTabSz="914400" rtl="0" eaLnBrk="1" latinLnBrk="0" hangingPunct="1">
        <a:lnSpc>
          <a:spcPct val="110000"/>
        </a:lnSpc>
        <a:spcBef>
          <a:spcPts val="500"/>
        </a:spcBef>
        <a:spcAft>
          <a:spcPts val="600"/>
        </a:spcAft>
        <a:buClr>
          <a:srgbClr val="AF47D2"/>
        </a:buClr>
        <a:buSzPct val="90000"/>
        <a:buFont typeface="Arial" panose="020B0604020202020204" pitchFamily="34" charset="0"/>
        <a:buChar char="•"/>
        <a:defRPr sz="2000" b="0" i="0" kern="1200">
          <a:solidFill>
            <a:srgbClr val="505050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4pPr>
      <a:lvl5pPr marL="2057400" indent="-137160" algn="l" defTabSz="914400" rtl="0" eaLnBrk="1" latinLnBrk="0" hangingPunct="1">
        <a:lnSpc>
          <a:spcPct val="110000"/>
        </a:lnSpc>
        <a:spcBef>
          <a:spcPts val="500"/>
        </a:spcBef>
        <a:spcAft>
          <a:spcPts val="600"/>
        </a:spcAft>
        <a:buClr>
          <a:srgbClr val="AF47D2"/>
        </a:buClr>
        <a:buSzPct val="90000"/>
        <a:buFont typeface="Arial" panose="020B0604020202020204" pitchFamily="34" charset="0"/>
        <a:buChar char="•"/>
        <a:defRPr sz="2000" b="0" i="0" kern="1200">
          <a:solidFill>
            <a:srgbClr val="505050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087A8-7650-D4F0-9EDB-4B95E777F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560320"/>
            <a:ext cx="8209052" cy="868680"/>
          </a:xfrm>
        </p:spPr>
        <p:txBody>
          <a:bodyPr/>
          <a:lstStyle/>
          <a:p>
            <a:r>
              <a:rPr lang="en-US" dirty="0"/>
              <a:t>Quitting is For Winners!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B506AA-AA05-1CC8-9D9A-F47235C90F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3931920"/>
            <a:ext cx="10204704" cy="1010590"/>
          </a:xfrm>
        </p:spPr>
        <p:txBody>
          <a:bodyPr/>
          <a:lstStyle/>
          <a:p>
            <a:r>
              <a:rPr lang="en-US" sz="1800" dirty="0"/>
              <a:t>Milton Dohoney, Jr., City Administrator, City of Ann Arbor, MI</a:t>
            </a:r>
          </a:p>
          <a:p>
            <a:r>
              <a:rPr lang="en-US" sz="1800" dirty="0"/>
              <a:t>Brian Murphy, Executive Director, Northwest Water Commission</a:t>
            </a:r>
          </a:p>
          <a:p>
            <a:r>
              <a:rPr lang="en-US" sz="1800" dirty="0"/>
              <a:t>Johanna Nyden, AICP, Director of Community Development, Skokie, IL</a:t>
            </a:r>
          </a:p>
          <a:p>
            <a:r>
              <a:rPr lang="en-US" sz="1800" dirty="0"/>
              <a:t>Heidi Voorhees, Senior Vice President, MGT</a:t>
            </a:r>
          </a:p>
        </p:txBody>
      </p:sp>
    </p:spTree>
    <p:extLst>
      <p:ext uri="{BB962C8B-B14F-4D97-AF65-F5344CB8AC3E}">
        <p14:creationId xmlns:p14="http://schemas.microsoft.com/office/powerpoint/2010/main" val="3875376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D3AAD-F675-B539-60C2-9A1E51C44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828" y="914399"/>
            <a:ext cx="10204704" cy="1093077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r>
              <a:rPr lang="en-US" dirty="0"/>
              <a:t>Heidi Voorhees, Senior Vice President, MGT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9EDB58-D8D5-AA20-A817-89776549F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Senior Vice President, MGT – 2024 – Present</a:t>
            </a:r>
          </a:p>
          <a:p>
            <a:r>
              <a:rPr lang="en-US" dirty="0"/>
              <a:t>Co-Owner/Founder, </a:t>
            </a:r>
            <a:r>
              <a:rPr lang="en-US" dirty="0" err="1"/>
              <a:t>GovHRUSA</a:t>
            </a:r>
            <a:r>
              <a:rPr lang="en-US" dirty="0"/>
              <a:t>/</a:t>
            </a:r>
            <a:r>
              <a:rPr lang="en-US" dirty="0" err="1"/>
              <a:t>GovTempsUSA</a:t>
            </a:r>
            <a:r>
              <a:rPr lang="en-US" dirty="0"/>
              <a:t> – 2009 – 2024</a:t>
            </a:r>
          </a:p>
          <a:p>
            <a:r>
              <a:rPr lang="en-US" dirty="0"/>
              <a:t>President, PAR Group – 2006 – 2009</a:t>
            </a:r>
          </a:p>
          <a:p>
            <a:r>
              <a:rPr lang="en-US" dirty="0"/>
              <a:t>Consultant, PAR Group – 2001 – 2006</a:t>
            </a:r>
          </a:p>
          <a:p>
            <a:r>
              <a:rPr lang="en-US" dirty="0"/>
              <a:t>Village Manager, Wilmette, IL – 1990 – 2001</a:t>
            </a:r>
          </a:p>
          <a:p>
            <a:r>
              <a:rPr lang="en-US" dirty="0"/>
              <a:t>Assistant Village Manager, Wilmette, IL – 1986 – 1990</a:t>
            </a:r>
          </a:p>
          <a:p>
            <a:r>
              <a:rPr lang="en-US" dirty="0"/>
              <a:t>Assistant to the Village Manager, Schaumburg, IL – 1984 - 1986</a:t>
            </a:r>
          </a:p>
        </p:txBody>
      </p:sp>
    </p:spTree>
    <p:extLst>
      <p:ext uri="{BB962C8B-B14F-4D97-AF65-F5344CB8AC3E}">
        <p14:creationId xmlns:p14="http://schemas.microsoft.com/office/powerpoint/2010/main" val="2443302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4AEAE-5194-FA5F-4220-87F6AF23E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Johanna Nyden, AICP –Community Development Director, Skokie, 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FDD2DB-96B0-9295-A4B7-CA933510E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Director of Community Development, Skokie, IL – 2022 – Present</a:t>
            </a:r>
          </a:p>
          <a:p>
            <a:r>
              <a:rPr lang="en-US" dirty="0"/>
              <a:t>Community Development Director, Evanston, IL – 2017 – 2022</a:t>
            </a:r>
          </a:p>
          <a:p>
            <a:r>
              <a:rPr lang="en-US" dirty="0"/>
              <a:t>Economic Development Manager, Evanston, IL – 2013 – 2017</a:t>
            </a:r>
          </a:p>
          <a:p>
            <a:r>
              <a:rPr lang="en-US" dirty="0"/>
              <a:t>Economic Development Coordinator, Evanston, IL – 2010 - 2013</a:t>
            </a:r>
          </a:p>
        </p:txBody>
      </p:sp>
    </p:spTree>
    <p:extLst>
      <p:ext uri="{BB962C8B-B14F-4D97-AF65-F5344CB8AC3E}">
        <p14:creationId xmlns:p14="http://schemas.microsoft.com/office/powerpoint/2010/main" val="4169381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929E69B-B357-7E8D-AFC4-65E7742E9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Milton Dohoney, Jr., – City Administrator, City of Ann Arbor, MI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21BE491-ADAE-1347-EAAB-8AC3FDF36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City Administrator, City of Ann Arbor, MI – October 2021 – Present</a:t>
            </a:r>
          </a:p>
          <a:p>
            <a:r>
              <a:rPr lang="en-US" dirty="0"/>
              <a:t>Deputy City Manager, City of Phoenix, AZ – 2014 – 2021</a:t>
            </a:r>
          </a:p>
          <a:p>
            <a:r>
              <a:rPr lang="en-US" dirty="0"/>
              <a:t>City Manager, City of Cincinnati, OH – 2006 – 2013</a:t>
            </a:r>
          </a:p>
          <a:p>
            <a:r>
              <a:rPr lang="en-US" dirty="0"/>
              <a:t>CAO, Lexington- Fayette, KY – 2003 – 2006</a:t>
            </a:r>
          </a:p>
          <a:p>
            <a:pPr marL="91440" indent="0">
              <a:buNone/>
            </a:pPr>
            <a:r>
              <a:rPr lang="en-US" dirty="0"/>
              <a:t>Author of “It Always Begins with Leadership.”</a:t>
            </a:r>
          </a:p>
        </p:txBody>
      </p:sp>
    </p:spTree>
    <p:extLst>
      <p:ext uri="{BB962C8B-B14F-4D97-AF65-F5344CB8AC3E}">
        <p14:creationId xmlns:p14="http://schemas.microsoft.com/office/powerpoint/2010/main" val="3716180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91578-EAF0-6FAE-71A6-A3B4D5B3A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Brian Murphy, Executive Director Northwest Water Commission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385A41-A933-AC42-C0AB-0A2C0F65B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Executive Director, Northwest Water Commission, IL – 2023 – Present</a:t>
            </a:r>
          </a:p>
          <a:p>
            <a:r>
              <a:rPr lang="en-US" dirty="0"/>
              <a:t>Village Administrator, Village of River Forest, IL – 2021 – 2023</a:t>
            </a:r>
          </a:p>
          <a:p>
            <a:r>
              <a:rPr lang="en-US" dirty="0"/>
              <a:t>Village Administrator, Village of Plainfield, IL – 2009 – 2021</a:t>
            </a:r>
          </a:p>
          <a:p>
            <a:r>
              <a:rPr lang="en-US" dirty="0"/>
              <a:t>Assistant City Manager, Troy, MI – 2004 – 2009</a:t>
            </a:r>
          </a:p>
          <a:p>
            <a:r>
              <a:rPr lang="en-US" dirty="0"/>
              <a:t>Village Manager, Beverly Hills, MI – 2001 - 2004</a:t>
            </a:r>
          </a:p>
        </p:txBody>
      </p:sp>
    </p:spTree>
    <p:extLst>
      <p:ext uri="{BB962C8B-B14F-4D97-AF65-F5344CB8AC3E}">
        <p14:creationId xmlns:p14="http://schemas.microsoft.com/office/powerpoint/2010/main" val="84995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F90BF-9A01-915B-8CFB-B8EEAF915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14400"/>
            <a:ext cx="10200132" cy="1188720"/>
          </a:xfrm>
        </p:spPr>
        <p:txBody>
          <a:bodyPr anchor="b">
            <a:normAutofit/>
          </a:bodyPr>
          <a:lstStyle/>
          <a:p>
            <a:r>
              <a:rPr lang="en-US" dirty="0"/>
              <a:t>Organizational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FE281-424C-B114-9C13-1745F0E31A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377440"/>
            <a:ext cx="4866132" cy="2971800"/>
          </a:xfrm>
        </p:spPr>
        <p:txBody>
          <a:bodyPr anchor="t">
            <a:normAutofit/>
          </a:bodyPr>
          <a:lstStyle/>
          <a:p>
            <a:endParaRPr lang="en-US" dirty="0"/>
          </a:p>
          <a:p>
            <a:r>
              <a:rPr lang="en-US" b="1"/>
              <a:t>Work/Life Balance</a:t>
            </a:r>
          </a:p>
          <a:p>
            <a:r>
              <a:rPr lang="en-US" b="1"/>
              <a:t>Professional Respect</a:t>
            </a:r>
          </a:p>
          <a:p>
            <a:r>
              <a:rPr lang="en-US" b="1"/>
              <a:t>Concern for Mental Health</a:t>
            </a:r>
          </a:p>
          <a:p>
            <a:r>
              <a:rPr lang="en-US" b="1"/>
              <a:t>Team Dynamics</a:t>
            </a:r>
          </a:p>
        </p:txBody>
      </p:sp>
      <p:pic>
        <p:nvPicPr>
          <p:cNvPr id="5" name="Content Placeholder 4" descr="White puzzle with one red piece">
            <a:extLst>
              <a:ext uri="{FF2B5EF4-FFF2-40B4-BE49-F238E27FC236}">
                <a16:creationId xmlns:a16="http://schemas.microsoft.com/office/drawing/2014/main" id="{C99A03D0-EAAC-AE02-89A7-4312B4A50B9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248400" y="2495500"/>
            <a:ext cx="4865688" cy="2736949"/>
          </a:xfrm>
        </p:spPr>
      </p:pic>
    </p:spTree>
    <p:extLst>
      <p:ext uri="{BB962C8B-B14F-4D97-AF65-F5344CB8AC3E}">
        <p14:creationId xmlns:p14="http://schemas.microsoft.com/office/powerpoint/2010/main" val="2165221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9EFC1-A744-3A61-6292-313050781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Quit Criteria for Local Government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C5CF9-2700-70EA-1F74-1D925A3CAEA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/>
              <a:t>Am I being professionally nurtured?</a:t>
            </a:r>
          </a:p>
          <a:p>
            <a:r>
              <a:rPr lang="en-US" b="1" dirty="0"/>
              <a:t>Are you are constantly “counting votes” on the elected body to get work done?</a:t>
            </a:r>
          </a:p>
          <a:p>
            <a:r>
              <a:rPr lang="en-US" b="1" dirty="0"/>
              <a:t>Who is suggesting or hinting that you leave your job?</a:t>
            </a:r>
          </a:p>
          <a:p>
            <a:r>
              <a:rPr lang="en-US" b="1" dirty="0"/>
              <a:t>Are you being moved around in the organization or are you the subject of reorganization?</a:t>
            </a:r>
          </a:p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EB5DC0F-79D9-E055-7EA0-8F966AEA01C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/>
              <a:t>Are your sleeping patterns are altered?</a:t>
            </a:r>
          </a:p>
          <a:p>
            <a:r>
              <a:rPr lang="en-US" b="1" dirty="0"/>
              <a:t>Have there been changes in habits – are you drinking more alcohol, exercising less, socializing less?</a:t>
            </a:r>
          </a:p>
          <a:p>
            <a:r>
              <a:rPr lang="en-US" b="1" dirty="0"/>
              <a:t>What is your body telling you?</a:t>
            </a:r>
          </a:p>
        </p:txBody>
      </p:sp>
    </p:spTree>
    <p:extLst>
      <p:ext uri="{BB962C8B-B14F-4D97-AF65-F5344CB8AC3E}">
        <p14:creationId xmlns:p14="http://schemas.microsoft.com/office/powerpoint/2010/main" val="3426032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7AA39-9877-62FC-95B2-6C445A958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Holding You Back?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F17B89-EFD5-29E0-5364-60C8A27A88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 need to “protect” your staff</a:t>
            </a:r>
          </a:p>
          <a:p>
            <a:r>
              <a:rPr lang="en-US" b="1" dirty="0"/>
              <a:t>A sense of duty to your position/organization/community</a:t>
            </a:r>
          </a:p>
          <a:p>
            <a:r>
              <a:rPr lang="en-US" b="1" dirty="0"/>
              <a:t>Financial considerations – pension vesting, mortgage, etc.</a:t>
            </a:r>
          </a:p>
          <a:p>
            <a:r>
              <a:rPr lang="en-US" b="1" dirty="0"/>
              <a:t>Personal considerations – relocating family, changing schools</a:t>
            </a:r>
          </a:p>
          <a:p>
            <a:r>
              <a:rPr lang="en-US" b="1" dirty="0"/>
              <a:t>Promises/beliefs that this will get better with time</a:t>
            </a:r>
          </a:p>
          <a:p>
            <a:r>
              <a:rPr lang="en-US" b="1" dirty="0"/>
              <a:t>You are in denial</a:t>
            </a:r>
          </a:p>
        </p:txBody>
      </p:sp>
    </p:spTree>
    <p:extLst>
      <p:ext uri="{BB962C8B-B14F-4D97-AF65-F5344CB8AC3E}">
        <p14:creationId xmlns:p14="http://schemas.microsoft.com/office/powerpoint/2010/main" val="2272397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B23591FB-DAE7-21A1-1F19-D70891E4B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14400"/>
            <a:ext cx="10200132" cy="1188720"/>
          </a:xfrm>
        </p:spPr>
        <p:txBody>
          <a:bodyPr anchor="b">
            <a:normAutofit/>
          </a:bodyPr>
          <a:lstStyle/>
          <a:p>
            <a:r>
              <a:rPr lang="en-US" dirty="0"/>
              <a:t>Quitting Questions? Contact Us!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E122F0D-BFB3-FAA1-B02F-267B4B9E9C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377440"/>
            <a:ext cx="10204704" cy="2971800"/>
          </a:xfrm>
        </p:spPr>
        <p:txBody>
          <a:bodyPr anchor="t">
            <a:normAutofit/>
          </a:bodyPr>
          <a:lstStyle/>
          <a:p>
            <a:r>
              <a:rPr lang="en-US" dirty="0"/>
              <a:t>Milton Dohoney: mdohoney@a2gov.org</a:t>
            </a:r>
          </a:p>
          <a:p>
            <a:r>
              <a:rPr lang="en-US" dirty="0"/>
              <a:t>Brian Murphy: bmurphy@northwestwater.org</a:t>
            </a:r>
          </a:p>
          <a:p>
            <a:r>
              <a:rPr lang="en-US" dirty="0"/>
              <a:t>Johanna Nyden: johanna.Nyden@Skokie.org</a:t>
            </a:r>
          </a:p>
          <a:p>
            <a:r>
              <a:rPr lang="en-US" dirty="0"/>
              <a:t>Heidi Voorhees: </a:t>
            </a:r>
            <a:r>
              <a:rPr lang="nl-NL" dirty="0"/>
              <a:t>hvoorhees@mgt.us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939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EFC534586D1B347AAFEC02C9E763AE3" ma:contentTypeVersion="14" ma:contentTypeDescription="Create a new document." ma:contentTypeScope="" ma:versionID="b0a38cab70a4669f13807f20987e9b77">
  <xsd:schema xmlns:xsd="http://www.w3.org/2001/XMLSchema" xmlns:xs="http://www.w3.org/2001/XMLSchema" xmlns:p="http://schemas.microsoft.com/office/2006/metadata/properties" xmlns:ns2="c7a0c1b0-6cfd-46fa-a72b-3b33342aa67a" xmlns:ns3="2b03622c-df81-4295-bffa-b76f23cfa4dd" targetNamespace="http://schemas.microsoft.com/office/2006/metadata/properties" ma:root="true" ma:fieldsID="ebf161fdef5544a2f6ade3d8f3da9c05" ns2:_="" ns3:_="">
    <xsd:import namespace="c7a0c1b0-6cfd-46fa-a72b-3b33342aa67a"/>
    <xsd:import namespace="2b03622c-df81-4295-bffa-b76f23cfa4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a0c1b0-6cfd-46fa-a72b-3b33342aa6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d2d73b94-0eba-4d43-b2d8-ac573da019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BillingMetadata" ma:index="21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03622c-df81-4295-bffa-b76f23cfa4dd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f22fdd60-512c-4846-84f8-bcaad8deb88d}" ma:internalName="TaxCatchAll" ma:showField="CatchAllData" ma:web="2b03622c-df81-4295-bffa-b76f23cfa4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b03622c-df81-4295-bffa-b76f23cfa4dd" xsi:nil="true"/>
    <lcf76f155ced4ddcb4097134ff3c332f xmlns="c7a0c1b0-6cfd-46fa-a72b-3b33342aa67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E22696E-7F91-42E0-AD7C-38A9BC5BD890}"/>
</file>

<file path=customXml/itemProps2.xml><?xml version="1.0" encoding="utf-8"?>
<ds:datastoreItem xmlns:ds="http://schemas.openxmlformats.org/officeDocument/2006/customXml" ds:itemID="{13E917E9-B8D5-4BD5-A9E4-C432E6BAE411}"/>
</file>

<file path=customXml/itemProps3.xml><?xml version="1.0" encoding="utf-8"?>
<ds:datastoreItem xmlns:ds="http://schemas.openxmlformats.org/officeDocument/2006/customXml" ds:itemID="{174CC558-D515-4694-8372-CEB35578AEEA}"/>
</file>

<file path=docProps/app.xml><?xml version="1.0" encoding="utf-8"?>
<Properties xmlns="http://schemas.openxmlformats.org/officeDocument/2006/extended-properties" xmlns:vt="http://schemas.openxmlformats.org/officeDocument/2006/docPropsVTypes">
  <TotalTime>853</TotalTime>
  <Words>526</Words>
  <Application>Microsoft Office PowerPoint</Application>
  <PresentationFormat>Widescreen</PresentationFormat>
  <Paragraphs>56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Aptos</vt:lpstr>
      <vt:lpstr>Arial</vt:lpstr>
      <vt:lpstr>Lato</vt:lpstr>
      <vt:lpstr>Lato Black</vt:lpstr>
      <vt:lpstr>Office Theme</vt:lpstr>
      <vt:lpstr>Quitting is For Winners!</vt:lpstr>
      <vt:lpstr>  Heidi Voorhees, Senior Vice President, MGT </vt:lpstr>
      <vt:lpstr>Johanna Nyden, AICP –Community Development Director, Skokie, IL</vt:lpstr>
      <vt:lpstr>Milton Dohoney, Jr., – City Administrator, City of Ann Arbor, MI</vt:lpstr>
      <vt:lpstr>Brian Murphy, Executive Director Northwest Water Commission</vt:lpstr>
      <vt:lpstr>Organizational Issues</vt:lpstr>
      <vt:lpstr>Quit Criteria for Local Government </vt:lpstr>
      <vt:lpstr>What’s Holding You Back?</vt:lpstr>
      <vt:lpstr>Quitting Questions? Contact Us!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Delia Jones</dc:creator>
  <cp:lastModifiedBy>Felicia Littky</cp:lastModifiedBy>
  <cp:revision>30</cp:revision>
  <dcterms:created xsi:type="dcterms:W3CDTF">2022-10-21T14:04:38Z</dcterms:created>
  <dcterms:modified xsi:type="dcterms:W3CDTF">2025-03-26T19:58:45Z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0x0101003EFC534586D1B347AAFEC02C9E763AE3</vt:lpwstr>
  </property>
</Properties>
</file>