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7.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22.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257" r:id="rId2"/>
    <p:sldId id="256" r:id="rId3"/>
    <p:sldId id="289" r:id="rId4"/>
    <p:sldId id="261" r:id="rId5"/>
    <p:sldId id="290" r:id="rId6"/>
    <p:sldId id="291" r:id="rId7"/>
    <p:sldId id="292" r:id="rId8"/>
    <p:sldId id="267" r:id="rId9"/>
    <p:sldId id="265"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93" r:id="rId31"/>
    <p:sldId id="288"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9FDB8EE-3AEA-4D02-8B13-088A50F30B9D}">
          <p14:sldIdLst>
            <p14:sldId id="257"/>
            <p14:sldId id="256"/>
            <p14:sldId id="289"/>
            <p14:sldId id="261"/>
            <p14:sldId id="290"/>
            <p14:sldId id="291"/>
            <p14:sldId id="292"/>
            <p14:sldId id="267"/>
            <p14:sldId id="265"/>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93"/>
            <p14:sldId id="28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33"/>
    <a:srgbClr val="5639AF"/>
    <a:srgbClr val="FF9933"/>
    <a:srgbClr val="AF47D2"/>
    <a:srgbClr val="556633"/>
    <a:srgbClr val="982068"/>
    <a:srgbClr val="FFFFFF"/>
    <a:srgbClr val="642265"/>
    <a:srgbClr val="663399"/>
    <a:srgbClr val="2842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3"/>
    <p:restoredTop sz="74455" autoAdjust="0"/>
  </p:normalViewPr>
  <p:slideViewPr>
    <p:cSldViewPr snapToGrid="0">
      <p:cViewPr varScale="1">
        <p:scale>
          <a:sx n="74" d="100"/>
          <a:sy n="74" d="100"/>
        </p:scale>
        <p:origin x="2166" y="294"/>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7E8C21-B842-4E45-B6D5-A55573025485}"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n-US"/>
        </a:p>
      </dgm:t>
    </dgm:pt>
    <dgm:pt modelId="{9C3306C6-1F82-41A7-B259-3CD0164AA344}">
      <dgm:prSet custT="1"/>
      <dgm:spPr/>
      <dgm:t>
        <a:bodyPr/>
        <a:lstStyle/>
        <a:p>
          <a:r>
            <a:rPr lang="en-US" sz="1800" dirty="0">
              <a:latin typeface="Lato" panose="020F0502020204030203" pitchFamily="34" charset="0"/>
              <a:ea typeface="Lato" panose="020F0502020204030203" pitchFamily="34" charset="0"/>
              <a:cs typeface="Lato" panose="020F0502020204030203" pitchFamily="34" charset="0"/>
            </a:rPr>
            <a:t>The Current Context – What is Community Leadership</a:t>
          </a:r>
        </a:p>
      </dgm:t>
    </dgm:pt>
    <dgm:pt modelId="{3BA4A104-8046-468F-8BCB-1E879B38CDBD}" type="parTrans" cxnId="{34663476-CE3D-40D1-8C4A-1E76B0031D97}">
      <dgm:prSet/>
      <dgm:spPr/>
      <dgm:t>
        <a:bodyPr/>
        <a:lstStyle/>
        <a:p>
          <a:endParaRPr lang="en-US" sz="2000">
            <a:latin typeface="Lato" panose="020F0502020204030203" pitchFamily="34" charset="0"/>
            <a:ea typeface="Lato" panose="020F0502020204030203" pitchFamily="34" charset="0"/>
            <a:cs typeface="Lato" panose="020F0502020204030203" pitchFamily="34" charset="0"/>
          </a:endParaRPr>
        </a:p>
      </dgm:t>
    </dgm:pt>
    <dgm:pt modelId="{67E44028-ABBA-4195-A2DA-F994549F2B70}" type="sibTrans" cxnId="{34663476-CE3D-40D1-8C4A-1E76B0031D97}">
      <dgm:prSet/>
      <dgm:spPr/>
      <dgm:t>
        <a:bodyPr/>
        <a:lstStyle/>
        <a:p>
          <a:endParaRPr lang="en-US" sz="2000">
            <a:latin typeface="Lato" panose="020F0502020204030203" pitchFamily="34" charset="0"/>
            <a:ea typeface="Lato" panose="020F0502020204030203" pitchFamily="34" charset="0"/>
            <a:cs typeface="Lato" panose="020F0502020204030203" pitchFamily="34" charset="0"/>
          </a:endParaRPr>
        </a:p>
      </dgm:t>
    </dgm:pt>
    <dgm:pt modelId="{7B91C5D5-E9B6-419E-9F27-80FC4C77F0B4}">
      <dgm:prSet custT="1"/>
      <dgm:spPr/>
      <dgm:t>
        <a:bodyPr/>
        <a:lstStyle/>
        <a:p>
          <a:r>
            <a:rPr lang="en-US" sz="1800" dirty="0">
              <a:latin typeface="Lato" panose="020F0502020204030203" pitchFamily="34" charset="0"/>
              <a:ea typeface="Lato" panose="020F0502020204030203" pitchFamily="34" charset="0"/>
              <a:cs typeface="Lato" panose="020F0502020204030203" pitchFamily="34" charset="0"/>
            </a:rPr>
            <a:t>National Conversation 2022 to Present</a:t>
          </a:r>
        </a:p>
      </dgm:t>
    </dgm:pt>
    <dgm:pt modelId="{F8F5665F-F0E1-4E8C-BF2B-373C24BEFB34}" type="parTrans" cxnId="{B35CCCFC-FC7B-4BD4-80DD-BB36D0457849}">
      <dgm:prSet/>
      <dgm:spPr/>
      <dgm:t>
        <a:bodyPr/>
        <a:lstStyle/>
        <a:p>
          <a:endParaRPr lang="en-US" sz="2000">
            <a:latin typeface="Lato" panose="020F0502020204030203" pitchFamily="34" charset="0"/>
            <a:ea typeface="Lato" panose="020F0502020204030203" pitchFamily="34" charset="0"/>
            <a:cs typeface="Lato" panose="020F0502020204030203" pitchFamily="34" charset="0"/>
          </a:endParaRPr>
        </a:p>
      </dgm:t>
    </dgm:pt>
    <dgm:pt modelId="{6B22AFE4-95CD-423A-BC2C-35D64F0AA8A9}" type="sibTrans" cxnId="{B35CCCFC-FC7B-4BD4-80DD-BB36D0457849}">
      <dgm:prSet/>
      <dgm:spPr/>
      <dgm:t>
        <a:bodyPr/>
        <a:lstStyle/>
        <a:p>
          <a:endParaRPr lang="en-US" sz="2000">
            <a:latin typeface="Lato" panose="020F0502020204030203" pitchFamily="34" charset="0"/>
            <a:ea typeface="Lato" panose="020F0502020204030203" pitchFamily="34" charset="0"/>
            <a:cs typeface="Lato" panose="020F0502020204030203" pitchFamily="34" charset="0"/>
          </a:endParaRPr>
        </a:p>
      </dgm:t>
    </dgm:pt>
    <dgm:pt modelId="{38AAECCB-22F3-4746-A30D-1A4A83F72D4A}">
      <dgm:prSet custT="1"/>
      <dgm:spPr/>
      <dgm:t>
        <a:bodyPr/>
        <a:lstStyle/>
        <a:p>
          <a:r>
            <a:rPr lang="en-US" sz="1800" dirty="0">
              <a:latin typeface="Lato" panose="020F0502020204030203" pitchFamily="34" charset="0"/>
              <a:ea typeface="Lato" panose="020F0502020204030203" pitchFamily="34" charset="0"/>
              <a:cs typeface="Lato" panose="020F0502020204030203" pitchFamily="34" charset="0"/>
            </a:rPr>
            <a:t>The Changing View of the Purpose and Functions of Government</a:t>
          </a:r>
        </a:p>
      </dgm:t>
    </dgm:pt>
    <dgm:pt modelId="{A5344BA1-DF65-4FC2-BE9A-F14E8CB3711D}" type="parTrans" cxnId="{5BC1D783-A6DF-4A57-A8BD-5D2BEA680953}">
      <dgm:prSet/>
      <dgm:spPr/>
      <dgm:t>
        <a:bodyPr/>
        <a:lstStyle/>
        <a:p>
          <a:endParaRPr lang="en-US" sz="2000">
            <a:latin typeface="Lato" panose="020F0502020204030203" pitchFamily="34" charset="0"/>
            <a:ea typeface="Lato" panose="020F0502020204030203" pitchFamily="34" charset="0"/>
            <a:cs typeface="Lato" panose="020F0502020204030203" pitchFamily="34" charset="0"/>
          </a:endParaRPr>
        </a:p>
      </dgm:t>
    </dgm:pt>
    <dgm:pt modelId="{25E55EB2-4454-40FE-BACD-81EA66C84981}" type="sibTrans" cxnId="{5BC1D783-A6DF-4A57-A8BD-5D2BEA680953}">
      <dgm:prSet/>
      <dgm:spPr/>
      <dgm:t>
        <a:bodyPr/>
        <a:lstStyle/>
        <a:p>
          <a:endParaRPr lang="en-US" sz="2000">
            <a:latin typeface="Lato" panose="020F0502020204030203" pitchFamily="34" charset="0"/>
            <a:ea typeface="Lato" panose="020F0502020204030203" pitchFamily="34" charset="0"/>
            <a:cs typeface="Lato" panose="020F0502020204030203" pitchFamily="34" charset="0"/>
          </a:endParaRPr>
        </a:p>
      </dgm:t>
    </dgm:pt>
    <dgm:pt modelId="{1F8EE6CA-969C-4E7D-8231-BBEF480C07BD}">
      <dgm:prSet custT="1"/>
      <dgm:spPr/>
      <dgm:t>
        <a:bodyPr/>
        <a:lstStyle/>
        <a:p>
          <a:r>
            <a:rPr lang="en-US" sz="1800" dirty="0">
              <a:latin typeface="Lato" panose="020F0502020204030203" pitchFamily="34" charset="0"/>
              <a:ea typeface="Lato" panose="020F0502020204030203" pitchFamily="34" charset="0"/>
              <a:cs typeface="Lato" panose="020F0502020204030203" pitchFamily="34" charset="0"/>
            </a:rPr>
            <a:t>The Local Government Manager in 2025</a:t>
          </a:r>
        </a:p>
      </dgm:t>
    </dgm:pt>
    <dgm:pt modelId="{89DE8C77-3585-478A-946E-632FDE353C0C}" type="parTrans" cxnId="{92BE9B88-91AD-4E10-9C4C-F65198DE7A46}">
      <dgm:prSet/>
      <dgm:spPr/>
      <dgm:t>
        <a:bodyPr/>
        <a:lstStyle/>
        <a:p>
          <a:endParaRPr lang="en-US" sz="2000">
            <a:latin typeface="Lato" panose="020F0502020204030203" pitchFamily="34" charset="0"/>
            <a:ea typeface="Lato" panose="020F0502020204030203" pitchFamily="34" charset="0"/>
            <a:cs typeface="Lato" panose="020F0502020204030203" pitchFamily="34" charset="0"/>
          </a:endParaRPr>
        </a:p>
      </dgm:t>
    </dgm:pt>
    <dgm:pt modelId="{C8DF0F3F-035C-4473-9844-86B0AB019D68}" type="sibTrans" cxnId="{92BE9B88-91AD-4E10-9C4C-F65198DE7A46}">
      <dgm:prSet/>
      <dgm:spPr/>
      <dgm:t>
        <a:bodyPr/>
        <a:lstStyle/>
        <a:p>
          <a:endParaRPr lang="en-US" sz="2000">
            <a:latin typeface="Lato" panose="020F0502020204030203" pitchFamily="34" charset="0"/>
            <a:ea typeface="Lato" panose="020F0502020204030203" pitchFamily="34" charset="0"/>
            <a:cs typeface="Lato" panose="020F0502020204030203" pitchFamily="34" charset="0"/>
          </a:endParaRPr>
        </a:p>
      </dgm:t>
    </dgm:pt>
    <dgm:pt modelId="{CF2E346C-FE40-4844-B2A4-D84A7523FA5B}">
      <dgm:prSet custT="1"/>
      <dgm:spPr/>
      <dgm:t>
        <a:bodyPr/>
        <a:lstStyle/>
        <a:p>
          <a:r>
            <a:rPr lang="en-US" sz="1800" dirty="0">
              <a:latin typeface="Lato" panose="020F0502020204030203" pitchFamily="34" charset="0"/>
              <a:ea typeface="Lato" panose="020F0502020204030203" pitchFamily="34" charset="0"/>
              <a:cs typeface="Lato" panose="020F0502020204030203" pitchFamily="34" charset="0"/>
            </a:rPr>
            <a:t>Historical Role of the City Manager</a:t>
          </a:r>
        </a:p>
      </dgm:t>
    </dgm:pt>
    <dgm:pt modelId="{373F4BD8-414A-434B-848C-FA6E9366A78B}" type="parTrans" cxnId="{19AAC535-136A-4427-BD9B-9AD7F0B0D941}">
      <dgm:prSet/>
      <dgm:spPr/>
      <dgm:t>
        <a:bodyPr/>
        <a:lstStyle/>
        <a:p>
          <a:endParaRPr lang="en-US" sz="2000">
            <a:latin typeface="Lato" panose="020F0502020204030203" pitchFamily="34" charset="0"/>
            <a:ea typeface="Lato" panose="020F0502020204030203" pitchFamily="34" charset="0"/>
            <a:cs typeface="Lato" panose="020F0502020204030203" pitchFamily="34" charset="0"/>
          </a:endParaRPr>
        </a:p>
      </dgm:t>
    </dgm:pt>
    <dgm:pt modelId="{A60B2EBD-4075-403F-9D47-437980CC427B}" type="sibTrans" cxnId="{19AAC535-136A-4427-BD9B-9AD7F0B0D941}">
      <dgm:prSet/>
      <dgm:spPr/>
      <dgm:t>
        <a:bodyPr/>
        <a:lstStyle/>
        <a:p>
          <a:endParaRPr lang="en-US" sz="2000">
            <a:latin typeface="Lato" panose="020F0502020204030203" pitchFamily="34" charset="0"/>
            <a:ea typeface="Lato" panose="020F0502020204030203" pitchFamily="34" charset="0"/>
            <a:cs typeface="Lato" panose="020F0502020204030203" pitchFamily="34" charset="0"/>
          </a:endParaRPr>
        </a:p>
      </dgm:t>
    </dgm:pt>
    <dgm:pt modelId="{91C1F748-DAA8-4E92-BF20-4B2234023C01}">
      <dgm:prSet custT="1"/>
      <dgm:spPr/>
      <dgm:t>
        <a:bodyPr/>
        <a:lstStyle/>
        <a:p>
          <a:r>
            <a:rPr lang="en-US" sz="1800" dirty="0">
              <a:latin typeface="Lato" panose="020F0502020204030203" pitchFamily="34" charset="0"/>
              <a:ea typeface="Lato" panose="020F0502020204030203" pitchFamily="34" charset="0"/>
              <a:cs typeface="Lato" panose="020F0502020204030203" pitchFamily="34" charset="0"/>
            </a:rPr>
            <a:t>Foundational Documents</a:t>
          </a:r>
        </a:p>
      </dgm:t>
    </dgm:pt>
    <dgm:pt modelId="{DB2E33AF-7732-4665-8EBA-6E4F471BE2C2}" type="parTrans" cxnId="{CEF7E3A7-0E05-47B6-BDDA-4C551513513C}">
      <dgm:prSet/>
      <dgm:spPr/>
      <dgm:t>
        <a:bodyPr/>
        <a:lstStyle/>
        <a:p>
          <a:endParaRPr lang="en-US" sz="2000">
            <a:latin typeface="Lato" panose="020F0502020204030203" pitchFamily="34" charset="0"/>
            <a:ea typeface="Lato" panose="020F0502020204030203" pitchFamily="34" charset="0"/>
            <a:cs typeface="Lato" panose="020F0502020204030203" pitchFamily="34" charset="0"/>
          </a:endParaRPr>
        </a:p>
      </dgm:t>
    </dgm:pt>
    <dgm:pt modelId="{548EB5F7-278D-45D9-B0AC-C4AE54AB2C52}" type="sibTrans" cxnId="{CEF7E3A7-0E05-47B6-BDDA-4C551513513C}">
      <dgm:prSet/>
      <dgm:spPr/>
      <dgm:t>
        <a:bodyPr/>
        <a:lstStyle/>
        <a:p>
          <a:endParaRPr lang="en-US" sz="2000">
            <a:latin typeface="Lato" panose="020F0502020204030203" pitchFamily="34" charset="0"/>
            <a:ea typeface="Lato" panose="020F0502020204030203" pitchFamily="34" charset="0"/>
            <a:cs typeface="Lato" panose="020F0502020204030203" pitchFamily="34" charset="0"/>
          </a:endParaRPr>
        </a:p>
      </dgm:t>
    </dgm:pt>
    <dgm:pt modelId="{24162961-FEDF-4D2C-AB64-C356EE273E1F}">
      <dgm:prSet custT="1"/>
      <dgm:spPr/>
      <dgm:t>
        <a:bodyPr/>
        <a:lstStyle/>
        <a:p>
          <a:r>
            <a:rPr lang="en-US" sz="1800" dirty="0">
              <a:latin typeface="Lato" panose="020F0502020204030203" pitchFamily="34" charset="0"/>
              <a:ea typeface="Lato" panose="020F0502020204030203" pitchFamily="34" charset="0"/>
              <a:cs typeface="Lato" panose="020F0502020204030203" pitchFamily="34" charset="0"/>
            </a:rPr>
            <a:t>Historical Discussions on the Role of the Manager</a:t>
          </a:r>
        </a:p>
      </dgm:t>
    </dgm:pt>
    <dgm:pt modelId="{1C92354D-8427-4803-AEDB-AB0A9C11D161}" type="parTrans" cxnId="{3D913837-482A-466B-8203-CC3B06D95BC0}">
      <dgm:prSet/>
      <dgm:spPr/>
      <dgm:t>
        <a:bodyPr/>
        <a:lstStyle/>
        <a:p>
          <a:endParaRPr lang="en-US" sz="2000">
            <a:latin typeface="Lato" panose="020F0502020204030203" pitchFamily="34" charset="0"/>
            <a:ea typeface="Lato" panose="020F0502020204030203" pitchFamily="34" charset="0"/>
            <a:cs typeface="Lato" panose="020F0502020204030203" pitchFamily="34" charset="0"/>
          </a:endParaRPr>
        </a:p>
      </dgm:t>
    </dgm:pt>
    <dgm:pt modelId="{0F162A98-CB6D-4835-B986-57216FF4A86A}" type="sibTrans" cxnId="{3D913837-482A-466B-8203-CC3B06D95BC0}">
      <dgm:prSet/>
      <dgm:spPr/>
      <dgm:t>
        <a:bodyPr/>
        <a:lstStyle/>
        <a:p>
          <a:endParaRPr lang="en-US" sz="2000">
            <a:latin typeface="Lato" panose="020F0502020204030203" pitchFamily="34" charset="0"/>
            <a:ea typeface="Lato" panose="020F0502020204030203" pitchFamily="34" charset="0"/>
            <a:cs typeface="Lato" panose="020F0502020204030203" pitchFamily="34" charset="0"/>
          </a:endParaRPr>
        </a:p>
      </dgm:t>
    </dgm:pt>
    <dgm:pt modelId="{C6EA7275-FBEC-49C8-9B44-F6B8F3AA57E7}">
      <dgm:prSet custT="1"/>
      <dgm:spPr/>
      <dgm:t>
        <a:bodyPr/>
        <a:lstStyle/>
        <a:p>
          <a:r>
            <a:rPr lang="en-US" sz="1800" dirty="0">
              <a:latin typeface="Lato" panose="020F0502020204030203" pitchFamily="34" charset="0"/>
              <a:ea typeface="Lato" panose="020F0502020204030203" pitchFamily="34" charset="0"/>
              <a:cs typeface="Lato" panose="020F0502020204030203" pitchFamily="34" charset="0"/>
            </a:rPr>
            <a:t>The Future of Our Profession</a:t>
          </a:r>
        </a:p>
      </dgm:t>
    </dgm:pt>
    <dgm:pt modelId="{BA4F415D-13FE-4FF5-85B7-10D6153BF3D6}" type="parTrans" cxnId="{900B4769-2AB9-4D6E-8E64-C73B5F787584}">
      <dgm:prSet/>
      <dgm:spPr/>
      <dgm:t>
        <a:bodyPr/>
        <a:lstStyle/>
        <a:p>
          <a:endParaRPr lang="en-US" sz="2000">
            <a:latin typeface="Lato" panose="020F0502020204030203" pitchFamily="34" charset="0"/>
            <a:ea typeface="Lato" panose="020F0502020204030203" pitchFamily="34" charset="0"/>
            <a:cs typeface="Lato" panose="020F0502020204030203" pitchFamily="34" charset="0"/>
          </a:endParaRPr>
        </a:p>
      </dgm:t>
    </dgm:pt>
    <dgm:pt modelId="{5C470B23-6BAE-469D-8180-C3A9950A2655}" type="sibTrans" cxnId="{900B4769-2AB9-4D6E-8E64-C73B5F787584}">
      <dgm:prSet/>
      <dgm:spPr/>
      <dgm:t>
        <a:bodyPr/>
        <a:lstStyle/>
        <a:p>
          <a:endParaRPr lang="en-US" sz="2000">
            <a:latin typeface="Lato" panose="020F0502020204030203" pitchFamily="34" charset="0"/>
            <a:ea typeface="Lato" panose="020F0502020204030203" pitchFamily="34" charset="0"/>
            <a:cs typeface="Lato" panose="020F0502020204030203" pitchFamily="34" charset="0"/>
          </a:endParaRPr>
        </a:p>
      </dgm:t>
    </dgm:pt>
    <dgm:pt modelId="{CD58AB17-B644-4267-AB44-36ACD9D446EF}">
      <dgm:prSet custT="1"/>
      <dgm:spPr/>
      <dgm:t>
        <a:bodyPr/>
        <a:lstStyle/>
        <a:p>
          <a:r>
            <a:rPr lang="en-US" sz="1800" dirty="0">
              <a:latin typeface="Lato" panose="020F0502020204030203" pitchFamily="34" charset="0"/>
              <a:ea typeface="Lato" panose="020F0502020204030203" pitchFamily="34" charset="0"/>
              <a:cs typeface="Lato" panose="020F0502020204030203" pitchFamily="34" charset="0"/>
            </a:rPr>
            <a:t>Recommendations for Revisiting and Reimagining </a:t>
          </a:r>
        </a:p>
      </dgm:t>
    </dgm:pt>
    <dgm:pt modelId="{4AEA6592-553F-419A-A1C8-6D7E0708BDF2}" type="parTrans" cxnId="{5C6E4F0C-027D-476C-A52F-429E5FB6D7FA}">
      <dgm:prSet/>
      <dgm:spPr/>
      <dgm:t>
        <a:bodyPr/>
        <a:lstStyle/>
        <a:p>
          <a:endParaRPr lang="en-US" sz="2000">
            <a:latin typeface="Lato" panose="020F0502020204030203" pitchFamily="34" charset="0"/>
            <a:ea typeface="Lato" panose="020F0502020204030203" pitchFamily="34" charset="0"/>
            <a:cs typeface="Lato" panose="020F0502020204030203" pitchFamily="34" charset="0"/>
          </a:endParaRPr>
        </a:p>
      </dgm:t>
    </dgm:pt>
    <dgm:pt modelId="{4AB0AF54-41C4-4E98-8899-0C21EB129F57}" type="sibTrans" cxnId="{5C6E4F0C-027D-476C-A52F-429E5FB6D7FA}">
      <dgm:prSet/>
      <dgm:spPr/>
      <dgm:t>
        <a:bodyPr/>
        <a:lstStyle/>
        <a:p>
          <a:endParaRPr lang="en-US" sz="2000">
            <a:latin typeface="Lato" panose="020F0502020204030203" pitchFamily="34" charset="0"/>
            <a:ea typeface="Lato" panose="020F0502020204030203" pitchFamily="34" charset="0"/>
            <a:cs typeface="Lato" panose="020F0502020204030203" pitchFamily="34" charset="0"/>
          </a:endParaRPr>
        </a:p>
      </dgm:t>
    </dgm:pt>
    <dgm:pt modelId="{762B4C24-8639-4930-B997-CA2695194C9C}">
      <dgm:prSet custT="1"/>
      <dgm:spPr/>
      <dgm:t>
        <a:bodyPr/>
        <a:lstStyle/>
        <a:p>
          <a:r>
            <a:rPr lang="en-US" sz="1800" dirty="0">
              <a:latin typeface="Lato" panose="020F0502020204030203" pitchFamily="34" charset="0"/>
              <a:ea typeface="Lato" panose="020F0502020204030203" pitchFamily="34" charset="0"/>
              <a:cs typeface="Lato" panose="020F0502020204030203" pitchFamily="34" charset="0"/>
            </a:rPr>
            <a:t>The Community Leader – Administrative Technician Continuum</a:t>
          </a:r>
        </a:p>
      </dgm:t>
    </dgm:pt>
    <dgm:pt modelId="{9CBBDB0E-F9B9-48B6-86A5-249D83474536}" type="parTrans" cxnId="{67E3C5A7-E8EC-499B-8A8E-768D887EE7DA}">
      <dgm:prSet/>
      <dgm:spPr/>
      <dgm:t>
        <a:bodyPr/>
        <a:lstStyle/>
        <a:p>
          <a:endParaRPr lang="en-US"/>
        </a:p>
      </dgm:t>
    </dgm:pt>
    <dgm:pt modelId="{26E8CA1F-CB68-4824-A4CB-C2FF3D002E83}" type="sibTrans" cxnId="{67E3C5A7-E8EC-499B-8A8E-768D887EE7DA}">
      <dgm:prSet/>
      <dgm:spPr/>
      <dgm:t>
        <a:bodyPr/>
        <a:lstStyle/>
        <a:p>
          <a:endParaRPr lang="en-US"/>
        </a:p>
      </dgm:t>
    </dgm:pt>
    <dgm:pt modelId="{FF29851D-90DE-4346-A4F1-104C1C3F1C97}">
      <dgm:prSet custT="1"/>
      <dgm:spPr/>
      <dgm:t>
        <a:bodyPr/>
        <a:lstStyle/>
        <a:p>
          <a:r>
            <a:rPr lang="en-US" sz="1800" dirty="0">
              <a:latin typeface="Lato" panose="020F0502020204030203" pitchFamily="34" charset="0"/>
              <a:ea typeface="Lato" panose="020F0502020204030203" pitchFamily="34" charset="0"/>
              <a:cs typeface="Lato" panose="020F0502020204030203" pitchFamily="34" charset="0"/>
            </a:rPr>
            <a:t>ICMA Declaration of Ideals</a:t>
          </a:r>
        </a:p>
      </dgm:t>
    </dgm:pt>
    <dgm:pt modelId="{D87C2724-F115-451B-AFF8-DA893AA4CD20}" type="parTrans" cxnId="{69460394-11BF-46CC-A1BD-9D9799E1B200}">
      <dgm:prSet/>
      <dgm:spPr/>
      <dgm:t>
        <a:bodyPr/>
        <a:lstStyle/>
        <a:p>
          <a:endParaRPr lang="en-US"/>
        </a:p>
      </dgm:t>
    </dgm:pt>
    <dgm:pt modelId="{A647CAEF-52EB-48CA-A56A-E7341129792E}" type="sibTrans" cxnId="{69460394-11BF-46CC-A1BD-9D9799E1B200}">
      <dgm:prSet/>
      <dgm:spPr/>
      <dgm:t>
        <a:bodyPr/>
        <a:lstStyle/>
        <a:p>
          <a:endParaRPr lang="en-US"/>
        </a:p>
      </dgm:t>
    </dgm:pt>
    <dgm:pt modelId="{0250B20F-F9E6-4AC8-BCBC-47501E36EF94}" type="pres">
      <dgm:prSet presAssocID="{907E8C21-B842-4E45-B6D5-A55573025485}" presName="linear" presStyleCnt="0">
        <dgm:presLayoutVars>
          <dgm:dir/>
          <dgm:animLvl val="lvl"/>
          <dgm:resizeHandles val="exact"/>
        </dgm:presLayoutVars>
      </dgm:prSet>
      <dgm:spPr/>
    </dgm:pt>
    <dgm:pt modelId="{0BD32086-F7B8-48E0-A664-5B0A16727049}" type="pres">
      <dgm:prSet presAssocID="{9C3306C6-1F82-41A7-B259-3CD0164AA344}" presName="parentLin" presStyleCnt="0"/>
      <dgm:spPr/>
    </dgm:pt>
    <dgm:pt modelId="{B7A54D3C-CDB6-4D77-888A-9BB49C32D5D3}" type="pres">
      <dgm:prSet presAssocID="{9C3306C6-1F82-41A7-B259-3CD0164AA344}" presName="parentLeftMargin" presStyleLbl="node1" presStyleIdx="0" presStyleCnt="3"/>
      <dgm:spPr/>
    </dgm:pt>
    <dgm:pt modelId="{009F4B80-0821-4B82-9E36-BBFC52587275}" type="pres">
      <dgm:prSet presAssocID="{9C3306C6-1F82-41A7-B259-3CD0164AA344}" presName="parentText" presStyleLbl="node1" presStyleIdx="0" presStyleCnt="3" custScaleX="115055">
        <dgm:presLayoutVars>
          <dgm:chMax val="0"/>
          <dgm:bulletEnabled val="1"/>
        </dgm:presLayoutVars>
      </dgm:prSet>
      <dgm:spPr/>
    </dgm:pt>
    <dgm:pt modelId="{4131D2E4-C872-4FA3-AD33-C850623932FF}" type="pres">
      <dgm:prSet presAssocID="{9C3306C6-1F82-41A7-B259-3CD0164AA344}" presName="negativeSpace" presStyleCnt="0"/>
      <dgm:spPr/>
    </dgm:pt>
    <dgm:pt modelId="{E0955011-6B0E-4AB5-8B9A-6C1EC113D2CE}" type="pres">
      <dgm:prSet presAssocID="{9C3306C6-1F82-41A7-B259-3CD0164AA344}" presName="childText" presStyleLbl="conFgAcc1" presStyleIdx="0" presStyleCnt="3">
        <dgm:presLayoutVars>
          <dgm:bulletEnabled val="1"/>
        </dgm:presLayoutVars>
      </dgm:prSet>
      <dgm:spPr/>
    </dgm:pt>
    <dgm:pt modelId="{D11AAE8C-1F80-418F-A300-7F180DF6ABAF}" type="pres">
      <dgm:prSet presAssocID="{67E44028-ABBA-4195-A2DA-F994549F2B70}" presName="spaceBetweenRectangles" presStyleCnt="0"/>
      <dgm:spPr/>
    </dgm:pt>
    <dgm:pt modelId="{D5C05510-BBB1-44C6-916B-7E2207FC7C5C}" type="pres">
      <dgm:prSet presAssocID="{CF2E346C-FE40-4844-B2A4-D84A7523FA5B}" presName="parentLin" presStyleCnt="0"/>
      <dgm:spPr/>
    </dgm:pt>
    <dgm:pt modelId="{CB7B15F1-B2F5-45C6-8787-B61CB2B48CE5}" type="pres">
      <dgm:prSet presAssocID="{CF2E346C-FE40-4844-B2A4-D84A7523FA5B}" presName="parentLeftMargin" presStyleLbl="node1" presStyleIdx="0" presStyleCnt="3"/>
      <dgm:spPr/>
    </dgm:pt>
    <dgm:pt modelId="{6A82CCFE-2129-4C49-85AC-82B257CD8D03}" type="pres">
      <dgm:prSet presAssocID="{CF2E346C-FE40-4844-B2A4-D84A7523FA5B}" presName="parentText" presStyleLbl="node1" presStyleIdx="1" presStyleCnt="3" custScaleX="115780">
        <dgm:presLayoutVars>
          <dgm:chMax val="0"/>
          <dgm:bulletEnabled val="1"/>
        </dgm:presLayoutVars>
      </dgm:prSet>
      <dgm:spPr/>
    </dgm:pt>
    <dgm:pt modelId="{21DFDD41-8936-427B-A311-1F5C528D6A7F}" type="pres">
      <dgm:prSet presAssocID="{CF2E346C-FE40-4844-B2A4-D84A7523FA5B}" presName="negativeSpace" presStyleCnt="0"/>
      <dgm:spPr/>
    </dgm:pt>
    <dgm:pt modelId="{A4A582DC-F93B-45A4-BB0B-9C4F9CEDE202}" type="pres">
      <dgm:prSet presAssocID="{CF2E346C-FE40-4844-B2A4-D84A7523FA5B}" presName="childText" presStyleLbl="conFgAcc1" presStyleIdx="1" presStyleCnt="3">
        <dgm:presLayoutVars>
          <dgm:bulletEnabled val="1"/>
        </dgm:presLayoutVars>
      </dgm:prSet>
      <dgm:spPr/>
    </dgm:pt>
    <dgm:pt modelId="{473D9599-E5AB-40FE-8C6C-B0B43F6F93A4}" type="pres">
      <dgm:prSet presAssocID="{A60B2EBD-4075-403F-9D47-437980CC427B}" presName="spaceBetweenRectangles" presStyleCnt="0"/>
      <dgm:spPr/>
    </dgm:pt>
    <dgm:pt modelId="{F3CF8207-F8FB-4DB2-9320-81F6072B6DC0}" type="pres">
      <dgm:prSet presAssocID="{C6EA7275-FBEC-49C8-9B44-F6B8F3AA57E7}" presName="parentLin" presStyleCnt="0"/>
      <dgm:spPr/>
    </dgm:pt>
    <dgm:pt modelId="{98A3A38D-A97C-470E-AF17-95B0F0448DDB}" type="pres">
      <dgm:prSet presAssocID="{C6EA7275-FBEC-49C8-9B44-F6B8F3AA57E7}" presName="parentLeftMargin" presStyleLbl="node1" presStyleIdx="1" presStyleCnt="3"/>
      <dgm:spPr/>
    </dgm:pt>
    <dgm:pt modelId="{A2D041D7-AE89-4300-9CD0-BA6E132A0F66}" type="pres">
      <dgm:prSet presAssocID="{C6EA7275-FBEC-49C8-9B44-F6B8F3AA57E7}" presName="parentText" presStyleLbl="node1" presStyleIdx="2" presStyleCnt="3" custScaleX="115819">
        <dgm:presLayoutVars>
          <dgm:chMax val="0"/>
          <dgm:bulletEnabled val="1"/>
        </dgm:presLayoutVars>
      </dgm:prSet>
      <dgm:spPr/>
    </dgm:pt>
    <dgm:pt modelId="{58DE2A16-02A3-4618-92CB-069D874F17DF}" type="pres">
      <dgm:prSet presAssocID="{C6EA7275-FBEC-49C8-9B44-F6B8F3AA57E7}" presName="negativeSpace" presStyleCnt="0"/>
      <dgm:spPr/>
    </dgm:pt>
    <dgm:pt modelId="{B593A16A-3BCE-4EF3-97E7-5BD9D2DE2D61}" type="pres">
      <dgm:prSet presAssocID="{C6EA7275-FBEC-49C8-9B44-F6B8F3AA57E7}" presName="childText" presStyleLbl="conFgAcc1" presStyleIdx="2" presStyleCnt="3">
        <dgm:presLayoutVars>
          <dgm:bulletEnabled val="1"/>
        </dgm:presLayoutVars>
      </dgm:prSet>
      <dgm:spPr/>
    </dgm:pt>
  </dgm:ptLst>
  <dgm:cxnLst>
    <dgm:cxn modelId="{5C6E4F0C-027D-476C-A52F-429E5FB6D7FA}" srcId="{C6EA7275-FBEC-49C8-9B44-F6B8F3AA57E7}" destId="{CD58AB17-B644-4267-AB44-36ACD9D446EF}" srcOrd="1" destOrd="0" parTransId="{4AEA6592-553F-419A-A1C8-6D7E0708BDF2}" sibTransId="{4AB0AF54-41C4-4E98-8899-0C21EB129F57}"/>
    <dgm:cxn modelId="{FA7DDB17-0B10-4D01-9CB8-8677EDC2121A}" type="presOf" srcId="{CF2E346C-FE40-4844-B2A4-D84A7523FA5B}" destId="{6A82CCFE-2129-4C49-85AC-82B257CD8D03}" srcOrd="1" destOrd="0" presId="urn:microsoft.com/office/officeart/2005/8/layout/list1"/>
    <dgm:cxn modelId="{8264BE2C-F5B3-48C0-B5E7-DF8D0424CB9E}" type="presOf" srcId="{1F8EE6CA-969C-4E7D-8231-BBEF480C07BD}" destId="{E0955011-6B0E-4AB5-8B9A-6C1EC113D2CE}" srcOrd="0" destOrd="2" presId="urn:microsoft.com/office/officeart/2005/8/layout/list1"/>
    <dgm:cxn modelId="{2F754D31-6DBE-4EF8-B723-9226410B934F}" type="presOf" srcId="{38AAECCB-22F3-4746-A30D-1A4A83F72D4A}" destId="{E0955011-6B0E-4AB5-8B9A-6C1EC113D2CE}" srcOrd="0" destOrd="1" presId="urn:microsoft.com/office/officeart/2005/8/layout/list1"/>
    <dgm:cxn modelId="{19AAC535-136A-4427-BD9B-9AD7F0B0D941}" srcId="{907E8C21-B842-4E45-B6D5-A55573025485}" destId="{CF2E346C-FE40-4844-B2A4-D84A7523FA5B}" srcOrd="1" destOrd="0" parTransId="{373F4BD8-414A-434B-848C-FA6E9366A78B}" sibTransId="{A60B2EBD-4075-403F-9D47-437980CC427B}"/>
    <dgm:cxn modelId="{3D913837-482A-466B-8203-CC3B06D95BC0}" srcId="{CF2E346C-FE40-4844-B2A4-D84A7523FA5B}" destId="{24162961-FEDF-4D2C-AB64-C356EE273E1F}" srcOrd="1" destOrd="0" parTransId="{1C92354D-8427-4803-AEDB-AB0A9C11D161}" sibTransId="{0F162A98-CB6D-4835-B986-57216FF4A86A}"/>
    <dgm:cxn modelId="{8010D041-92F6-42ED-B262-884A9FF37196}" type="presOf" srcId="{9C3306C6-1F82-41A7-B259-3CD0164AA344}" destId="{B7A54D3C-CDB6-4D77-888A-9BB49C32D5D3}" srcOrd="0" destOrd="0" presId="urn:microsoft.com/office/officeart/2005/8/layout/list1"/>
    <dgm:cxn modelId="{55C0D967-B984-466A-8279-D2C0BCCF161C}" type="presOf" srcId="{FF29851D-90DE-4346-A4F1-104C1C3F1C97}" destId="{B593A16A-3BCE-4EF3-97E7-5BD9D2DE2D61}" srcOrd="0" destOrd="0" presId="urn:microsoft.com/office/officeart/2005/8/layout/list1"/>
    <dgm:cxn modelId="{900B4769-2AB9-4D6E-8E64-C73B5F787584}" srcId="{907E8C21-B842-4E45-B6D5-A55573025485}" destId="{C6EA7275-FBEC-49C8-9B44-F6B8F3AA57E7}" srcOrd="2" destOrd="0" parTransId="{BA4F415D-13FE-4FF5-85B7-10D6153BF3D6}" sibTransId="{5C470B23-6BAE-469D-8180-C3A9950A2655}"/>
    <dgm:cxn modelId="{34663476-CE3D-40D1-8C4A-1E76B0031D97}" srcId="{907E8C21-B842-4E45-B6D5-A55573025485}" destId="{9C3306C6-1F82-41A7-B259-3CD0164AA344}" srcOrd="0" destOrd="0" parTransId="{3BA4A104-8046-468F-8BCB-1E879B38CDBD}" sibTransId="{67E44028-ABBA-4195-A2DA-F994549F2B70}"/>
    <dgm:cxn modelId="{2BB7887D-9746-472A-9944-D354C0269389}" type="presOf" srcId="{CF2E346C-FE40-4844-B2A4-D84A7523FA5B}" destId="{CB7B15F1-B2F5-45C6-8787-B61CB2B48CE5}" srcOrd="0" destOrd="0" presId="urn:microsoft.com/office/officeart/2005/8/layout/list1"/>
    <dgm:cxn modelId="{5BC1D783-A6DF-4A57-A8BD-5D2BEA680953}" srcId="{9C3306C6-1F82-41A7-B259-3CD0164AA344}" destId="{38AAECCB-22F3-4746-A30D-1A4A83F72D4A}" srcOrd="1" destOrd="0" parTransId="{A5344BA1-DF65-4FC2-BE9A-F14E8CB3711D}" sibTransId="{25E55EB2-4454-40FE-BACD-81EA66C84981}"/>
    <dgm:cxn modelId="{92BE9B88-91AD-4E10-9C4C-F65198DE7A46}" srcId="{9C3306C6-1F82-41A7-B259-3CD0164AA344}" destId="{1F8EE6CA-969C-4E7D-8231-BBEF480C07BD}" srcOrd="2" destOrd="0" parTransId="{89DE8C77-3585-478A-946E-632FDE353C0C}" sibTransId="{C8DF0F3F-035C-4473-9844-86B0AB019D68}"/>
    <dgm:cxn modelId="{F0C2A58C-FE6E-41EF-9FC2-1FF811098B9E}" type="presOf" srcId="{C6EA7275-FBEC-49C8-9B44-F6B8F3AA57E7}" destId="{98A3A38D-A97C-470E-AF17-95B0F0448DDB}" srcOrd="0" destOrd="0" presId="urn:microsoft.com/office/officeart/2005/8/layout/list1"/>
    <dgm:cxn modelId="{A195128E-79A3-453A-AB94-C77DB853DFCA}" type="presOf" srcId="{C6EA7275-FBEC-49C8-9B44-F6B8F3AA57E7}" destId="{A2D041D7-AE89-4300-9CD0-BA6E132A0F66}" srcOrd="1" destOrd="0" presId="urn:microsoft.com/office/officeart/2005/8/layout/list1"/>
    <dgm:cxn modelId="{69460394-11BF-46CC-A1BD-9D9799E1B200}" srcId="{C6EA7275-FBEC-49C8-9B44-F6B8F3AA57E7}" destId="{FF29851D-90DE-4346-A4F1-104C1C3F1C97}" srcOrd="0" destOrd="0" parTransId="{D87C2724-F115-451B-AFF8-DA893AA4CD20}" sibTransId="{A647CAEF-52EB-48CA-A56A-E7341129792E}"/>
    <dgm:cxn modelId="{D86395A3-C45F-476A-B5A9-6BB498B636E5}" type="presOf" srcId="{907E8C21-B842-4E45-B6D5-A55573025485}" destId="{0250B20F-F9E6-4AC8-BCBC-47501E36EF94}" srcOrd="0" destOrd="0" presId="urn:microsoft.com/office/officeart/2005/8/layout/list1"/>
    <dgm:cxn modelId="{67E3C5A7-E8EC-499B-8A8E-768D887EE7DA}" srcId="{CF2E346C-FE40-4844-B2A4-D84A7523FA5B}" destId="{762B4C24-8639-4930-B997-CA2695194C9C}" srcOrd="2" destOrd="0" parTransId="{9CBBDB0E-F9B9-48B6-86A5-249D83474536}" sibTransId="{26E8CA1F-CB68-4824-A4CB-C2FF3D002E83}"/>
    <dgm:cxn modelId="{CEF7E3A7-0E05-47B6-BDDA-4C551513513C}" srcId="{CF2E346C-FE40-4844-B2A4-D84A7523FA5B}" destId="{91C1F748-DAA8-4E92-BF20-4B2234023C01}" srcOrd="0" destOrd="0" parTransId="{DB2E33AF-7732-4665-8EBA-6E4F471BE2C2}" sibTransId="{548EB5F7-278D-45D9-B0AC-C4AE54AB2C52}"/>
    <dgm:cxn modelId="{3EABA6AD-06D7-4E6A-A143-EDCBD0F0ED04}" type="presOf" srcId="{CD58AB17-B644-4267-AB44-36ACD9D446EF}" destId="{B593A16A-3BCE-4EF3-97E7-5BD9D2DE2D61}" srcOrd="0" destOrd="1" presId="urn:microsoft.com/office/officeart/2005/8/layout/list1"/>
    <dgm:cxn modelId="{FDB47AC3-1594-4CA2-B29C-AB6B73B6867E}" type="presOf" srcId="{7B91C5D5-E9B6-419E-9F27-80FC4C77F0B4}" destId="{E0955011-6B0E-4AB5-8B9A-6C1EC113D2CE}" srcOrd="0" destOrd="0" presId="urn:microsoft.com/office/officeart/2005/8/layout/list1"/>
    <dgm:cxn modelId="{F5F233CA-55C7-4FC9-9086-4447239FB205}" type="presOf" srcId="{762B4C24-8639-4930-B997-CA2695194C9C}" destId="{A4A582DC-F93B-45A4-BB0B-9C4F9CEDE202}" srcOrd="0" destOrd="2" presId="urn:microsoft.com/office/officeart/2005/8/layout/list1"/>
    <dgm:cxn modelId="{79CE40CA-027D-4D67-8A44-3BD8B62B5A5D}" type="presOf" srcId="{24162961-FEDF-4D2C-AB64-C356EE273E1F}" destId="{A4A582DC-F93B-45A4-BB0B-9C4F9CEDE202}" srcOrd="0" destOrd="1" presId="urn:microsoft.com/office/officeart/2005/8/layout/list1"/>
    <dgm:cxn modelId="{D69B1ED0-2767-4684-94AA-BE4C64593878}" type="presOf" srcId="{9C3306C6-1F82-41A7-B259-3CD0164AA344}" destId="{009F4B80-0821-4B82-9E36-BBFC52587275}" srcOrd="1" destOrd="0" presId="urn:microsoft.com/office/officeart/2005/8/layout/list1"/>
    <dgm:cxn modelId="{374AFFD0-CA0F-4529-8122-6C483FC5AE9A}" type="presOf" srcId="{91C1F748-DAA8-4E92-BF20-4B2234023C01}" destId="{A4A582DC-F93B-45A4-BB0B-9C4F9CEDE202}" srcOrd="0" destOrd="0" presId="urn:microsoft.com/office/officeart/2005/8/layout/list1"/>
    <dgm:cxn modelId="{B35CCCFC-FC7B-4BD4-80DD-BB36D0457849}" srcId="{9C3306C6-1F82-41A7-B259-3CD0164AA344}" destId="{7B91C5D5-E9B6-419E-9F27-80FC4C77F0B4}" srcOrd="0" destOrd="0" parTransId="{F8F5665F-F0E1-4E8C-BF2B-373C24BEFB34}" sibTransId="{6B22AFE4-95CD-423A-BC2C-35D64F0AA8A9}"/>
    <dgm:cxn modelId="{6B4AB264-19F5-4DA5-8DDA-EA621DAFCA5D}" type="presParOf" srcId="{0250B20F-F9E6-4AC8-BCBC-47501E36EF94}" destId="{0BD32086-F7B8-48E0-A664-5B0A16727049}" srcOrd="0" destOrd="0" presId="urn:microsoft.com/office/officeart/2005/8/layout/list1"/>
    <dgm:cxn modelId="{453BBCCE-36A0-4FF5-9A1B-295C9272FD1C}" type="presParOf" srcId="{0BD32086-F7B8-48E0-A664-5B0A16727049}" destId="{B7A54D3C-CDB6-4D77-888A-9BB49C32D5D3}" srcOrd="0" destOrd="0" presId="urn:microsoft.com/office/officeart/2005/8/layout/list1"/>
    <dgm:cxn modelId="{E1DBFDC5-6AFF-4714-8F76-3E1BCD8968AA}" type="presParOf" srcId="{0BD32086-F7B8-48E0-A664-5B0A16727049}" destId="{009F4B80-0821-4B82-9E36-BBFC52587275}" srcOrd="1" destOrd="0" presId="urn:microsoft.com/office/officeart/2005/8/layout/list1"/>
    <dgm:cxn modelId="{26E373B9-CB02-4CA3-9CFB-E489F29B9687}" type="presParOf" srcId="{0250B20F-F9E6-4AC8-BCBC-47501E36EF94}" destId="{4131D2E4-C872-4FA3-AD33-C850623932FF}" srcOrd="1" destOrd="0" presId="urn:microsoft.com/office/officeart/2005/8/layout/list1"/>
    <dgm:cxn modelId="{EED99B5E-5E30-41B1-A6D2-398D87B31EAC}" type="presParOf" srcId="{0250B20F-F9E6-4AC8-BCBC-47501E36EF94}" destId="{E0955011-6B0E-4AB5-8B9A-6C1EC113D2CE}" srcOrd="2" destOrd="0" presId="urn:microsoft.com/office/officeart/2005/8/layout/list1"/>
    <dgm:cxn modelId="{07F29984-494E-485E-89E4-AFC44EEB87B2}" type="presParOf" srcId="{0250B20F-F9E6-4AC8-BCBC-47501E36EF94}" destId="{D11AAE8C-1F80-418F-A300-7F180DF6ABAF}" srcOrd="3" destOrd="0" presId="urn:microsoft.com/office/officeart/2005/8/layout/list1"/>
    <dgm:cxn modelId="{1C4F0080-3DC6-48C5-B2F8-F08BCBD81278}" type="presParOf" srcId="{0250B20F-F9E6-4AC8-BCBC-47501E36EF94}" destId="{D5C05510-BBB1-44C6-916B-7E2207FC7C5C}" srcOrd="4" destOrd="0" presId="urn:microsoft.com/office/officeart/2005/8/layout/list1"/>
    <dgm:cxn modelId="{55A93809-AA2F-49B7-8721-2BD7DD89AA94}" type="presParOf" srcId="{D5C05510-BBB1-44C6-916B-7E2207FC7C5C}" destId="{CB7B15F1-B2F5-45C6-8787-B61CB2B48CE5}" srcOrd="0" destOrd="0" presId="urn:microsoft.com/office/officeart/2005/8/layout/list1"/>
    <dgm:cxn modelId="{004BEB23-1C2C-4838-A2D8-41F369FFC32F}" type="presParOf" srcId="{D5C05510-BBB1-44C6-916B-7E2207FC7C5C}" destId="{6A82CCFE-2129-4C49-85AC-82B257CD8D03}" srcOrd="1" destOrd="0" presId="urn:microsoft.com/office/officeart/2005/8/layout/list1"/>
    <dgm:cxn modelId="{E1C21DBE-4A47-4DC4-A8CE-5517F1E5736D}" type="presParOf" srcId="{0250B20F-F9E6-4AC8-BCBC-47501E36EF94}" destId="{21DFDD41-8936-427B-A311-1F5C528D6A7F}" srcOrd="5" destOrd="0" presId="urn:microsoft.com/office/officeart/2005/8/layout/list1"/>
    <dgm:cxn modelId="{1155CDCB-034E-47D6-A1D8-6FBEF779614E}" type="presParOf" srcId="{0250B20F-F9E6-4AC8-BCBC-47501E36EF94}" destId="{A4A582DC-F93B-45A4-BB0B-9C4F9CEDE202}" srcOrd="6" destOrd="0" presId="urn:microsoft.com/office/officeart/2005/8/layout/list1"/>
    <dgm:cxn modelId="{D957AF91-626B-44FC-9B81-FFDB81EAA183}" type="presParOf" srcId="{0250B20F-F9E6-4AC8-BCBC-47501E36EF94}" destId="{473D9599-E5AB-40FE-8C6C-B0B43F6F93A4}" srcOrd="7" destOrd="0" presId="urn:microsoft.com/office/officeart/2005/8/layout/list1"/>
    <dgm:cxn modelId="{850C465A-333A-4417-A2AE-E7C9424BE144}" type="presParOf" srcId="{0250B20F-F9E6-4AC8-BCBC-47501E36EF94}" destId="{F3CF8207-F8FB-4DB2-9320-81F6072B6DC0}" srcOrd="8" destOrd="0" presId="urn:microsoft.com/office/officeart/2005/8/layout/list1"/>
    <dgm:cxn modelId="{FA678C95-15F0-4B41-A611-6D8D1A9BB106}" type="presParOf" srcId="{F3CF8207-F8FB-4DB2-9320-81F6072B6DC0}" destId="{98A3A38D-A97C-470E-AF17-95B0F0448DDB}" srcOrd="0" destOrd="0" presId="urn:microsoft.com/office/officeart/2005/8/layout/list1"/>
    <dgm:cxn modelId="{4799D328-C64B-43B4-BE71-D800AD424A98}" type="presParOf" srcId="{F3CF8207-F8FB-4DB2-9320-81F6072B6DC0}" destId="{A2D041D7-AE89-4300-9CD0-BA6E132A0F66}" srcOrd="1" destOrd="0" presId="urn:microsoft.com/office/officeart/2005/8/layout/list1"/>
    <dgm:cxn modelId="{FDCAAB4F-648B-49F4-AC9B-BC7AAD6D67AE}" type="presParOf" srcId="{0250B20F-F9E6-4AC8-BCBC-47501E36EF94}" destId="{58DE2A16-02A3-4618-92CB-069D874F17DF}" srcOrd="9" destOrd="0" presId="urn:microsoft.com/office/officeart/2005/8/layout/list1"/>
    <dgm:cxn modelId="{E83EF200-0BFE-44DD-8E94-33FB0F1CE785}" type="presParOf" srcId="{0250B20F-F9E6-4AC8-BCBC-47501E36EF94}" destId="{B593A16A-3BCE-4EF3-97E7-5BD9D2DE2D6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7E8C21-B842-4E45-B6D5-A55573025485}"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n-US"/>
        </a:p>
      </dgm:t>
    </dgm:pt>
    <dgm:pt modelId="{9C3306C6-1F82-41A7-B259-3CD0164AA344}">
      <dgm:prSet custT="1"/>
      <dgm:spPr/>
      <dgm:t>
        <a:bodyPr/>
        <a:lstStyle/>
        <a:p>
          <a:r>
            <a:rPr lang="en-US" sz="1800" dirty="0">
              <a:latin typeface="Lato" panose="020F0502020204030203" pitchFamily="34" charset="0"/>
              <a:ea typeface="Lato" panose="020F0502020204030203" pitchFamily="34" charset="0"/>
              <a:cs typeface="Lato" panose="020F0502020204030203" pitchFamily="34" charset="0"/>
            </a:rPr>
            <a:t>The Policy Activist</a:t>
          </a:r>
        </a:p>
      </dgm:t>
    </dgm:pt>
    <dgm:pt modelId="{3BA4A104-8046-468F-8BCB-1E879B38CDBD}" type="parTrans" cxnId="{34663476-CE3D-40D1-8C4A-1E76B0031D97}">
      <dgm:prSet/>
      <dgm:spPr/>
      <dgm:t>
        <a:bodyPr/>
        <a:lstStyle/>
        <a:p>
          <a:endParaRPr lang="en-US" sz="2000">
            <a:latin typeface="Lato" panose="020F0502020204030203" pitchFamily="34" charset="0"/>
            <a:ea typeface="Lato" panose="020F0502020204030203" pitchFamily="34" charset="0"/>
            <a:cs typeface="Lato" panose="020F0502020204030203" pitchFamily="34" charset="0"/>
          </a:endParaRPr>
        </a:p>
      </dgm:t>
    </dgm:pt>
    <dgm:pt modelId="{67E44028-ABBA-4195-A2DA-F994549F2B70}" type="sibTrans" cxnId="{34663476-CE3D-40D1-8C4A-1E76B0031D97}">
      <dgm:prSet/>
      <dgm:spPr/>
      <dgm:t>
        <a:bodyPr/>
        <a:lstStyle/>
        <a:p>
          <a:endParaRPr lang="en-US" sz="2000">
            <a:latin typeface="Lato" panose="020F0502020204030203" pitchFamily="34" charset="0"/>
            <a:ea typeface="Lato" panose="020F0502020204030203" pitchFamily="34" charset="0"/>
            <a:cs typeface="Lato" panose="020F0502020204030203" pitchFamily="34" charset="0"/>
          </a:endParaRPr>
        </a:p>
      </dgm:t>
    </dgm:pt>
    <dgm:pt modelId="{7B91C5D5-E9B6-419E-9F27-80FC4C77F0B4}">
      <dgm:prSet custT="1"/>
      <dgm:spPr/>
      <dgm:t>
        <a:bodyPr/>
        <a:lstStyle/>
        <a:p>
          <a:r>
            <a:rPr lang="en-US" sz="1600" kern="1200" dirty="0">
              <a:solidFill>
                <a:prstClr val="black">
                  <a:hueOff val="0"/>
                  <a:satOff val="0"/>
                  <a:lumOff val="0"/>
                  <a:alphaOff val="0"/>
                </a:prstClr>
              </a:solidFill>
              <a:latin typeface="Lato" panose="020F0502020204030203" pitchFamily="34" charset="0"/>
              <a:ea typeface="Lato" panose="020F0502020204030203" pitchFamily="34" charset="0"/>
              <a:cs typeface="Lato" panose="020F0502020204030203" pitchFamily="34" charset="0"/>
            </a:rPr>
            <a:t>Community Leadership: Actively engage with citizens and community organizations.</a:t>
          </a:r>
        </a:p>
      </dgm:t>
    </dgm:pt>
    <dgm:pt modelId="{F8F5665F-F0E1-4E8C-BF2B-373C24BEFB34}" type="parTrans" cxnId="{B35CCCFC-FC7B-4BD4-80DD-BB36D0457849}">
      <dgm:prSet/>
      <dgm:spPr/>
      <dgm:t>
        <a:bodyPr/>
        <a:lstStyle/>
        <a:p>
          <a:endParaRPr lang="en-US" sz="2000">
            <a:latin typeface="Lato" panose="020F0502020204030203" pitchFamily="34" charset="0"/>
            <a:ea typeface="Lato" panose="020F0502020204030203" pitchFamily="34" charset="0"/>
            <a:cs typeface="Lato" panose="020F0502020204030203" pitchFamily="34" charset="0"/>
          </a:endParaRPr>
        </a:p>
      </dgm:t>
    </dgm:pt>
    <dgm:pt modelId="{6B22AFE4-95CD-423A-BC2C-35D64F0AA8A9}" type="sibTrans" cxnId="{B35CCCFC-FC7B-4BD4-80DD-BB36D0457849}">
      <dgm:prSet/>
      <dgm:spPr/>
      <dgm:t>
        <a:bodyPr/>
        <a:lstStyle/>
        <a:p>
          <a:endParaRPr lang="en-US" sz="2000">
            <a:latin typeface="Lato" panose="020F0502020204030203" pitchFamily="34" charset="0"/>
            <a:ea typeface="Lato" panose="020F0502020204030203" pitchFamily="34" charset="0"/>
            <a:cs typeface="Lato" panose="020F0502020204030203" pitchFamily="34" charset="0"/>
          </a:endParaRPr>
        </a:p>
      </dgm:t>
    </dgm:pt>
    <dgm:pt modelId="{CF2E346C-FE40-4844-B2A4-D84A7523FA5B}">
      <dgm:prSet custT="1"/>
      <dgm:spPr/>
      <dgm:t>
        <a:bodyPr/>
        <a:lstStyle/>
        <a:p>
          <a:r>
            <a:rPr lang="en-US" sz="1800" dirty="0">
              <a:latin typeface="Lato" panose="020F0502020204030203" pitchFamily="34" charset="0"/>
              <a:ea typeface="Lato" panose="020F0502020204030203" pitchFamily="34" charset="0"/>
              <a:cs typeface="Lato" panose="020F0502020204030203" pitchFamily="34" charset="0"/>
            </a:rPr>
            <a:t>The Administrative Technician</a:t>
          </a:r>
        </a:p>
      </dgm:t>
    </dgm:pt>
    <dgm:pt modelId="{373F4BD8-414A-434B-848C-FA6E9366A78B}" type="parTrans" cxnId="{19AAC535-136A-4427-BD9B-9AD7F0B0D941}">
      <dgm:prSet/>
      <dgm:spPr/>
      <dgm:t>
        <a:bodyPr/>
        <a:lstStyle/>
        <a:p>
          <a:endParaRPr lang="en-US" sz="2000">
            <a:latin typeface="Lato" panose="020F0502020204030203" pitchFamily="34" charset="0"/>
            <a:ea typeface="Lato" panose="020F0502020204030203" pitchFamily="34" charset="0"/>
            <a:cs typeface="Lato" panose="020F0502020204030203" pitchFamily="34" charset="0"/>
          </a:endParaRPr>
        </a:p>
      </dgm:t>
    </dgm:pt>
    <dgm:pt modelId="{A60B2EBD-4075-403F-9D47-437980CC427B}" type="sibTrans" cxnId="{19AAC535-136A-4427-BD9B-9AD7F0B0D941}">
      <dgm:prSet/>
      <dgm:spPr/>
      <dgm:t>
        <a:bodyPr/>
        <a:lstStyle/>
        <a:p>
          <a:endParaRPr lang="en-US" sz="2000">
            <a:latin typeface="Lato" panose="020F0502020204030203" pitchFamily="34" charset="0"/>
            <a:ea typeface="Lato" panose="020F0502020204030203" pitchFamily="34" charset="0"/>
            <a:cs typeface="Lato" panose="020F0502020204030203" pitchFamily="34" charset="0"/>
          </a:endParaRPr>
        </a:p>
      </dgm:t>
    </dgm:pt>
    <dgm:pt modelId="{91C1F748-DAA8-4E92-BF20-4B2234023C01}">
      <dgm:prSet custT="1"/>
      <dgm:spPr/>
      <dgm:t>
        <a:bodyPr/>
        <a:lstStyle/>
        <a:p>
          <a:r>
            <a:rPr lang="en-US" sz="1600" dirty="0">
              <a:latin typeface="Lato" panose="020F0502020204030203" pitchFamily="34" charset="0"/>
              <a:ea typeface="Lato" panose="020F0502020204030203" pitchFamily="34" charset="0"/>
              <a:cs typeface="Lato" panose="020F0502020204030203" pitchFamily="34" charset="0"/>
            </a:rPr>
            <a:t>Implementation: Execute policies without engaging in political debates or advocacy.</a:t>
          </a:r>
        </a:p>
      </dgm:t>
    </dgm:pt>
    <dgm:pt modelId="{DB2E33AF-7732-4665-8EBA-6E4F471BE2C2}" type="parTrans" cxnId="{CEF7E3A7-0E05-47B6-BDDA-4C551513513C}">
      <dgm:prSet/>
      <dgm:spPr/>
      <dgm:t>
        <a:bodyPr/>
        <a:lstStyle/>
        <a:p>
          <a:endParaRPr lang="en-US" sz="2000">
            <a:latin typeface="Lato" panose="020F0502020204030203" pitchFamily="34" charset="0"/>
            <a:ea typeface="Lato" panose="020F0502020204030203" pitchFamily="34" charset="0"/>
            <a:cs typeface="Lato" panose="020F0502020204030203" pitchFamily="34" charset="0"/>
          </a:endParaRPr>
        </a:p>
      </dgm:t>
    </dgm:pt>
    <dgm:pt modelId="{548EB5F7-278D-45D9-B0AC-C4AE54AB2C52}" type="sibTrans" cxnId="{CEF7E3A7-0E05-47B6-BDDA-4C551513513C}">
      <dgm:prSet/>
      <dgm:spPr/>
      <dgm:t>
        <a:bodyPr/>
        <a:lstStyle/>
        <a:p>
          <a:endParaRPr lang="en-US" sz="2000">
            <a:latin typeface="Lato" panose="020F0502020204030203" pitchFamily="34" charset="0"/>
            <a:ea typeface="Lato" panose="020F0502020204030203" pitchFamily="34" charset="0"/>
            <a:cs typeface="Lato" panose="020F0502020204030203" pitchFamily="34" charset="0"/>
          </a:endParaRPr>
        </a:p>
      </dgm:t>
    </dgm:pt>
    <dgm:pt modelId="{284EF908-66B5-4B54-9745-5E3594E2BCFC}">
      <dgm:prSet custT="1"/>
      <dgm:spPr/>
      <dgm:t>
        <a:bodyPr/>
        <a:lstStyle/>
        <a:p>
          <a:r>
            <a:rPr lang="en-US" sz="1600" kern="1200" dirty="0">
              <a:solidFill>
                <a:prstClr val="black">
                  <a:hueOff val="0"/>
                  <a:satOff val="0"/>
                  <a:lumOff val="0"/>
                  <a:alphaOff val="0"/>
                </a:prstClr>
              </a:solidFill>
              <a:latin typeface="Lato" panose="020F0502020204030203" pitchFamily="34" charset="0"/>
              <a:ea typeface="Lato" panose="020F0502020204030203" pitchFamily="34" charset="0"/>
              <a:cs typeface="Lato" panose="020F0502020204030203" pitchFamily="34" charset="0"/>
            </a:rPr>
            <a:t>Policy Advocacy: Initiate and advocate for policy proposals to the city council.</a:t>
          </a:r>
        </a:p>
      </dgm:t>
    </dgm:pt>
    <dgm:pt modelId="{56A742B9-A30B-4BEB-9177-175B9A58E52E}" type="parTrans" cxnId="{619E2A50-70EC-4202-BEEC-E66982B11DB4}">
      <dgm:prSet/>
      <dgm:spPr/>
      <dgm:t>
        <a:bodyPr/>
        <a:lstStyle/>
        <a:p>
          <a:endParaRPr lang="en-US"/>
        </a:p>
      </dgm:t>
    </dgm:pt>
    <dgm:pt modelId="{BFCD80A9-A43C-47D2-9F2B-6445695A2F04}" type="sibTrans" cxnId="{619E2A50-70EC-4202-BEEC-E66982B11DB4}">
      <dgm:prSet/>
      <dgm:spPr/>
      <dgm:t>
        <a:bodyPr/>
        <a:lstStyle/>
        <a:p>
          <a:endParaRPr lang="en-US"/>
        </a:p>
      </dgm:t>
    </dgm:pt>
    <dgm:pt modelId="{0E55631B-9746-4742-8574-B0877DDF307E}">
      <dgm:prSet custT="1"/>
      <dgm:spPr/>
      <dgm:t>
        <a:bodyPr/>
        <a:lstStyle/>
        <a:p>
          <a:r>
            <a:rPr lang="en-US" sz="1600" kern="1200" dirty="0">
              <a:solidFill>
                <a:prstClr val="black">
                  <a:hueOff val="0"/>
                  <a:satOff val="0"/>
                  <a:lumOff val="0"/>
                  <a:alphaOff val="0"/>
                </a:prstClr>
              </a:solidFill>
              <a:latin typeface="Lato" panose="020F0502020204030203" pitchFamily="34" charset="0"/>
              <a:ea typeface="Lato" panose="020F0502020204030203" pitchFamily="34" charset="0"/>
              <a:cs typeface="Lato" panose="020F0502020204030203" pitchFamily="34" charset="0"/>
            </a:rPr>
            <a:t>Public Participation: Promote and facilitate citizen participation in decision-making processes.</a:t>
          </a:r>
        </a:p>
      </dgm:t>
    </dgm:pt>
    <dgm:pt modelId="{75FA894F-3AA8-4D4F-9797-A68193816891}" type="parTrans" cxnId="{417292A5-D2C2-46F2-9753-C357DFE028B8}">
      <dgm:prSet/>
      <dgm:spPr/>
      <dgm:t>
        <a:bodyPr/>
        <a:lstStyle/>
        <a:p>
          <a:endParaRPr lang="en-US"/>
        </a:p>
      </dgm:t>
    </dgm:pt>
    <dgm:pt modelId="{3C541831-9391-486F-8FD7-56F59D56C139}" type="sibTrans" cxnId="{417292A5-D2C2-46F2-9753-C357DFE028B8}">
      <dgm:prSet/>
      <dgm:spPr/>
      <dgm:t>
        <a:bodyPr/>
        <a:lstStyle/>
        <a:p>
          <a:endParaRPr lang="en-US"/>
        </a:p>
      </dgm:t>
    </dgm:pt>
    <dgm:pt modelId="{80BC18D7-ED42-4DE7-AE2E-C4E1B309C069}">
      <dgm:prSet custT="1"/>
      <dgm:spPr/>
      <dgm:t>
        <a:bodyPr/>
        <a:lstStyle/>
        <a:p>
          <a:r>
            <a:rPr lang="en-US" sz="1600" dirty="0">
              <a:latin typeface="Lato" panose="020F0502020204030203" pitchFamily="34" charset="0"/>
              <a:ea typeface="Lato" panose="020F0502020204030203" pitchFamily="34" charset="0"/>
              <a:cs typeface="Lato" panose="020F0502020204030203" pitchFamily="34" charset="0"/>
            </a:rPr>
            <a:t>Technical Expertise: Provide factual and technical advice to the city council.</a:t>
          </a:r>
        </a:p>
      </dgm:t>
    </dgm:pt>
    <dgm:pt modelId="{24E486FB-3A59-4319-9453-CF19EE07CE08}" type="parTrans" cxnId="{1FA918F3-5738-41A0-9FD9-A71FED33DB9F}">
      <dgm:prSet/>
      <dgm:spPr/>
      <dgm:t>
        <a:bodyPr/>
        <a:lstStyle/>
        <a:p>
          <a:endParaRPr lang="en-US"/>
        </a:p>
      </dgm:t>
    </dgm:pt>
    <dgm:pt modelId="{FDA985BA-5FA7-4EFD-B4F9-87359C31727F}" type="sibTrans" cxnId="{1FA918F3-5738-41A0-9FD9-A71FED33DB9F}">
      <dgm:prSet/>
      <dgm:spPr/>
      <dgm:t>
        <a:bodyPr/>
        <a:lstStyle/>
        <a:p>
          <a:endParaRPr lang="en-US"/>
        </a:p>
      </dgm:t>
    </dgm:pt>
    <dgm:pt modelId="{E348C971-AF22-4A9C-A09D-7D32811D29CE}">
      <dgm:prSet custT="1"/>
      <dgm:spPr/>
      <dgm:t>
        <a:bodyPr/>
        <a:lstStyle/>
        <a:p>
          <a:r>
            <a:rPr lang="en-US" sz="1600" dirty="0">
              <a:latin typeface="Lato" panose="020F0502020204030203" pitchFamily="34" charset="0"/>
              <a:ea typeface="Lato" panose="020F0502020204030203" pitchFamily="34" charset="0"/>
              <a:cs typeface="Lato" panose="020F0502020204030203" pitchFamily="34" charset="0"/>
            </a:rPr>
            <a:t>Behind-the-Scenes Management: Focus on internal administration and maintaining organizational efficiency</a:t>
          </a:r>
        </a:p>
      </dgm:t>
    </dgm:pt>
    <dgm:pt modelId="{4DC0A22B-C25E-4E33-BD4F-C5953433E888}" type="parTrans" cxnId="{7291203F-9D6C-4417-AAB6-D26EB2C85EA3}">
      <dgm:prSet/>
      <dgm:spPr/>
      <dgm:t>
        <a:bodyPr/>
        <a:lstStyle/>
        <a:p>
          <a:endParaRPr lang="en-US"/>
        </a:p>
      </dgm:t>
    </dgm:pt>
    <dgm:pt modelId="{753C4DE7-F849-418F-BC8A-8DEC0FB9C857}" type="sibTrans" cxnId="{7291203F-9D6C-4417-AAB6-D26EB2C85EA3}">
      <dgm:prSet/>
      <dgm:spPr/>
      <dgm:t>
        <a:bodyPr/>
        <a:lstStyle/>
        <a:p>
          <a:endParaRPr lang="en-US"/>
        </a:p>
      </dgm:t>
    </dgm:pt>
    <dgm:pt modelId="{0250B20F-F9E6-4AC8-BCBC-47501E36EF94}" type="pres">
      <dgm:prSet presAssocID="{907E8C21-B842-4E45-B6D5-A55573025485}" presName="linear" presStyleCnt="0">
        <dgm:presLayoutVars>
          <dgm:dir/>
          <dgm:animLvl val="lvl"/>
          <dgm:resizeHandles val="exact"/>
        </dgm:presLayoutVars>
      </dgm:prSet>
      <dgm:spPr/>
    </dgm:pt>
    <dgm:pt modelId="{0BD32086-F7B8-48E0-A664-5B0A16727049}" type="pres">
      <dgm:prSet presAssocID="{9C3306C6-1F82-41A7-B259-3CD0164AA344}" presName="parentLin" presStyleCnt="0"/>
      <dgm:spPr/>
    </dgm:pt>
    <dgm:pt modelId="{B7A54D3C-CDB6-4D77-888A-9BB49C32D5D3}" type="pres">
      <dgm:prSet presAssocID="{9C3306C6-1F82-41A7-B259-3CD0164AA344}" presName="parentLeftMargin" presStyleLbl="node1" presStyleIdx="0" presStyleCnt="2"/>
      <dgm:spPr/>
    </dgm:pt>
    <dgm:pt modelId="{009F4B80-0821-4B82-9E36-BBFC52587275}" type="pres">
      <dgm:prSet presAssocID="{9C3306C6-1F82-41A7-B259-3CD0164AA344}" presName="parentText" presStyleLbl="node1" presStyleIdx="0" presStyleCnt="2" custScaleX="115055">
        <dgm:presLayoutVars>
          <dgm:chMax val="0"/>
          <dgm:bulletEnabled val="1"/>
        </dgm:presLayoutVars>
      </dgm:prSet>
      <dgm:spPr/>
    </dgm:pt>
    <dgm:pt modelId="{4131D2E4-C872-4FA3-AD33-C850623932FF}" type="pres">
      <dgm:prSet presAssocID="{9C3306C6-1F82-41A7-B259-3CD0164AA344}" presName="negativeSpace" presStyleCnt="0"/>
      <dgm:spPr/>
    </dgm:pt>
    <dgm:pt modelId="{E0955011-6B0E-4AB5-8B9A-6C1EC113D2CE}" type="pres">
      <dgm:prSet presAssocID="{9C3306C6-1F82-41A7-B259-3CD0164AA344}" presName="childText" presStyleLbl="conFgAcc1" presStyleIdx="0" presStyleCnt="2">
        <dgm:presLayoutVars>
          <dgm:bulletEnabled val="1"/>
        </dgm:presLayoutVars>
      </dgm:prSet>
      <dgm:spPr/>
    </dgm:pt>
    <dgm:pt modelId="{D11AAE8C-1F80-418F-A300-7F180DF6ABAF}" type="pres">
      <dgm:prSet presAssocID="{67E44028-ABBA-4195-A2DA-F994549F2B70}" presName="spaceBetweenRectangles" presStyleCnt="0"/>
      <dgm:spPr/>
    </dgm:pt>
    <dgm:pt modelId="{D5C05510-BBB1-44C6-916B-7E2207FC7C5C}" type="pres">
      <dgm:prSet presAssocID="{CF2E346C-FE40-4844-B2A4-D84A7523FA5B}" presName="parentLin" presStyleCnt="0"/>
      <dgm:spPr/>
    </dgm:pt>
    <dgm:pt modelId="{CB7B15F1-B2F5-45C6-8787-B61CB2B48CE5}" type="pres">
      <dgm:prSet presAssocID="{CF2E346C-FE40-4844-B2A4-D84A7523FA5B}" presName="parentLeftMargin" presStyleLbl="node1" presStyleIdx="0" presStyleCnt="2"/>
      <dgm:spPr/>
    </dgm:pt>
    <dgm:pt modelId="{6A82CCFE-2129-4C49-85AC-82B257CD8D03}" type="pres">
      <dgm:prSet presAssocID="{CF2E346C-FE40-4844-B2A4-D84A7523FA5B}" presName="parentText" presStyleLbl="node1" presStyleIdx="1" presStyleCnt="2" custScaleX="115780">
        <dgm:presLayoutVars>
          <dgm:chMax val="0"/>
          <dgm:bulletEnabled val="1"/>
        </dgm:presLayoutVars>
      </dgm:prSet>
      <dgm:spPr/>
    </dgm:pt>
    <dgm:pt modelId="{21DFDD41-8936-427B-A311-1F5C528D6A7F}" type="pres">
      <dgm:prSet presAssocID="{CF2E346C-FE40-4844-B2A4-D84A7523FA5B}" presName="negativeSpace" presStyleCnt="0"/>
      <dgm:spPr/>
    </dgm:pt>
    <dgm:pt modelId="{A4A582DC-F93B-45A4-BB0B-9C4F9CEDE202}" type="pres">
      <dgm:prSet presAssocID="{CF2E346C-FE40-4844-B2A4-D84A7523FA5B}" presName="childText" presStyleLbl="conFgAcc1" presStyleIdx="1" presStyleCnt="2" custLinFactNeighborX="-2170" custLinFactNeighborY="39471">
        <dgm:presLayoutVars>
          <dgm:bulletEnabled val="1"/>
        </dgm:presLayoutVars>
      </dgm:prSet>
      <dgm:spPr/>
    </dgm:pt>
  </dgm:ptLst>
  <dgm:cxnLst>
    <dgm:cxn modelId="{FA7DDB17-0B10-4D01-9CB8-8677EDC2121A}" type="presOf" srcId="{CF2E346C-FE40-4844-B2A4-D84A7523FA5B}" destId="{6A82CCFE-2129-4C49-85AC-82B257CD8D03}" srcOrd="1" destOrd="0" presId="urn:microsoft.com/office/officeart/2005/8/layout/list1"/>
    <dgm:cxn modelId="{E2700634-D808-4397-86A5-BB879938CD2E}" type="presOf" srcId="{0E55631B-9746-4742-8574-B0877DDF307E}" destId="{E0955011-6B0E-4AB5-8B9A-6C1EC113D2CE}" srcOrd="0" destOrd="2" presId="urn:microsoft.com/office/officeart/2005/8/layout/list1"/>
    <dgm:cxn modelId="{19AAC535-136A-4427-BD9B-9AD7F0B0D941}" srcId="{907E8C21-B842-4E45-B6D5-A55573025485}" destId="{CF2E346C-FE40-4844-B2A4-D84A7523FA5B}" srcOrd="1" destOrd="0" parTransId="{373F4BD8-414A-434B-848C-FA6E9366A78B}" sibTransId="{A60B2EBD-4075-403F-9D47-437980CC427B}"/>
    <dgm:cxn modelId="{7291203F-9D6C-4417-AAB6-D26EB2C85EA3}" srcId="{CF2E346C-FE40-4844-B2A4-D84A7523FA5B}" destId="{E348C971-AF22-4A9C-A09D-7D32811D29CE}" srcOrd="2" destOrd="0" parTransId="{4DC0A22B-C25E-4E33-BD4F-C5953433E888}" sibTransId="{753C4DE7-F849-418F-BC8A-8DEC0FB9C857}"/>
    <dgm:cxn modelId="{2355895C-5407-44A9-A79E-32D8B4B2333F}" type="presOf" srcId="{80BC18D7-ED42-4DE7-AE2E-C4E1B309C069}" destId="{A4A582DC-F93B-45A4-BB0B-9C4F9CEDE202}" srcOrd="0" destOrd="1" presId="urn:microsoft.com/office/officeart/2005/8/layout/list1"/>
    <dgm:cxn modelId="{8010D041-92F6-42ED-B262-884A9FF37196}" type="presOf" srcId="{9C3306C6-1F82-41A7-B259-3CD0164AA344}" destId="{B7A54D3C-CDB6-4D77-888A-9BB49C32D5D3}" srcOrd="0" destOrd="0" presId="urn:microsoft.com/office/officeart/2005/8/layout/list1"/>
    <dgm:cxn modelId="{619E2A50-70EC-4202-BEEC-E66982B11DB4}" srcId="{9C3306C6-1F82-41A7-B259-3CD0164AA344}" destId="{284EF908-66B5-4B54-9745-5E3594E2BCFC}" srcOrd="1" destOrd="0" parTransId="{56A742B9-A30B-4BEB-9177-175B9A58E52E}" sibTransId="{BFCD80A9-A43C-47D2-9F2B-6445695A2F04}"/>
    <dgm:cxn modelId="{D6AA1073-A09D-4813-8E86-F83A201B8E12}" type="presOf" srcId="{284EF908-66B5-4B54-9745-5E3594E2BCFC}" destId="{E0955011-6B0E-4AB5-8B9A-6C1EC113D2CE}" srcOrd="0" destOrd="1" presId="urn:microsoft.com/office/officeart/2005/8/layout/list1"/>
    <dgm:cxn modelId="{457F2476-EDC2-4213-8ED7-46ECC09464C9}" type="presOf" srcId="{E348C971-AF22-4A9C-A09D-7D32811D29CE}" destId="{A4A582DC-F93B-45A4-BB0B-9C4F9CEDE202}" srcOrd="0" destOrd="2" presId="urn:microsoft.com/office/officeart/2005/8/layout/list1"/>
    <dgm:cxn modelId="{34663476-CE3D-40D1-8C4A-1E76B0031D97}" srcId="{907E8C21-B842-4E45-B6D5-A55573025485}" destId="{9C3306C6-1F82-41A7-B259-3CD0164AA344}" srcOrd="0" destOrd="0" parTransId="{3BA4A104-8046-468F-8BCB-1E879B38CDBD}" sibTransId="{67E44028-ABBA-4195-A2DA-F994549F2B70}"/>
    <dgm:cxn modelId="{2BB7887D-9746-472A-9944-D354C0269389}" type="presOf" srcId="{CF2E346C-FE40-4844-B2A4-D84A7523FA5B}" destId="{CB7B15F1-B2F5-45C6-8787-B61CB2B48CE5}" srcOrd="0" destOrd="0" presId="urn:microsoft.com/office/officeart/2005/8/layout/list1"/>
    <dgm:cxn modelId="{D86395A3-C45F-476A-B5A9-6BB498B636E5}" type="presOf" srcId="{907E8C21-B842-4E45-B6D5-A55573025485}" destId="{0250B20F-F9E6-4AC8-BCBC-47501E36EF94}" srcOrd="0" destOrd="0" presId="urn:microsoft.com/office/officeart/2005/8/layout/list1"/>
    <dgm:cxn modelId="{417292A5-D2C2-46F2-9753-C357DFE028B8}" srcId="{9C3306C6-1F82-41A7-B259-3CD0164AA344}" destId="{0E55631B-9746-4742-8574-B0877DDF307E}" srcOrd="2" destOrd="0" parTransId="{75FA894F-3AA8-4D4F-9797-A68193816891}" sibTransId="{3C541831-9391-486F-8FD7-56F59D56C139}"/>
    <dgm:cxn modelId="{CEF7E3A7-0E05-47B6-BDDA-4C551513513C}" srcId="{CF2E346C-FE40-4844-B2A4-D84A7523FA5B}" destId="{91C1F748-DAA8-4E92-BF20-4B2234023C01}" srcOrd="0" destOrd="0" parTransId="{DB2E33AF-7732-4665-8EBA-6E4F471BE2C2}" sibTransId="{548EB5F7-278D-45D9-B0AC-C4AE54AB2C52}"/>
    <dgm:cxn modelId="{FDB47AC3-1594-4CA2-B29C-AB6B73B6867E}" type="presOf" srcId="{7B91C5D5-E9B6-419E-9F27-80FC4C77F0B4}" destId="{E0955011-6B0E-4AB5-8B9A-6C1EC113D2CE}" srcOrd="0" destOrd="0" presId="urn:microsoft.com/office/officeart/2005/8/layout/list1"/>
    <dgm:cxn modelId="{D69B1ED0-2767-4684-94AA-BE4C64593878}" type="presOf" srcId="{9C3306C6-1F82-41A7-B259-3CD0164AA344}" destId="{009F4B80-0821-4B82-9E36-BBFC52587275}" srcOrd="1" destOrd="0" presId="urn:microsoft.com/office/officeart/2005/8/layout/list1"/>
    <dgm:cxn modelId="{374AFFD0-CA0F-4529-8122-6C483FC5AE9A}" type="presOf" srcId="{91C1F748-DAA8-4E92-BF20-4B2234023C01}" destId="{A4A582DC-F93B-45A4-BB0B-9C4F9CEDE202}" srcOrd="0" destOrd="0" presId="urn:microsoft.com/office/officeart/2005/8/layout/list1"/>
    <dgm:cxn modelId="{1FA918F3-5738-41A0-9FD9-A71FED33DB9F}" srcId="{CF2E346C-FE40-4844-B2A4-D84A7523FA5B}" destId="{80BC18D7-ED42-4DE7-AE2E-C4E1B309C069}" srcOrd="1" destOrd="0" parTransId="{24E486FB-3A59-4319-9453-CF19EE07CE08}" sibTransId="{FDA985BA-5FA7-4EFD-B4F9-87359C31727F}"/>
    <dgm:cxn modelId="{B35CCCFC-FC7B-4BD4-80DD-BB36D0457849}" srcId="{9C3306C6-1F82-41A7-B259-3CD0164AA344}" destId="{7B91C5D5-E9B6-419E-9F27-80FC4C77F0B4}" srcOrd="0" destOrd="0" parTransId="{F8F5665F-F0E1-4E8C-BF2B-373C24BEFB34}" sibTransId="{6B22AFE4-95CD-423A-BC2C-35D64F0AA8A9}"/>
    <dgm:cxn modelId="{6B4AB264-19F5-4DA5-8DDA-EA621DAFCA5D}" type="presParOf" srcId="{0250B20F-F9E6-4AC8-BCBC-47501E36EF94}" destId="{0BD32086-F7B8-48E0-A664-5B0A16727049}" srcOrd="0" destOrd="0" presId="urn:microsoft.com/office/officeart/2005/8/layout/list1"/>
    <dgm:cxn modelId="{453BBCCE-36A0-4FF5-9A1B-295C9272FD1C}" type="presParOf" srcId="{0BD32086-F7B8-48E0-A664-5B0A16727049}" destId="{B7A54D3C-CDB6-4D77-888A-9BB49C32D5D3}" srcOrd="0" destOrd="0" presId="urn:microsoft.com/office/officeart/2005/8/layout/list1"/>
    <dgm:cxn modelId="{E1DBFDC5-6AFF-4714-8F76-3E1BCD8968AA}" type="presParOf" srcId="{0BD32086-F7B8-48E0-A664-5B0A16727049}" destId="{009F4B80-0821-4B82-9E36-BBFC52587275}" srcOrd="1" destOrd="0" presId="urn:microsoft.com/office/officeart/2005/8/layout/list1"/>
    <dgm:cxn modelId="{26E373B9-CB02-4CA3-9CFB-E489F29B9687}" type="presParOf" srcId="{0250B20F-F9E6-4AC8-BCBC-47501E36EF94}" destId="{4131D2E4-C872-4FA3-AD33-C850623932FF}" srcOrd="1" destOrd="0" presId="urn:microsoft.com/office/officeart/2005/8/layout/list1"/>
    <dgm:cxn modelId="{EED99B5E-5E30-41B1-A6D2-398D87B31EAC}" type="presParOf" srcId="{0250B20F-F9E6-4AC8-BCBC-47501E36EF94}" destId="{E0955011-6B0E-4AB5-8B9A-6C1EC113D2CE}" srcOrd="2" destOrd="0" presId="urn:microsoft.com/office/officeart/2005/8/layout/list1"/>
    <dgm:cxn modelId="{07F29984-494E-485E-89E4-AFC44EEB87B2}" type="presParOf" srcId="{0250B20F-F9E6-4AC8-BCBC-47501E36EF94}" destId="{D11AAE8C-1F80-418F-A300-7F180DF6ABAF}" srcOrd="3" destOrd="0" presId="urn:microsoft.com/office/officeart/2005/8/layout/list1"/>
    <dgm:cxn modelId="{1C4F0080-3DC6-48C5-B2F8-F08BCBD81278}" type="presParOf" srcId="{0250B20F-F9E6-4AC8-BCBC-47501E36EF94}" destId="{D5C05510-BBB1-44C6-916B-7E2207FC7C5C}" srcOrd="4" destOrd="0" presId="urn:microsoft.com/office/officeart/2005/8/layout/list1"/>
    <dgm:cxn modelId="{55A93809-AA2F-49B7-8721-2BD7DD89AA94}" type="presParOf" srcId="{D5C05510-BBB1-44C6-916B-7E2207FC7C5C}" destId="{CB7B15F1-B2F5-45C6-8787-B61CB2B48CE5}" srcOrd="0" destOrd="0" presId="urn:microsoft.com/office/officeart/2005/8/layout/list1"/>
    <dgm:cxn modelId="{004BEB23-1C2C-4838-A2D8-41F369FFC32F}" type="presParOf" srcId="{D5C05510-BBB1-44C6-916B-7E2207FC7C5C}" destId="{6A82CCFE-2129-4C49-85AC-82B257CD8D03}" srcOrd="1" destOrd="0" presId="urn:microsoft.com/office/officeart/2005/8/layout/list1"/>
    <dgm:cxn modelId="{E1C21DBE-4A47-4DC4-A8CE-5517F1E5736D}" type="presParOf" srcId="{0250B20F-F9E6-4AC8-BCBC-47501E36EF94}" destId="{21DFDD41-8936-427B-A311-1F5C528D6A7F}" srcOrd="5" destOrd="0" presId="urn:microsoft.com/office/officeart/2005/8/layout/list1"/>
    <dgm:cxn modelId="{1155CDCB-034E-47D6-A1D8-6FBEF779614E}" type="presParOf" srcId="{0250B20F-F9E6-4AC8-BCBC-47501E36EF94}" destId="{A4A582DC-F93B-45A4-BB0B-9C4F9CEDE20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55011-6B0E-4AB5-8B9A-6C1EC113D2CE}">
      <dsp:nvSpPr>
        <dsp:cNvPr id="0" name=""/>
        <dsp:cNvSpPr/>
      </dsp:nvSpPr>
      <dsp:spPr>
        <a:xfrm>
          <a:off x="0" y="135611"/>
          <a:ext cx="10265220" cy="11340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96695" tIns="166624" rIns="796695"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Lato" panose="020F0502020204030203" pitchFamily="34" charset="0"/>
              <a:ea typeface="Lato" panose="020F0502020204030203" pitchFamily="34" charset="0"/>
              <a:cs typeface="Lato" panose="020F0502020204030203" pitchFamily="34" charset="0"/>
            </a:rPr>
            <a:t>National Conversation 2022 to Present</a:t>
          </a:r>
        </a:p>
        <a:p>
          <a:pPr marL="171450" lvl="1" indent="-171450" algn="l" defTabSz="800100">
            <a:lnSpc>
              <a:spcPct val="90000"/>
            </a:lnSpc>
            <a:spcBef>
              <a:spcPct val="0"/>
            </a:spcBef>
            <a:spcAft>
              <a:spcPct val="15000"/>
            </a:spcAft>
            <a:buChar char="•"/>
          </a:pPr>
          <a:r>
            <a:rPr lang="en-US" sz="1800" kern="1200" dirty="0">
              <a:latin typeface="Lato" panose="020F0502020204030203" pitchFamily="34" charset="0"/>
              <a:ea typeface="Lato" panose="020F0502020204030203" pitchFamily="34" charset="0"/>
              <a:cs typeface="Lato" panose="020F0502020204030203" pitchFamily="34" charset="0"/>
            </a:rPr>
            <a:t>The Changing View of the Purpose and Functions of Government</a:t>
          </a:r>
        </a:p>
        <a:p>
          <a:pPr marL="171450" lvl="1" indent="-171450" algn="l" defTabSz="800100">
            <a:lnSpc>
              <a:spcPct val="90000"/>
            </a:lnSpc>
            <a:spcBef>
              <a:spcPct val="0"/>
            </a:spcBef>
            <a:spcAft>
              <a:spcPct val="15000"/>
            </a:spcAft>
            <a:buChar char="•"/>
          </a:pPr>
          <a:r>
            <a:rPr lang="en-US" sz="1800" kern="1200" dirty="0">
              <a:latin typeface="Lato" panose="020F0502020204030203" pitchFamily="34" charset="0"/>
              <a:ea typeface="Lato" panose="020F0502020204030203" pitchFamily="34" charset="0"/>
              <a:cs typeface="Lato" panose="020F0502020204030203" pitchFamily="34" charset="0"/>
            </a:rPr>
            <a:t>The Local Government Manager in 2025</a:t>
          </a:r>
        </a:p>
      </dsp:txBody>
      <dsp:txXfrm>
        <a:off x="0" y="135611"/>
        <a:ext cx="10265220" cy="1134000"/>
      </dsp:txXfrm>
    </dsp:sp>
    <dsp:sp modelId="{009F4B80-0821-4B82-9E36-BBFC52587275}">
      <dsp:nvSpPr>
        <dsp:cNvPr id="0" name=""/>
        <dsp:cNvSpPr/>
      </dsp:nvSpPr>
      <dsp:spPr>
        <a:xfrm>
          <a:off x="513261" y="17531"/>
          <a:ext cx="8267454" cy="2361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601" tIns="0" rIns="271601"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Lato" panose="020F0502020204030203" pitchFamily="34" charset="0"/>
              <a:ea typeface="Lato" panose="020F0502020204030203" pitchFamily="34" charset="0"/>
              <a:cs typeface="Lato" panose="020F0502020204030203" pitchFamily="34" charset="0"/>
            </a:rPr>
            <a:t>The Current Context – What is Community Leadership</a:t>
          </a:r>
        </a:p>
      </dsp:txBody>
      <dsp:txXfrm>
        <a:off x="524789" y="29059"/>
        <a:ext cx="8244398" cy="213104"/>
      </dsp:txXfrm>
    </dsp:sp>
    <dsp:sp modelId="{A4A582DC-F93B-45A4-BB0B-9C4F9CEDE202}">
      <dsp:nvSpPr>
        <dsp:cNvPr id="0" name=""/>
        <dsp:cNvSpPr/>
      </dsp:nvSpPr>
      <dsp:spPr>
        <a:xfrm>
          <a:off x="0" y="1430892"/>
          <a:ext cx="10265220" cy="11340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96695" tIns="166624" rIns="796695"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Lato" panose="020F0502020204030203" pitchFamily="34" charset="0"/>
              <a:ea typeface="Lato" panose="020F0502020204030203" pitchFamily="34" charset="0"/>
              <a:cs typeface="Lato" panose="020F0502020204030203" pitchFamily="34" charset="0"/>
            </a:rPr>
            <a:t>Foundational Documents</a:t>
          </a:r>
        </a:p>
        <a:p>
          <a:pPr marL="171450" lvl="1" indent="-171450" algn="l" defTabSz="800100">
            <a:lnSpc>
              <a:spcPct val="90000"/>
            </a:lnSpc>
            <a:spcBef>
              <a:spcPct val="0"/>
            </a:spcBef>
            <a:spcAft>
              <a:spcPct val="15000"/>
            </a:spcAft>
            <a:buChar char="•"/>
          </a:pPr>
          <a:r>
            <a:rPr lang="en-US" sz="1800" kern="1200" dirty="0">
              <a:latin typeface="Lato" panose="020F0502020204030203" pitchFamily="34" charset="0"/>
              <a:ea typeface="Lato" panose="020F0502020204030203" pitchFamily="34" charset="0"/>
              <a:cs typeface="Lato" panose="020F0502020204030203" pitchFamily="34" charset="0"/>
            </a:rPr>
            <a:t>Historical Discussions on the Role of the Manager</a:t>
          </a:r>
        </a:p>
        <a:p>
          <a:pPr marL="171450" lvl="1" indent="-171450" algn="l" defTabSz="800100">
            <a:lnSpc>
              <a:spcPct val="90000"/>
            </a:lnSpc>
            <a:spcBef>
              <a:spcPct val="0"/>
            </a:spcBef>
            <a:spcAft>
              <a:spcPct val="15000"/>
            </a:spcAft>
            <a:buChar char="•"/>
          </a:pPr>
          <a:r>
            <a:rPr lang="en-US" sz="1800" kern="1200" dirty="0">
              <a:latin typeface="Lato" panose="020F0502020204030203" pitchFamily="34" charset="0"/>
              <a:ea typeface="Lato" panose="020F0502020204030203" pitchFamily="34" charset="0"/>
              <a:cs typeface="Lato" panose="020F0502020204030203" pitchFamily="34" charset="0"/>
            </a:rPr>
            <a:t>The Community Leader – Administrative Technician Continuum</a:t>
          </a:r>
        </a:p>
      </dsp:txBody>
      <dsp:txXfrm>
        <a:off x="0" y="1430892"/>
        <a:ext cx="10265220" cy="1134000"/>
      </dsp:txXfrm>
    </dsp:sp>
    <dsp:sp modelId="{6A82CCFE-2129-4C49-85AC-82B257CD8D03}">
      <dsp:nvSpPr>
        <dsp:cNvPr id="0" name=""/>
        <dsp:cNvSpPr/>
      </dsp:nvSpPr>
      <dsp:spPr>
        <a:xfrm>
          <a:off x="513261" y="1312812"/>
          <a:ext cx="8319550" cy="2361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601" tIns="0" rIns="271601"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Lato" panose="020F0502020204030203" pitchFamily="34" charset="0"/>
              <a:ea typeface="Lato" panose="020F0502020204030203" pitchFamily="34" charset="0"/>
              <a:cs typeface="Lato" panose="020F0502020204030203" pitchFamily="34" charset="0"/>
            </a:rPr>
            <a:t>Historical Role of the City Manager</a:t>
          </a:r>
        </a:p>
      </dsp:txBody>
      <dsp:txXfrm>
        <a:off x="524789" y="1324340"/>
        <a:ext cx="8296494" cy="213104"/>
      </dsp:txXfrm>
    </dsp:sp>
    <dsp:sp modelId="{B593A16A-3BCE-4EF3-97E7-5BD9D2DE2D61}">
      <dsp:nvSpPr>
        <dsp:cNvPr id="0" name=""/>
        <dsp:cNvSpPr/>
      </dsp:nvSpPr>
      <dsp:spPr>
        <a:xfrm>
          <a:off x="0" y="2726172"/>
          <a:ext cx="10265220" cy="8316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96695" tIns="166624" rIns="796695"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Lato" panose="020F0502020204030203" pitchFamily="34" charset="0"/>
              <a:ea typeface="Lato" panose="020F0502020204030203" pitchFamily="34" charset="0"/>
              <a:cs typeface="Lato" panose="020F0502020204030203" pitchFamily="34" charset="0"/>
            </a:rPr>
            <a:t>ICMA Declaration of Ideals</a:t>
          </a:r>
        </a:p>
        <a:p>
          <a:pPr marL="171450" lvl="1" indent="-171450" algn="l" defTabSz="800100">
            <a:lnSpc>
              <a:spcPct val="90000"/>
            </a:lnSpc>
            <a:spcBef>
              <a:spcPct val="0"/>
            </a:spcBef>
            <a:spcAft>
              <a:spcPct val="15000"/>
            </a:spcAft>
            <a:buChar char="•"/>
          </a:pPr>
          <a:r>
            <a:rPr lang="en-US" sz="1800" kern="1200" dirty="0">
              <a:latin typeface="Lato" panose="020F0502020204030203" pitchFamily="34" charset="0"/>
              <a:ea typeface="Lato" panose="020F0502020204030203" pitchFamily="34" charset="0"/>
              <a:cs typeface="Lato" panose="020F0502020204030203" pitchFamily="34" charset="0"/>
            </a:rPr>
            <a:t>Recommendations for Revisiting and Reimagining </a:t>
          </a:r>
        </a:p>
      </dsp:txBody>
      <dsp:txXfrm>
        <a:off x="0" y="2726172"/>
        <a:ext cx="10265220" cy="831600"/>
      </dsp:txXfrm>
    </dsp:sp>
    <dsp:sp modelId="{A2D041D7-AE89-4300-9CD0-BA6E132A0F66}">
      <dsp:nvSpPr>
        <dsp:cNvPr id="0" name=""/>
        <dsp:cNvSpPr/>
      </dsp:nvSpPr>
      <dsp:spPr>
        <a:xfrm>
          <a:off x="513261" y="2608092"/>
          <a:ext cx="8322352" cy="2361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601" tIns="0" rIns="271601"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Lato" panose="020F0502020204030203" pitchFamily="34" charset="0"/>
              <a:ea typeface="Lato" panose="020F0502020204030203" pitchFamily="34" charset="0"/>
              <a:cs typeface="Lato" panose="020F0502020204030203" pitchFamily="34" charset="0"/>
            </a:rPr>
            <a:t>The Future of Our Profession</a:t>
          </a:r>
        </a:p>
      </dsp:txBody>
      <dsp:txXfrm>
        <a:off x="524789" y="2619620"/>
        <a:ext cx="8299296" cy="2131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55011-6B0E-4AB5-8B9A-6C1EC113D2CE}">
      <dsp:nvSpPr>
        <dsp:cNvPr id="0" name=""/>
        <dsp:cNvSpPr/>
      </dsp:nvSpPr>
      <dsp:spPr>
        <a:xfrm>
          <a:off x="0" y="211593"/>
          <a:ext cx="10265220" cy="1126125"/>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96695" tIns="270764" rIns="796695"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prstClr val="black">
                  <a:hueOff val="0"/>
                  <a:satOff val="0"/>
                  <a:lumOff val="0"/>
                  <a:alphaOff val="0"/>
                </a:prstClr>
              </a:solidFill>
              <a:latin typeface="Lato" panose="020F0502020204030203" pitchFamily="34" charset="0"/>
              <a:ea typeface="Lato" panose="020F0502020204030203" pitchFamily="34" charset="0"/>
              <a:cs typeface="Lato" panose="020F0502020204030203" pitchFamily="34" charset="0"/>
            </a:rPr>
            <a:t>Community Leadership: Actively engage with citizens and community organizations.</a:t>
          </a:r>
        </a:p>
        <a:p>
          <a:pPr marL="171450" lvl="1" indent="-171450" algn="l" defTabSz="711200">
            <a:lnSpc>
              <a:spcPct val="90000"/>
            </a:lnSpc>
            <a:spcBef>
              <a:spcPct val="0"/>
            </a:spcBef>
            <a:spcAft>
              <a:spcPct val="15000"/>
            </a:spcAft>
            <a:buChar char="•"/>
          </a:pPr>
          <a:r>
            <a:rPr lang="en-US" sz="1600" kern="1200" dirty="0">
              <a:solidFill>
                <a:prstClr val="black">
                  <a:hueOff val="0"/>
                  <a:satOff val="0"/>
                  <a:lumOff val="0"/>
                  <a:alphaOff val="0"/>
                </a:prstClr>
              </a:solidFill>
              <a:latin typeface="Lato" panose="020F0502020204030203" pitchFamily="34" charset="0"/>
              <a:ea typeface="Lato" panose="020F0502020204030203" pitchFamily="34" charset="0"/>
              <a:cs typeface="Lato" panose="020F0502020204030203" pitchFamily="34" charset="0"/>
            </a:rPr>
            <a:t>Policy Advocacy: Initiate and advocate for policy proposals to the city council.</a:t>
          </a:r>
        </a:p>
        <a:p>
          <a:pPr marL="171450" lvl="1" indent="-171450" algn="l" defTabSz="711200">
            <a:lnSpc>
              <a:spcPct val="90000"/>
            </a:lnSpc>
            <a:spcBef>
              <a:spcPct val="0"/>
            </a:spcBef>
            <a:spcAft>
              <a:spcPct val="15000"/>
            </a:spcAft>
            <a:buChar char="•"/>
          </a:pPr>
          <a:r>
            <a:rPr lang="en-US" sz="1600" kern="1200" dirty="0">
              <a:solidFill>
                <a:prstClr val="black">
                  <a:hueOff val="0"/>
                  <a:satOff val="0"/>
                  <a:lumOff val="0"/>
                  <a:alphaOff val="0"/>
                </a:prstClr>
              </a:solidFill>
              <a:latin typeface="Lato" panose="020F0502020204030203" pitchFamily="34" charset="0"/>
              <a:ea typeface="Lato" panose="020F0502020204030203" pitchFamily="34" charset="0"/>
              <a:cs typeface="Lato" panose="020F0502020204030203" pitchFamily="34" charset="0"/>
            </a:rPr>
            <a:t>Public Participation: Promote and facilitate citizen participation in decision-making processes.</a:t>
          </a:r>
        </a:p>
      </dsp:txBody>
      <dsp:txXfrm>
        <a:off x="0" y="211593"/>
        <a:ext cx="10265220" cy="1126125"/>
      </dsp:txXfrm>
    </dsp:sp>
    <dsp:sp modelId="{009F4B80-0821-4B82-9E36-BBFC52587275}">
      <dsp:nvSpPr>
        <dsp:cNvPr id="0" name=""/>
        <dsp:cNvSpPr/>
      </dsp:nvSpPr>
      <dsp:spPr>
        <a:xfrm>
          <a:off x="513261" y="19713"/>
          <a:ext cx="8267454" cy="3837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601" tIns="0" rIns="271601"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Lato" panose="020F0502020204030203" pitchFamily="34" charset="0"/>
              <a:ea typeface="Lato" panose="020F0502020204030203" pitchFamily="34" charset="0"/>
              <a:cs typeface="Lato" panose="020F0502020204030203" pitchFamily="34" charset="0"/>
            </a:rPr>
            <a:t>The Policy Activist</a:t>
          </a:r>
        </a:p>
      </dsp:txBody>
      <dsp:txXfrm>
        <a:off x="531995" y="38447"/>
        <a:ext cx="8229986" cy="346292"/>
      </dsp:txXfrm>
    </dsp:sp>
    <dsp:sp modelId="{A4A582DC-F93B-45A4-BB0B-9C4F9CEDE202}">
      <dsp:nvSpPr>
        <dsp:cNvPr id="0" name=""/>
        <dsp:cNvSpPr/>
      </dsp:nvSpPr>
      <dsp:spPr>
        <a:xfrm>
          <a:off x="0" y="1619511"/>
          <a:ext cx="10265220" cy="135135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96695" tIns="270764" rIns="796695"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Lato" panose="020F0502020204030203" pitchFamily="34" charset="0"/>
              <a:ea typeface="Lato" panose="020F0502020204030203" pitchFamily="34" charset="0"/>
              <a:cs typeface="Lato" panose="020F0502020204030203" pitchFamily="34" charset="0"/>
            </a:rPr>
            <a:t>Implementation: Execute policies without engaging in political debates or advocacy.</a:t>
          </a:r>
        </a:p>
        <a:p>
          <a:pPr marL="171450" lvl="1" indent="-171450" algn="l" defTabSz="711200">
            <a:lnSpc>
              <a:spcPct val="90000"/>
            </a:lnSpc>
            <a:spcBef>
              <a:spcPct val="0"/>
            </a:spcBef>
            <a:spcAft>
              <a:spcPct val="15000"/>
            </a:spcAft>
            <a:buChar char="•"/>
          </a:pPr>
          <a:r>
            <a:rPr lang="en-US" sz="1600" kern="1200" dirty="0">
              <a:latin typeface="Lato" panose="020F0502020204030203" pitchFamily="34" charset="0"/>
              <a:ea typeface="Lato" panose="020F0502020204030203" pitchFamily="34" charset="0"/>
              <a:cs typeface="Lato" panose="020F0502020204030203" pitchFamily="34" charset="0"/>
            </a:rPr>
            <a:t>Technical Expertise: Provide factual and technical advice to the city council.</a:t>
          </a:r>
        </a:p>
        <a:p>
          <a:pPr marL="171450" lvl="1" indent="-171450" algn="l" defTabSz="711200">
            <a:lnSpc>
              <a:spcPct val="90000"/>
            </a:lnSpc>
            <a:spcBef>
              <a:spcPct val="0"/>
            </a:spcBef>
            <a:spcAft>
              <a:spcPct val="15000"/>
            </a:spcAft>
            <a:buChar char="•"/>
          </a:pPr>
          <a:r>
            <a:rPr lang="en-US" sz="1600" kern="1200" dirty="0">
              <a:latin typeface="Lato" panose="020F0502020204030203" pitchFamily="34" charset="0"/>
              <a:ea typeface="Lato" panose="020F0502020204030203" pitchFamily="34" charset="0"/>
              <a:cs typeface="Lato" panose="020F0502020204030203" pitchFamily="34" charset="0"/>
            </a:rPr>
            <a:t>Behind-the-Scenes Management: Focus on internal administration and maintaining organizational efficiency</a:t>
          </a:r>
        </a:p>
      </dsp:txBody>
      <dsp:txXfrm>
        <a:off x="0" y="1619511"/>
        <a:ext cx="10265220" cy="1351350"/>
      </dsp:txXfrm>
    </dsp:sp>
    <dsp:sp modelId="{6A82CCFE-2129-4C49-85AC-82B257CD8D03}">
      <dsp:nvSpPr>
        <dsp:cNvPr id="0" name=""/>
        <dsp:cNvSpPr/>
      </dsp:nvSpPr>
      <dsp:spPr>
        <a:xfrm>
          <a:off x="513261" y="1407918"/>
          <a:ext cx="8319550" cy="3837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601" tIns="0" rIns="271601"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Lato" panose="020F0502020204030203" pitchFamily="34" charset="0"/>
              <a:ea typeface="Lato" panose="020F0502020204030203" pitchFamily="34" charset="0"/>
              <a:cs typeface="Lato" panose="020F0502020204030203" pitchFamily="34" charset="0"/>
            </a:rPr>
            <a:t>The Administrative Technician</a:t>
          </a:r>
        </a:p>
      </dsp:txBody>
      <dsp:txXfrm>
        <a:off x="531995" y="1426652"/>
        <a:ext cx="8282082"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659D08-E812-102E-5EB2-B5EC898ECC9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9B6A12ED-C3D6-D4A5-0301-6868083456C4}"/>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EB6491C-EB6F-C249-8FA1-AECF54EECB29}" type="datetimeFigureOut">
              <a:t>3/26/2025</a:t>
            </a:fld>
            <a:endParaRPr lang="en-US"/>
          </a:p>
        </p:txBody>
      </p:sp>
      <p:sp>
        <p:nvSpPr>
          <p:cNvPr id="4" name="Footer Placeholder 3">
            <a:extLst>
              <a:ext uri="{FF2B5EF4-FFF2-40B4-BE49-F238E27FC236}">
                <a16:creationId xmlns:a16="http://schemas.microsoft.com/office/drawing/2014/main" id="{02B89403-6E1B-5DFF-0A1A-15AD840B7E1B}"/>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B9D2401-2B4A-75AD-D2DE-7D57B18CC612}"/>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221D00F-A447-3041-B3A5-9ED839F4319E}" type="slidenum">
              <a:t>‹#›</a:t>
            </a:fld>
            <a:endParaRPr lang="en-US"/>
          </a:p>
        </p:txBody>
      </p:sp>
    </p:spTree>
    <p:extLst>
      <p:ext uri="{BB962C8B-B14F-4D97-AF65-F5344CB8AC3E}">
        <p14:creationId xmlns:p14="http://schemas.microsoft.com/office/powerpoint/2010/main" val="1977459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54B4A5B-25C7-4F04-9476-11E3A9A77DBE}" type="datetimeFigureOut">
              <a:rPr lang="en-US" smtClean="0"/>
              <a:t>3/26/2025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61DE15B-1505-4067-B325-A1A2662CF93B}" type="slidenum">
              <a:rPr lang="en-US" smtClean="0"/>
              <a:t>‹#›</a:t>
            </a:fld>
            <a:endParaRPr lang="en-US"/>
          </a:p>
        </p:txBody>
      </p:sp>
    </p:spTree>
    <p:extLst>
      <p:ext uri="{BB962C8B-B14F-4D97-AF65-F5344CB8AC3E}">
        <p14:creationId xmlns:p14="http://schemas.microsoft.com/office/powerpoint/2010/main" val="1358748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2004  James </a:t>
            </a:r>
            <a:r>
              <a:rPr lang="en-US" dirty="0" err="1"/>
              <a:t>Svara</a:t>
            </a:r>
            <a:r>
              <a:rPr lang="en-US" dirty="0"/>
              <a:t> Achieving Effective Community Leadership:  “Local government managers are significant figures not only in their governments but also in their cities or counties as a whole…Although the title “manager” implies an emphasis on carrying out the policies adopted by elected officials and an internal and organizational focus, in reality the people who fill the position of top manager or administrator in cities and counties are community leaders in three respects.  They shape the agenda and propose policies for adoption by elected officials; interact with people outside of government and thereby contribute to the life of the community; they shape the orientation of their governmental organization to citizens:  how the organization treats citizens and how it facilities citizens’ participation in government affairs</a:t>
            </a:r>
          </a:p>
          <a:p>
            <a:endParaRPr lang="en-US" dirty="0"/>
          </a:p>
        </p:txBody>
      </p:sp>
      <p:sp>
        <p:nvSpPr>
          <p:cNvPr id="4" name="Slide Number Placeholder 3"/>
          <p:cNvSpPr>
            <a:spLocks noGrp="1"/>
          </p:cNvSpPr>
          <p:nvPr>
            <p:ph type="sldNum" sz="quarter" idx="5"/>
          </p:nvPr>
        </p:nvSpPr>
        <p:spPr/>
        <p:txBody>
          <a:bodyPr/>
          <a:lstStyle/>
          <a:p>
            <a:fld id="{A61DE15B-1505-4067-B325-A1A2662CF93B}" type="slidenum">
              <a:rPr lang="en-US" smtClean="0"/>
              <a:t>4</a:t>
            </a:fld>
            <a:endParaRPr lang="en-US"/>
          </a:p>
        </p:txBody>
      </p:sp>
    </p:spTree>
    <p:extLst>
      <p:ext uri="{BB962C8B-B14F-4D97-AF65-F5344CB8AC3E}">
        <p14:creationId xmlns:p14="http://schemas.microsoft.com/office/powerpoint/2010/main" val="3771787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5F95D-EE7A-90EB-3A4A-70225A58A9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2809A1-913A-EC48-ADC7-F616881739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92D597-5139-1AB2-7AFC-9D6A21C1EE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3206D4-0276-13F3-367A-DA0BA2944799}"/>
              </a:ext>
            </a:extLst>
          </p:cNvPr>
          <p:cNvSpPr>
            <a:spLocks noGrp="1"/>
          </p:cNvSpPr>
          <p:nvPr>
            <p:ph type="sldNum" sz="quarter" idx="5"/>
          </p:nvPr>
        </p:nvSpPr>
        <p:spPr/>
        <p:txBody>
          <a:bodyPr/>
          <a:lstStyle/>
          <a:p>
            <a:fld id="{A61DE15B-1505-4067-B325-A1A2662CF93B}" type="slidenum">
              <a:rPr lang="en-US" smtClean="0"/>
              <a:t>14</a:t>
            </a:fld>
            <a:endParaRPr lang="en-US"/>
          </a:p>
        </p:txBody>
      </p:sp>
    </p:spTree>
    <p:extLst>
      <p:ext uri="{BB962C8B-B14F-4D97-AF65-F5344CB8AC3E}">
        <p14:creationId xmlns:p14="http://schemas.microsoft.com/office/powerpoint/2010/main" val="2333472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7B4CA-4E0E-5326-36C7-D08FA805EF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679B1A-894D-A582-FF18-3BD36542C4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841EDA-2CBB-8998-6596-DF72AE1F51E4}"/>
              </a:ext>
            </a:extLst>
          </p:cNvPr>
          <p:cNvSpPr>
            <a:spLocks noGrp="1"/>
          </p:cNvSpPr>
          <p:nvPr>
            <p:ph type="body" idx="1"/>
          </p:nvPr>
        </p:nvSpPr>
        <p:spPr/>
        <p:txBody>
          <a:bodyPr/>
          <a:lstStyle/>
          <a:p>
            <a:pPr defTabSz="931774">
              <a:defRPr/>
            </a:pPr>
            <a:r>
              <a:rPr lang="en-US" dirty="0">
                <a:latin typeface="Aptos" panose="020B0004020202020204" pitchFamily="34" charset="0"/>
                <a:ea typeface="Aptos" panose="020B0004020202020204" pitchFamily="34" charset="0"/>
                <a:cs typeface="Times New Roman" panose="02020603050405020304" pitchFamily="18" charset="0"/>
              </a:rPr>
              <a:t> </a:t>
            </a:r>
            <a:r>
              <a:rPr lang="en-US" dirty="0">
                <a:latin typeface="Arial" panose="020B0604020202020204" pitchFamily="34" charset="0"/>
                <a:ea typeface="Times New Roman" panose="02020603050405020304" pitchFamily="18" charset="0"/>
                <a:cs typeface="Aptos" panose="020B0004020202020204" pitchFamily="34" charset="0"/>
              </a:rPr>
              <a:t>Sylvester Murray, ICMA’s first Black president, noted in 1984, when the Ideals were promoted to the membership, “It is often said that an “ideal” is something unachievable, the highest star to reach for, knowing that you will never do it. That is not the case with our organizational ideals. Our ideals are achievable. Each of us ought to be committed to achieving the ideals set forth in the Declaration of Ideals. Our cities would be better off, our organization would be better off, and we would be better off as individuals.”</a:t>
            </a:r>
            <a:endParaRPr lang="en-US" dirty="0">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a:extLst>
              <a:ext uri="{FF2B5EF4-FFF2-40B4-BE49-F238E27FC236}">
                <a16:creationId xmlns:a16="http://schemas.microsoft.com/office/drawing/2014/main" id="{5229FA3F-31DF-B13A-6E98-FEB90EEEFE6E}"/>
              </a:ext>
            </a:extLst>
          </p:cNvPr>
          <p:cNvSpPr>
            <a:spLocks noGrp="1"/>
          </p:cNvSpPr>
          <p:nvPr>
            <p:ph type="sldNum" sz="quarter" idx="5"/>
          </p:nvPr>
        </p:nvSpPr>
        <p:spPr/>
        <p:txBody>
          <a:bodyPr/>
          <a:lstStyle/>
          <a:p>
            <a:fld id="{A61DE15B-1505-4067-B325-A1A2662CF93B}" type="slidenum">
              <a:rPr lang="en-US" smtClean="0"/>
              <a:t>15</a:t>
            </a:fld>
            <a:endParaRPr lang="en-US"/>
          </a:p>
        </p:txBody>
      </p:sp>
    </p:spTree>
    <p:extLst>
      <p:ext uri="{BB962C8B-B14F-4D97-AF65-F5344CB8AC3E}">
        <p14:creationId xmlns:p14="http://schemas.microsoft.com/office/powerpoint/2010/main" val="1047050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A21B6-945F-8C81-F664-7AD3F26BE4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70DF0D-6C5C-D574-A0B2-9C8E245192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A9BC49-9AA4-B28D-4A68-A0A288ABB7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09FD2A-F1B8-6CAE-5850-52E995F99254}"/>
              </a:ext>
            </a:extLst>
          </p:cNvPr>
          <p:cNvSpPr>
            <a:spLocks noGrp="1"/>
          </p:cNvSpPr>
          <p:nvPr>
            <p:ph type="sldNum" sz="quarter" idx="5"/>
          </p:nvPr>
        </p:nvSpPr>
        <p:spPr/>
        <p:txBody>
          <a:bodyPr/>
          <a:lstStyle/>
          <a:p>
            <a:fld id="{A61DE15B-1505-4067-B325-A1A2662CF93B}" type="slidenum">
              <a:rPr lang="en-US" smtClean="0"/>
              <a:t>16</a:t>
            </a:fld>
            <a:endParaRPr lang="en-US"/>
          </a:p>
        </p:txBody>
      </p:sp>
    </p:spTree>
    <p:extLst>
      <p:ext uri="{BB962C8B-B14F-4D97-AF65-F5344CB8AC3E}">
        <p14:creationId xmlns:p14="http://schemas.microsoft.com/office/powerpoint/2010/main" val="3602334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B2D2C-F956-5AA8-D6C3-3626B1D46C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2ACA6C-9434-4021-27C7-580DD9CD58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070DEA-1687-C0E9-4AA9-F011C64675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BA2BB7-A3F5-F985-9164-CE1FE2F640E2}"/>
              </a:ext>
            </a:extLst>
          </p:cNvPr>
          <p:cNvSpPr>
            <a:spLocks noGrp="1"/>
          </p:cNvSpPr>
          <p:nvPr>
            <p:ph type="sldNum" sz="quarter" idx="5"/>
          </p:nvPr>
        </p:nvSpPr>
        <p:spPr/>
        <p:txBody>
          <a:bodyPr/>
          <a:lstStyle/>
          <a:p>
            <a:fld id="{A61DE15B-1505-4067-B325-A1A2662CF93B}" type="slidenum">
              <a:rPr lang="en-US" smtClean="0"/>
              <a:t>17</a:t>
            </a:fld>
            <a:endParaRPr lang="en-US"/>
          </a:p>
        </p:txBody>
      </p:sp>
    </p:spTree>
    <p:extLst>
      <p:ext uri="{BB962C8B-B14F-4D97-AF65-F5344CB8AC3E}">
        <p14:creationId xmlns:p14="http://schemas.microsoft.com/office/powerpoint/2010/main" val="3501858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ECF3F-C0A0-CEC6-6FF0-4977BB6614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D968BD-E2AF-B779-5571-94FBB482E5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C7F5B6-7043-08D9-4D92-8B4F26B755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6604C8-FD81-B82A-9EA0-094B5E071DFD}"/>
              </a:ext>
            </a:extLst>
          </p:cNvPr>
          <p:cNvSpPr>
            <a:spLocks noGrp="1"/>
          </p:cNvSpPr>
          <p:nvPr>
            <p:ph type="sldNum" sz="quarter" idx="5"/>
          </p:nvPr>
        </p:nvSpPr>
        <p:spPr/>
        <p:txBody>
          <a:bodyPr/>
          <a:lstStyle/>
          <a:p>
            <a:fld id="{A61DE15B-1505-4067-B325-A1A2662CF93B}" type="slidenum">
              <a:rPr lang="en-US" smtClean="0"/>
              <a:t>19</a:t>
            </a:fld>
            <a:endParaRPr lang="en-US"/>
          </a:p>
        </p:txBody>
      </p:sp>
    </p:spTree>
    <p:extLst>
      <p:ext uri="{BB962C8B-B14F-4D97-AF65-F5344CB8AC3E}">
        <p14:creationId xmlns:p14="http://schemas.microsoft.com/office/powerpoint/2010/main" val="743572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BC56B-EEB0-E87F-B512-C3E72A86A6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B713A1-3AA4-9F4A-7274-DE18718001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06171F-0DB4-5E9A-CF04-E1B6C4419C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2C3019-A456-2018-14C5-26CEAF80C35C}"/>
              </a:ext>
            </a:extLst>
          </p:cNvPr>
          <p:cNvSpPr>
            <a:spLocks noGrp="1"/>
          </p:cNvSpPr>
          <p:nvPr>
            <p:ph type="sldNum" sz="quarter" idx="5"/>
          </p:nvPr>
        </p:nvSpPr>
        <p:spPr/>
        <p:txBody>
          <a:bodyPr/>
          <a:lstStyle/>
          <a:p>
            <a:fld id="{A61DE15B-1505-4067-B325-A1A2662CF93B}" type="slidenum">
              <a:rPr lang="en-US" smtClean="0"/>
              <a:t>20</a:t>
            </a:fld>
            <a:endParaRPr lang="en-US"/>
          </a:p>
        </p:txBody>
      </p:sp>
    </p:spTree>
    <p:extLst>
      <p:ext uri="{BB962C8B-B14F-4D97-AF65-F5344CB8AC3E}">
        <p14:creationId xmlns:p14="http://schemas.microsoft.com/office/powerpoint/2010/main" val="2556112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E2CED-E3FB-0D15-27EB-AB8368297B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BE93D3-1C35-0403-FC3F-FAD53490BA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A3A105-9238-9162-90BA-2544D98A45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1DFC52-993B-5354-3497-D5EED2A5BB5B}"/>
              </a:ext>
            </a:extLst>
          </p:cNvPr>
          <p:cNvSpPr>
            <a:spLocks noGrp="1"/>
          </p:cNvSpPr>
          <p:nvPr>
            <p:ph type="sldNum" sz="quarter" idx="5"/>
          </p:nvPr>
        </p:nvSpPr>
        <p:spPr/>
        <p:txBody>
          <a:bodyPr/>
          <a:lstStyle/>
          <a:p>
            <a:fld id="{A61DE15B-1505-4067-B325-A1A2662CF93B}" type="slidenum">
              <a:rPr lang="en-US" smtClean="0"/>
              <a:t>21</a:t>
            </a:fld>
            <a:endParaRPr lang="en-US"/>
          </a:p>
        </p:txBody>
      </p:sp>
    </p:spTree>
    <p:extLst>
      <p:ext uri="{BB962C8B-B14F-4D97-AF65-F5344CB8AC3E}">
        <p14:creationId xmlns:p14="http://schemas.microsoft.com/office/powerpoint/2010/main" val="621177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1AE98-422A-5D01-AEB7-D42C42C5FB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02D2F8-CC07-784E-4B2A-9B7B8FF212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FFAE5E-99FD-4658-B4FF-9E6D38FB52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4949EA-38D3-15B5-3253-BF907DF6EB61}"/>
              </a:ext>
            </a:extLst>
          </p:cNvPr>
          <p:cNvSpPr>
            <a:spLocks noGrp="1"/>
          </p:cNvSpPr>
          <p:nvPr>
            <p:ph type="sldNum" sz="quarter" idx="5"/>
          </p:nvPr>
        </p:nvSpPr>
        <p:spPr/>
        <p:txBody>
          <a:bodyPr/>
          <a:lstStyle/>
          <a:p>
            <a:fld id="{A61DE15B-1505-4067-B325-A1A2662CF93B}" type="slidenum">
              <a:rPr lang="en-US" smtClean="0"/>
              <a:t>23</a:t>
            </a:fld>
            <a:endParaRPr lang="en-US"/>
          </a:p>
        </p:txBody>
      </p:sp>
    </p:spTree>
    <p:extLst>
      <p:ext uri="{BB962C8B-B14F-4D97-AF65-F5344CB8AC3E}">
        <p14:creationId xmlns:p14="http://schemas.microsoft.com/office/powerpoint/2010/main" val="3579586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7D337-4A20-0659-9285-1F0D96C1C0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EB4B30-B6A3-C322-1DCD-DB89EE81D1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67419D-663C-CA97-FC0D-7FA459CD83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400EA8-9F88-630E-4882-66C68E8D83BD}"/>
              </a:ext>
            </a:extLst>
          </p:cNvPr>
          <p:cNvSpPr>
            <a:spLocks noGrp="1"/>
          </p:cNvSpPr>
          <p:nvPr>
            <p:ph type="sldNum" sz="quarter" idx="5"/>
          </p:nvPr>
        </p:nvSpPr>
        <p:spPr/>
        <p:txBody>
          <a:bodyPr/>
          <a:lstStyle/>
          <a:p>
            <a:fld id="{A61DE15B-1505-4067-B325-A1A2662CF93B}" type="slidenum">
              <a:rPr lang="en-US" smtClean="0"/>
              <a:t>24</a:t>
            </a:fld>
            <a:endParaRPr lang="en-US"/>
          </a:p>
        </p:txBody>
      </p:sp>
    </p:spTree>
    <p:extLst>
      <p:ext uri="{BB962C8B-B14F-4D97-AF65-F5344CB8AC3E}">
        <p14:creationId xmlns:p14="http://schemas.microsoft.com/office/powerpoint/2010/main" val="3833319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4DE72-41B1-9611-65B2-AAF59BDA7C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AF108C-2234-0966-1236-71CED113F7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8B82ED-9903-16F2-CF0E-97892CA443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397416-1A20-A08A-590B-1536754600F9}"/>
              </a:ext>
            </a:extLst>
          </p:cNvPr>
          <p:cNvSpPr>
            <a:spLocks noGrp="1"/>
          </p:cNvSpPr>
          <p:nvPr>
            <p:ph type="sldNum" sz="quarter" idx="5"/>
          </p:nvPr>
        </p:nvSpPr>
        <p:spPr/>
        <p:txBody>
          <a:bodyPr/>
          <a:lstStyle/>
          <a:p>
            <a:fld id="{A61DE15B-1505-4067-B325-A1A2662CF93B}" type="slidenum">
              <a:rPr lang="en-US" smtClean="0"/>
              <a:t>25</a:t>
            </a:fld>
            <a:endParaRPr lang="en-US"/>
          </a:p>
        </p:txBody>
      </p:sp>
    </p:spTree>
    <p:extLst>
      <p:ext uri="{BB962C8B-B14F-4D97-AF65-F5344CB8AC3E}">
        <p14:creationId xmlns:p14="http://schemas.microsoft.com/office/powerpoint/2010/main" val="582067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1DE15B-1505-4067-B325-A1A2662CF93B}" type="slidenum">
              <a:rPr lang="en-US" smtClean="0"/>
              <a:t>6</a:t>
            </a:fld>
            <a:endParaRPr lang="en-US"/>
          </a:p>
        </p:txBody>
      </p:sp>
    </p:spTree>
    <p:extLst>
      <p:ext uri="{BB962C8B-B14F-4D97-AF65-F5344CB8AC3E}">
        <p14:creationId xmlns:p14="http://schemas.microsoft.com/office/powerpoint/2010/main" val="695939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052BD-D3A9-D197-E08C-B779C71730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9E883D-EA1B-1774-D132-B95ECE78BD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F8E67F-B44B-3C8B-3951-1A78102BF2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1D76AA-BFE7-EB88-6B4C-D76BBA504E0C}"/>
              </a:ext>
            </a:extLst>
          </p:cNvPr>
          <p:cNvSpPr>
            <a:spLocks noGrp="1"/>
          </p:cNvSpPr>
          <p:nvPr>
            <p:ph type="sldNum" sz="quarter" idx="5"/>
          </p:nvPr>
        </p:nvSpPr>
        <p:spPr/>
        <p:txBody>
          <a:bodyPr/>
          <a:lstStyle/>
          <a:p>
            <a:fld id="{A61DE15B-1505-4067-B325-A1A2662CF93B}" type="slidenum">
              <a:rPr lang="en-US" smtClean="0"/>
              <a:t>26</a:t>
            </a:fld>
            <a:endParaRPr lang="en-US"/>
          </a:p>
        </p:txBody>
      </p:sp>
    </p:spTree>
    <p:extLst>
      <p:ext uri="{BB962C8B-B14F-4D97-AF65-F5344CB8AC3E}">
        <p14:creationId xmlns:p14="http://schemas.microsoft.com/office/powerpoint/2010/main" val="3813758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FA560-8A69-E926-6256-C490AAA9FB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9B6A9B-E068-9669-59B9-9EC3A2BBFD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67F1EC-6224-F828-7D67-BDF8603330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E5AE48-C7BB-E35A-EAEE-B14C99C823B0}"/>
              </a:ext>
            </a:extLst>
          </p:cNvPr>
          <p:cNvSpPr>
            <a:spLocks noGrp="1"/>
          </p:cNvSpPr>
          <p:nvPr>
            <p:ph type="sldNum" sz="quarter" idx="5"/>
          </p:nvPr>
        </p:nvSpPr>
        <p:spPr/>
        <p:txBody>
          <a:bodyPr/>
          <a:lstStyle/>
          <a:p>
            <a:fld id="{A61DE15B-1505-4067-B325-A1A2662CF93B}" type="slidenum">
              <a:rPr lang="en-US" smtClean="0"/>
              <a:t>28</a:t>
            </a:fld>
            <a:endParaRPr lang="en-US"/>
          </a:p>
        </p:txBody>
      </p:sp>
    </p:spTree>
    <p:extLst>
      <p:ext uri="{BB962C8B-B14F-4D97-AF65-F5344CB8AC3E}">
        <p14:creationId xmlns:p14="http://schemas.microsoft.com/office/powerpoint/2010/main" val="18072021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1DE15B-1505-4067-B325-A1A2662CF93B}" type="slidenum">
              <a:rPr lang="en-US" smtClean="0"/>
              <a:t>31</a:t>
            </a:fld>
            <a:endParaRPr lang="en-US"/>
          </a:p>
        </p:txBody>
      </p:sp>
    </p:spTree>
    <p:extLst>
      <p:ext uri="{BB962C8B-B14F-4D97-AF65-F5344CB8AC3E}">
        <p14:creationId xmlns:p14="http://schemas.microsoft.com/office/powerpoint/2010/main" val="3753676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1DE15B-1505-4067-B325-A1A2662CF93B}" type="slidenum">
              <a:rPr lang="en-US" smtClean="0"/>
              <a:t>7</a:t>
            </a:fld>
            <a:endParaRPr lang="en-US"/>
          </a:p>
        </p:txBody>
      </p:sp>
    </p:spTree>
    <p:extLst>
      <p:ext uri="{BB962C8B-B14F-4D97-AF65-F5344CB8AC3E}">
        <p14:creationId xmlns:p14="http://schemas.microsoft.com/office/powerpoint/2010/main" val="2836588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46D44-D9FC-F3B8-19F6-D7E3DB7601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0D0AF0-3A10-C2D6-AA51-BAEDE3F934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F0FC5C-8F45-D04A-AFF4-1B2B1E22BABD}"/>
              </a:ext>
            </a:extLst>
          </p:cNvPr>
          <p:cNvSpPr>
            <a:spLocks noGrp="1"/>
          </p:cNvSpPr>
          <p:nvPr>
            <p:ph type="body" idx="1"/>
          </p:nvPr>
        </p:nvSpPr>
        <p:spPr/>
        <p:txBody>
          <a:bodyPr/>
          <a:lstStyle/>
          <a:p>
            <a:pPr defTabSz="949478">
              <a:defRPr/>
            </a:pPr>
            <a:r>
              <a:rPr lang="en-US" dirty="0">
                <a:latin typeface="Calisto MT" panose="02040603050505030304" pitchFamily="18" charset="0"/>
                <a:ea typeface="Times New Roman" panose="02020603050405020304" pitchFamily="18" charset="0"/>
                <a:cs typeface="Times New Roman" panose="02020603050405020304" pitchFamily="18" charset="0"/>
              </a:rPr>
              <a:t>This chart has existed in this form since the late 1980’s.  It was developed by Profession James </a:t>
            </a:r>
            <a:r>
              <a:rPr lang="en-US" dirty="0" err="1">
                <a:latin typeface="Calisto MT" panose="02040603050505030304" pitchFamily="18" charset="0"/>
                <a:ea typeface="Times New Roman" panose="02020603050405020304" pitchFamily="18" charset="0"/>
                <a:cs typeface="Times New Roman" panose="02020603050405020304" pitchFamily="18" charset="0"/>
              </a:rPr>
              <a:t>Svara</a:t>
            </a:r>
            <a:r>
              <a:rPr lang="en-US" dirty="0">
                <a:latin typeface="Calisto MT" panose="02040603050505030304" pitchFamily="18" charset="0"/>
                <a:ea typeface="Times New Roman" panose="02020603050405020304" pitchFamily="18" charset="0"/>
                <a:cs typeface="Times New Roman" panose="02020603050405020304" pitchFamily="18" charset="0"/>
              </a:rPr>
              <a:t> and it sets out to challenge how we look at the </a:t>
            </a:r>
            <a:r>
              <a:rPr lang="en-US" b="1" dirty="0">
                <a:latin typeface="Calisto MT" panose="02040603050505030304" pitchFamily="18" charset="0"/>
                <a:ea typeface="Times New Roman" panose="02020603050405020304" pitchFamily="18" charset="0"/>
                <a:cs typeface="Times New Roman" panose="02020603050405020304" pitchFamily="18" charset="0"/>
              </a:rPr>
              <a:t>politics/administration dichotomy.  </a:t>
            </a:r>
          </a:p>
          <a:p>
            <a:pPr defTabSz="949478">
              <a:defRPr/>
            </a:pPr>
            <a:endParaRPr lang="en-US" b="1" dirty="0">
              <a:latin typeface="Calisto MT" panose="02040603050505030304" pitchFamily="18" charset="0"/>
              <a:ea typeface="Times New Roman" panose="02020603050405020304" pitchFamily="18" charset="0"/>
              <a:cs typeface="Times New Roman" panose="02020603050405020304" pitchFamily="18" charset="0"/>
            </a:endParaRPr>
          </a:p>
          <a:p>
            <a:pPr defTabSz="949478">
              <a:defRPr/>
            </a:pPr>
            <a:r>
              <a:rPr lang="en-US" dirty="0">
                <a:latin typeface="Calisto MT" panose="02040603050505030304" pitchFamily="18" charset="0"/>
                <a:ea typeface="Times New Roman" panose="02020603050405020304" pitchFamily="18" charset="0"/>
                <a:cs typeface="Times New Roman" panose="02020603050405020304" pitchFamily="18" charset="0"/>
              </a:rPr>
              <a:t>A dichotomy refers to a division or contrast between two mutually exclusive and often contradictory ideas.  The word dichotomy denotes a distinction and a separation.</a:t>
            </a:r>
          </a:p>
          <a:p>
            <a:pPr defTabSz="949478">
              <a:defRPr/>
            </a:pPr>
            <a:endParaRPr lang="en-US" b="1" dirty="0">
              <a:latin typeface="Calisto MT" panose="02040603050505030304" pitchFamily="18" charset="0"/>
              <a:ea typeface="Times New Roman" panose="02020603050405020304" pitchFamily="18" charset="0"/>
              <a:cs typeface="Times New Roman" panose="02020603050405020304" pitchFamily="18" charset="0"/>
            </a:endParaRPr>
          </a:p>
          <a:p>
            <a:pPr defTabSz="949478">
              <a:defRPr/>
            </a:pPr>
            <a:r>
              <a:rPr lang="en-US" dirty="0">
                <a:latin typeface="Calisto MT" panose="02040603050505030304" pitchFamily="18" charset="0"/>
                <a:ea typeface="Times New Roman" panose="02020603050405020304" pitchFamily="18" charset="0"/>
                <a:cs typeface="Times New Roman" panose="02020603050405020304" pitchFamily="18" charset="0"/>
              </a:rPr>
              <a:t>We (local government professionals) like to see the hard line between Policy and Administration, between the Council’s Sphere and the Manager’s sphere.   is laid out as a dichotomy BUT recognizes that the line is not straight or fixed – the line curves a bit – it can move on different issues.  Supporting the City Council is how you serve this community.   There are times when staff plays in the policy arena – every time you make a “professional recommendation” you are suggestion a shape or outcome of the policy.  While it is a dichotomy, we live it as a polarity.</a:t>
            </a:r>
          </a:p>
          <a:p>
            <a:pPr defTabSz="949478">
              <a:defRPr/>
            </a:pPr>
            <a:endParaRPr lang="en-US" dirty="0">
              <a:latin typeface="Calisto MT" panose="02040603050505030304" pitchFamily="18" charset="0"/>
              <a:ea typeface="Times New Roman" panose="02020603050405020304" pitchFamily="18" charset="0"/>
              <a:cs typeface="Times New Roman" panose="02020603050405020304" pitchFamily="18" charset="0"/>
            </a:endParaRPr>
          </a:p>
          <a:p>
            <a:pPr defTabSz="949478">
              <a:defRPr/>
            </a:pPr>
            <a:r>
              <a:rPr lang="en-US" dirty="0">
                <a:latin typeface="Calisto MT" panose="02040603050505030304" pitchFamily="18" charset="0"/>
                <a:ea typeface="Times New Roman" panose="02020603050405020304" pitchFamily="18" charset="0"/>
                <a:cs typeface="Times New Roman" panose="02020603050405020304" pitchFamily="18" charset="0"/>
              </a:rPr>
              <a:t>  Ultimately, the legitimacy of your operations are grounded in the policies adopted by elected officials who represent the values of the community.</a:t>
            </a:r>
          </a:p>
          <a:p>
            <a:endParaRPr lang="en-US" dirty="0"/>
          </a:p>
        </p:txBody>
      </p:sp>
      <p:sp>
        <p:nvSpPr>
          <p:cNvPr id="4" name="Slide Number Placeholder 3">
            <a:extLst>
              <a:ext uri="{FF2B5EF4-FFF2-40B4-BE49-F238E27FC236}">
                <a16:creationId xmlns:a16="http://schemas.microsoft.com/office/drawing/2014/main" id="{F57C96BE-6C47-DF26-947A-1773F49BFF7A}"/>
              </a:ext>
            </a:extLst>
          </p:cNvPr>
          <p:cNvSpPr>
            <a:spLocks noGrp="1"/>
          </p:cNvSpPr>
          <p:nvPr>
            <p:ph type="sldNum" sz="quarter" idx="5"/>
          </p:nvPr>
        </p:nvSpPr>
        <p:spPr/>
        <p:txBody>
          <a:bodyPr/>
          <a:lstStyle/>
          <a:p>
            <a:fld id="{A61DE15B-1505-4067-B325-A1A2662CF93B}" type="slidenum">
              <a:rPr lang="en-US" smtClean="0"/>
              <a:t>8</a:t>
            </a:fld>
            <a:endParaRPr lang="en-US"/>
          </a:p>
        </p:txBody>
      </p:sp>
    </p:spTree>
    <p:extLst>
      <p:ext uri="{BB962C8B-B14F-4D97-AF65-F5344CB8AC3E}">
        <p14:creationId xmlns:p14="http://schemas.microsoft.com/office/powerpoint/2010/main" val="810709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70706F"/>
                </a:solidFill>
                <a:effectLst/>
                <a:highlight>
                  <a:srgbClr val="FFFFFF"/>
                </a:highlight>
                <a:latin typeface="Lato" panose="020F0502020204030203" pitchFamily="34" charset="0"/>
              </a:rPr>
              <a:t>1924 ICMA Code of Ethics adopted at Montreal Conference and has been updated regularly to adapt to changing times – this year we celebrate the 100</a:t>
            </a:r>
            <a:r>
              <a:rPr lang="en-US" b="0" i="0" baseline="30000" dirty="0">
                <a:solidFill>
                  <a:srgbClr val="70706F"/>
                </a:solidFill>
                <a:effectLst/>
                <a:highlight>
                  <a:srgbClr val="FFFFFF"/>
                </a:highlight>
                <a:latin typeface="Lato" panose="020F0502020204030203" pitchFamily="34" charset="0"/>
              </a:rPr>
              <a:t>th</a:t>
            </a:r>
            <a:r>
              <a:rPr lang="en-US" b="0" i="0" dirty="0">
                <a:solidFill>
                  <a:srgbClr val="70706F"/>
                </a:solidFill>
                <a:effectLst/>
                <a:highlight>
                  <a:srgbClr val="FFFFFF"/>
                </a:highlight>
                <a:latin typeface="Lato" panose="020F0502020204030203" pitchFamily="34" charset="0"/>
              </a:rPr>
              <a:t> Anniversary of the Code of Ethics</a:t>
            </a:r>
          </a:p>
          <a:p>
            <a:pPr algn="l"/>
            <a:endParaRPr lang="en-US" b="0" i="0" dirty="0">
              <a:solidFill>
                <a:srgbClr val="70706F"/>
              </a:solidFill>
              <a:effectLst/>
              <a:highlight>
                <a:srgbClr val="FFFFFF"/>
              </a:highlight>
              <a:latin typeface="Lato" panose="020F0502020204030203" pitchFamily="34" charset="0"/>
            </a:endParaRPr>
          </a:p>
          <a:p>
            <a:pPr defTabSz="931774">
              <a:defRPr/>
            </a:pPr>
            <a:r>
              <a:rPr lang="en-US" b="0" i="0" dirty="0">
                <a:solidFill>
                  <a:srgbClr val="70706F"/>
                </a:solidFill>
                <a:effectLst/>
                <a:highlight>
                  <a:srgbClr val="FFFFFF"/>
                </a:highlight>
                <a:latin typeface="Lato" panose="020F0502020204030203" pitchFamily="34" charset="0"/>
              </a:rPr>
              <a:t>The need to develop a set of ideals for the profession was recommended by the members who developed the “…New Worlds of Service” report in 1979. This group looked over the horizon and envisioned what the profession must do to be prepared for the year 2000. The times would demand from the profession an even higher commitment to ideals. They sought “an affirmative statement of the ideals of the profession that goes beyond the ideal of ethical conduct. These ideals should include strong expressions of belief in democratic values and process, the strength of constitutionally representative democracies, needs for social justice, dedication to equity in regulation and service delivery, a conservation ethics, and the importance of striving for excellence in local management.”</a:t>
            </a:r>
          </a:p>
          <a:p>
            <a:endParaRPr lang="en-US" dirty="0"/>
          </a:p>
        </p:txBody>
      </p:sp>
      <p:sp>
        <p:nvSpPr>
          <p:cNvPr id="4" name="Slide Number Placeholder 3"/>
          <p:cNvSpPr>
            <a:spLocks noGrp="1"/>
          </p:cNvSpPr>
          <p:nvPr>
            <p:ph type="sldNum" sz="quarter" idx="5"/>
          </p:nvPr>
        </p:nvSpPr>
        <p:spPr/>
        <p:txBody>
          <a:bodyPr/>
          <a:lstStyle/>
          <a:p>
            <a:fld id="{A61DE15B-1505-4067-B325-A1A2662CF93B}" type="slidenum">
              <a:rPr lang="en-US" smtClean="0"/>
              <a:t>9</a:t>
            </a:fld>
            <a:endParaRPr lang="en-US"/>
          </a:p>
        </p:txBody>
      </p:sp>
    </p:spTree>
    <p:extLst>
      <p:ext uri="{BB962C8B-B14F-4D97-AF65-F5344CB8AC3E}">
        <p14:creationId xmlns:p14="http://schemas.microsoft.com/office/powerpoint/2010/main" val="685022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53552-3B95-7B9D-1F0B-95A0FFC16E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301B4D-D9D6-9E07-B5FB-2ADF742764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AFA11E-1FDF-2D2D-6202-F572CAF532AF}"/>
              </a:ext>
            </a:extLst>
          </p:cNvPr>
          <p:cNvSpPr>
            <a:spLocks noGrp="1"/>
          </p:cNvSpPr>
          <p:nvPr>
            <p:ph type="body" idx="1"/>
          </p:nvPr>
        </p:nvSpPr>
        <p:spPr/>
        <p:txBody>
          <a:bodyPr/>
          <a:lstStyle/>
          <a:p>
            <a:r>
              <a:rPr lang="en-US" dirty="0"/>
              <a:t>The Ideals were created in the early 1980s by the ICMA Assistants Steering Committee and endorsed by the Membership.</a:t>
            </a:r>
          </a:p>
          <a:p>
            <a:endParaRPr lang="en-US" b="0" i="0" dirty="0">
              <a:solidFill>
                <a:srgbClr val="70706F"/>
              </a:solidFill>
              <a:effectLst/>
              <a:highlight>
                <a:srgbClr val="FFFFFF"/>
              </a:highlight>
              <a:latin typeface="Lato" panose="020F0502020204030203" pitchFamily="34" charset="0"/>
            </a:endParaRPr>
          </a:p>
          <a:p>
            <a:pPr algn="l"/>
            <a:r>
              <a:rPr lang="en-US" b="0" i="0" dirty="0">
                <a:solidFill>
                  <a:srgbClr val="70706F"/>
                </a:solidFill>
                <a:effectLst/>
                <a:highlight>
                  <a:srgbClr val="FFFFFF"/>
                </a:highlight>
                <a:latin typeface="Lato" panose="020F0502020204030203" pitchFamily="34" charset="0"/>
              </a:rPr>
              <a:t> J.A. Ojeda Jr., a member of the Ideals drafting team, noted:</a:t>
            </a:r>
          </a:p>
          <a:p>
            <a:pPr algn="l"/>
            <a:r>
              <a:rPr lang="en-US" b="0" i="0" dirty="0">
                <a:solidFill>
                  <a:srgbClr val="70706F"/>
                </a:solidFill>
                <a:effectLst/>
                <a:highlight>
                  <a:srgbClr val="FFFFFF"/>
                </a:highlight>
                <a:latin typeface="Lato" panose="020F0502020204030203" pitchFamily="34" charset="0"/>
              </a:rPr>
              <a:t> </a:t>
            </a:r>
          </a:p>
          <a:p>
            <a:pPr algn="l"/>
            <a:r>
              <a:rPr lang="en-US" b="0" i="1" dirty="0">
                <a:solidFill>
                  <a:srgbClr val="70706F"/>
                </a:solidFill>
                <a:effectLst/>
                <a:highlight>
                  <a:srgbClr val="FFFFFF"/>
                </a:highlight>
                <a:latin typeface="Lato" panose="020F0502020204030203" pitchFamily="34" charset="0"/>
              </a:rPr>
              <a:t>At a time when trust in government is not anywhere near where it should be, our Declaration of Ideals serves to restore that trust by irrevocably stating our commitment to management excellence in each of the 10 relevant and timely management ideals... The Declaration of Ideals is also a significant milestone for ICMA in that it officially recognizes that municipal administrators are now serving in racially and ethnically mixed communities, which represents new challenges and responsibility to all local officials both elected and appointed. This clear reference is made in the preamble to the ideal of equity and social justice, as well as the dignity of each and every one of the citizens we serve. It is a commitment to our basic values as a democratic and pluralistic society, a commitment that emphasizes the need for humility in public service, a statement that there is little room for arrogance and hubris in our profession, for we must serve everyone equally and with the same sense of compassion and professional integrity. This reaffirmation of our basic democratic ideals brings our profession in line with the rapidly changing urban scene.</a:t>
            </a:r>
            <a:r>
              <a:rPr lang="en-US" b="0" i="1" baseline="30000" dirty="0">
                <a:solidFill>
                  <a:srgbClr val="70706F"/>
                </a:solidFill>
                <a:effectLst/>
                <a:highlight>
                  <a:srgbClr val="FFFFFF"/>
                </a:highlight>
                <a:latin typeface="Lato" panose="020F0502020204030203" pitchFamily="34" charset="0"/>
              </a:rPr>
              <a:t>2</a:t>
            </a:r>
            <a:endParaRPr lang="en-US" b="0" i="1" dirty="0">
              <a:solidFill>
                <a:srgbClr val="70706F"/>
              </a:solidFill>
              <a:effectLst/>
              <a:highlight>
                <a:srgbClr val="FFFFFF"/>
              </a:highlight>
              <a:latin typeface="Lato" panose="020F0502020204030203" pitchFamily="34" charset="0"/>
            </a:endParaRPr>
          </a:p>
          <a:p>
            <a:endParaRPr lang="en-US" dirty="0"/>
          </a:p>
          <a:p>
            <a:r>
              <a:rPr lang="en-US" dirty="0"/>
              <a:t>Ethics Matter! Ideals for the Profession August 2020 Martha Perego, ICMA-CM</a:t>
            </a:r>
          </a:p>
          <a:p>
            <a:endParaRPr lang="en-US" dirty="0"/>
          </a:p>
          <a:p>
            <a:r>
              <a:rPr lang="en-US" b="0" i="0" dirty="0">
                <a:solidFill>
                  <a:srgbClr val="70706F"/>
                </a:solidFill>
                <a:effectLst/>
                <a:highlight>
                  <a:srgbClr val="FFFFFF"/>
                </a:highlight>
                <a:latin typeface="Lato" panose="020F0502020204030203" pitchFamily="34" charset="0"/>
              </a:rPr>
              <a:t>Sylvester Murray, ICMA’s first Black president, noted in 1984, when the Ideals were promoted to the membership, “It is often said that an “ideal” is something unachievable, the highest star to reach for, knowing that you will never do it. That is not the case with our organizational ideals. Our ideals are achievable. Each of us ought to be committed to achieving the ideals set forth in the Declaration of Ideals. Our cities would be better off, our organization would be better off, and we would be better off as individuals.”</a:t>
            </a:r>
            <a:endParaRPr lang="en-US" dirty="0"/>
          </a:p>
          <a:p>
            <a:endParaRPr lang="en-US" dirty="0"/>
          </a:p>
        </p:txBody>
      </p:sp>
      <p:sp>
        <p:nvSpPr>
          <p:cNvPr id="4" name="Slide Number Placeholder 3">
            <a:extLst>
              <a:ext uri="{FF2B5EF4-FFF2-40B4-BE49-F238E27FC236}">
                <a16:creationId xmlns:a16="http://schemas.microsoft.com/office/drawing/2014/main" id="{71D3CAA2-BFC5-9487-E623-F75D15715E83}"/>
              </a:ext>
            </a:extLst>
          </p:cNvPr>
          <p:cNvSpPr>
            <a:spLocks noGrp="1"/>
          </p:cNvSpPr>
          <p:nvPr>
            <p:ph type="sldNum" sz="quarter" idx="5"/>
          </p:nvPr>
        </p:nvSpPr>
        <p:spPr/>
        <p:txBody>
          <a:bodyPr/>
          <a:lstStyle/>
          <a:p>
            <a:fld id="{A61DE15B-1505-4067-B325-A1A2662CF93B}" type="slidenum">
              <a:rPr lang="en-US" smtClean="0"/>
              <a:t>10</a:t>
            </a:fld>
            <a:endParaRPr lang="en-US"/>
          </a:p>
        </p:txBody>
      </p:sp>
    </p:spTree>
    <p:extLst>
      <p:ext uri="{BB962C8B-B14F-4D97-AF65-F5344CB8AC3E}">
        <p14:creationId xmlns:p14="http://schemas.microsoft.com/office/powerpoint/2010/main" val="1285713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err="1"/>
              <a:t>Svara</a:t>
            </a:r>
            <a:r>
              <a:rPr lang="en-US" dirty="0"/>
              <a:t> 1995 “because the issue is not resolved, it is periodically rediscovered…”  This is the polarity – it is not one or the other – it is a balance…</a:t>
            </a:r>
          </a:p>
          <a:p>
            <a:endParaRPr lang="en-US" dirty="0"/>
          </a:p>
        </p:txBody>
      </p:sp>
      <p:sp>
        <p:nvSpPr>
          <p:cNvPr id="4" name="Slide Number Placeholder 3"/>
          <p:cNvSpPr>
            <a:spLocks noGrp="1"/>
          </p:cNvSpPr>
          <p:nvPr>
            <p:ph type="sldNum" sz="quarter" idx="5"/>
          </p:nvPr>
        </p:nvSpPr>
        <p:spPr/>
        <p:txBody>
          <a:bodyPr/>
          <a:lstStyle/>
          <a:p>
            <a:fld id="{A61DE15B-1505-4067-B325-A1A2662CF93B}" type="slidenum">
              <a:rPr lang="en-US" smtClean="0"/>
              <a:t>11</a:t>
            </a:fld>
            <a:endParaRPr lang="en-US"/>
          </a:p>
        </p:txBody>
      </p:sp>
    </p:spTree>
    <p:extLst>
      <p:ext uri="{BB962C8B-B14F-4D97-AF65-F5344CB8AC3E}">
        <p14:creationId xmlns:p14="http://schemas.microsoft.com/office/powerpoint/2010/main" val="636611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865F2-E5A9-A03B-8BF7-0DA9FB24EA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C6379E-4973-C83D-E585-7D52EFC043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0E1C45-B2A6-DC6F-8107-EB5C22312C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45460D-FDA5-30E1-1A50-1A20E0E9ACCE}"/>
              </a:ext>
            </a:extLst>
          </p:cNvPr>
          <p:cNvSpPr>
            <a:spLocks noGrp="1"/>
          </p:cNvSpPr>
          <p:nvPr>
            <p:ph type="sldNum" sz="quarter" idx="5"/>
          </p:nvPr>
        </p:nvSpPr>
        <p:spPr/>
        <p:txBody>
          <a:bodyPr/>
          <a:lstStyle/>
          <a:p>
            <a:fld id="{A61DE15B-1505-4067-B325-A1A2662CF93B}" type="slidenum">
              <a:rPr lang="en-US" smtClean="0"/>
              <a:t>12</a:t>
            </a:fld>
            <a:endParaRPr lang="en-US"/>
          </a:p>
        </p:txBody>
      </p:sp>
    </p:spTree>
    <p:extLst>
      <p:ext uri="{BB962C8B-B14F-4D97-AF65-F5344CB8AC3E}">
        <p14:creationId xmlns:p14="http://schemas.microsoft.com/office/powerpoint/2010/main" val="580969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ea typeface="Calibri"/>
                <a:cs typeface="Calibri"/>
              </a:rPr>
              <a:t>Momentum for manager as a policy advisor is curbed, and experts and practitioners alike call for managers to take on the technical role. </a:t>
            </a:r>
            <a:r>
              <a:rPr lang="en-US" dirty="0"/>
              <a:t>Purple note is intended to related to general sentiment of era.</a:t>
            </a:r>
          </a:p>
          <a:p>
            <a:endParaRPr lang="en-US" dirty="0"/>
          </a:p>
        </p:txBody>
      </p:sp>
      <p:sp>
        <p:nvSpPr>
          <p:cNvPr id="4" name="Slide Number Placeholder 3"/>
          <p:cNvSpPr>
            <a:spLocks noGrp="1"/>
          </p:cNvSpPr>
          <p:nvPr>
            <p:ph type="sldNum" sz="quarter" idx="5"/>
          </p:nvPr>
        </p:nvSpPr>
        <p:spPr/>
        <p:txBody>
          <a:bodyPr/>
          <a:lstStyle/>
          <a:p>
            <a:fld id="{A61DE15B-1505-4067-B325-A1A2662CF93B}" type="slidenum">
              <a:rPr lang="en-US" smtClean="0"/>
              <a:t>13</a:t>
            </a:fld>
            <a:endParaRPr lang="en-US"/>
          </a:p>
        </p:txBody>
      </p:sp>
    </p:spTree>
    <p:extLst>
      <p:ext uri="{BB962C8B-B14F-4D97-AF65-F5344CB8AC3E}">
        <p14:creationId xmlns:p14="http://schemas.microsoft.com/office/powerpoint/2010/main" val="2750328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p:bg>
      <p:bgPr>
        <a:solidFill>
          <a:srgbClr val="AF47D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D23A37-EAF7-893F-7439-7F9F87CF3CC2}"/>
              </a:ext>
            </a:extLst>
          </p:cNvPr>
          <p:cNvPicPr>
            <a:picLocks noChangeAspect="1"/>
          </p:cNvPicPr>
          <p:nvPr userDrawn="1"/>
        </p:nvPicPr>
        <p:blipFill>
          <a:blip r:embed="rId2">
            <a:alphaModFix amt="5000"/>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19342B71-B696-F8B2-7ED7-22148F559BCA}"/>
              </a:ext>
            </a:extLst>
          </p:cNvPr>
          <p:cNvPicPr>
            <a:picLocks noChangeAspect="1"/>
          </p:cNvPicPr>
          <p:nvPr userDrawn="1"/>
        </p:nvPicPr>
        <p:blipFill>
          <a:blip r:embed="rId3"/>
          <a:stretch>
            <a:fillRect/>
          </a:stretch>
        </p:blipFill>
        <p:spPr>
          <a:xfrm>
            <a:off x="914400" y="914200"/>
            <a:ext cx="7179276" cy="1335678"/>
          </a:xfrm>
          <a:prstGeom prst="rect">
            <a:avLst/>
          </a:prstGeom>
        </p:spPr>
      </p:pic>
      <p:sp>
        <p:nvSpPr>
          <p:cNvPr id="2" name="Title 1">
            <a:extLst>
              <a:ext uri="{FF2B5EF4-FFF2-40B4-BE49-F238E27FC236}">
                <a16:creationId xmlns:a16="http://schemas.microsoft.com/office/drawing/2014/main" id="{0692AB0A-ABEA-3973-1A86-A3AA2E9F3DFB}"/>
              </a:ext>
            </a:extLst>
          </p:cNvPr>
          <p:cNvSpPr>
            <a:spLocks noGrp="1"/>
          </p:cNvSpPr>
          <p:nvPr>
            <p:ph type="title"/>
          </p:nvPr>
        </p:nvSpPr>
        <p:spPr>
          <a:xfrm>
            <a:off x="914400" y="2472098"/>
            <a:ext cx="10204704" cy="1551262"/>
          </a:xfrm>
        </p:spPr>
        <p:txBody>
          <a:bodyPr anchor="b"/>
          <a:lstStyle>
            <a:lvl1pPr>
              <a:defRPr sz="44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F3D066A-62BE-F642-164A-7DBDE8329B59}"/>
              </a:ext>
            </a:extLst>
          </p:cNvPr>
          <p:cNvSpPr>
            <a:spLocks noGrp="1"/>
          </p:cNvSpPr>
          <p:nvPr>
            <p:ph type="body" idx="1"/>
          </p:nvPr>
        </p:nvSpPr>
        <p:spPr>
          <a:xfrm>
            <a:off x="914400" y="4297680"/>
            <a:ext cx="10204704" cy="1046216"/>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a:extLst>
              <a:ext uri="{FF2B5EF4-FFF2-40B4-BE49-F238E27FC236}">
                <a16:creationId xmlns:a16="http://schemas.microsoft.com/office/drawing/2014/main" id="{C4E1AF1C-F847-990B-B70D-7DF63E1B8803}"/>
              </a:ext>
            </a:extLst>
          </p:cNvPr>
          <p:cNvPicPr>
            <a:picLocks noChangeAspect="1"/>
          </p:cNvPicPr>
          <p:nvPr userDrawn="1"/>
        </p:nvPicPr>
        <p:blipFill>
          <a:blip r:embed="rId4"/>
          <a:stretch>
            <a:fillRect/>
          </a:stretch>
        </p:blipFill>
        <p:spPr>
          <a:xfrm>
            <a:off x="914400" y="5943600"/>
            <a:ext cx="1917127" cy="385948"/>
          </a:xfrm>
          <a:prstGeom prst="rect">
            <a:avLst/>
          </a:prstGeom>
        </p:spPr>
      </p:pic>
    </p:spTree>
    <p:extLst>
      <p:ext uri="{BB962C8B-B14F-4D97-AF65-F5344CB8AC3E}">
        <p14:creationId xmlns:p14="http://schemas.microsoft.com/office/powerpoint/2010/main" val="1430135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divider 1">
    <p:bg>
      <p:bgPr>
        <a:solidFill>
          <a:srgbClr val="AF47D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AEDD8A-59D9-0964-418E-397FAFEC1842}"/>
              </a:ext>
            </a:extLst>
          </p:cNvPr>
          <p:cNvPicPr>
            <a:picLocks noChangeAspect="1"/>
          </p:cNvPicPr>
          <p:nvPr userDrawn="1"/>
        </p:nvPicPr>
        <p:blipFill>
          <a:blip r:embed="rId2">
            <a:alphaModFix amt="5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692AB0A-ABEA-3973-1A86-A3AA2E9F3DFB}"/>
              </a:ext>
            </a:extLst>
          </p:cNvPr>
          <p:cNvSpPr>
            <a:spLocks noGrp="1"/>
          </p:cNvSpPr>
          <p:nvPr>
            <p:ph type="title"/>
          </p:nvPr>
        </p:nvSpPr>
        <p:spPr>
          <a:xfrm>
            <a:off x="914400" y="2377440"/>
            <a:ext cx="10204704" cy="1645920"/>
          </a:xfrm>
        </p:spPr>
        <p:txBody>
          <a:bodyPr anchor="b"/>
          <a:lstStyle>
            <a:lvl1pPr>
              <a:defRPr sz="36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F3D066A-62BE-F642-164A-7DBDE8329B59}"/>
              </a:ext>
            </a:extLst>
          </p:cNvPr>
          <p:cNvSpPr>
            <a:spLocks noGrp="1"/>
          </p:cNvSpPr>
          <p:nvPr>
            <p:ph type="body" idx="1"/>
          </p:nvPr>
        </p:nvSpPr>
        <p:spPr>
          <a:xfrm>
            <a:off x="914400" y="4297680"/>
            <a:ext cx="10204704" cy="1371600"/>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7247A065-CAEA-DB78-386A-57A765AAD95D}"/>
              </a:ext>
            </a:extLst>
          </p:cNvPr>
          <p:cNvPicPr>
            <a:picLocks noChangeAspect="1"/>
          </p:cNvPicPr>
          <p:nvPr userDrawn="1"/>
        </p:nvPicPr>
        <p:blipFill>
          <a:blip r:embed="rId3"/>
          <a:stretch>
            <a:fillRect/>
          </a:stretch>
        </p:blipFill>
        <p:spPr>
          <a:xfrm>
            <a:off x="914400" y="5943600"/>
            <a:ext cx="1917127" cy="385948"/>
          </a:xfrm>
          <a:prstGeom prst="rect">
            <a:avLst/>
          </a:prstGeom>
        </p:spPr>
      </p:pic>
      <p:pic>
        <p:nvPicPr>
          <p:cNvPr id="8" name="Picture 7">
            <a:extLst>
              <a:ext uri="{FF2B5EF4-FFF2-40B4-BE49-F238E27FC236}">
                <a16:creationId xmlns:a16="http://schemas.microsoft.com/office/drawing/2014/main" id="{2F67CCA1-6A3F-EBAB-DD0F-7A02C986B57C}"/>
              </a:ext>
            </a:extLst>
          </p:cNvPr>
          <p:cNvPicPr>
            <a:picLocks noChangeAspect="1"/>
          </p:cNvPicPr>
          <p:nvPr userDrawn="1"/>
        </p:nvPicPr>
        <p:blipFill>
          <a:blip r:embed="rId4"/>
          <a:stretch>
            <a:fillRect/>
          </a:stretch>
        </p:blipFill>
        <p:spPr>
          <a:xfrm>
            <a:off x="9044632" y="5943600"/>
            <a:ext cx="2074472" cy="385948"/>
          </a:xfrm>
          <a:prstGeom prst="rect">
            <a:avLst/>
          </a:prstGeom>
        </p:spPr>
      </p:pic>
    </p:spTree>
    <p:extLst>
      <p:ext uri="{BB962C8B-B14F-4D97-AF65-F5344CB8AC3E}">
        <p14:creationId xmlns:p14="http://schemas.microsoft.com/office/powerpoint/2010/main" val="164309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2">
    <p:bg>
      <p:bgPr>
        <a:solidFill>
          <a:srgbClr val="5639A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1A76B0-DC9C-FBB8-A8BC-76BE4CE166E1}"/>
              </a:ext>
            </a:extLst>
          </p:cNvPr>
          <p:cNvPicPr>
            <a:picLocks noChangeAspect="1"/>
          </p:cNvPicPr>
          <p:nvPr userDrawn="1"/>
        </p:nvPicPr>
        <p:blipFill>
          <a:blip r:embed="rId2">
            <a:alphaModFix amt="5000"/>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C3A0DF7F-1CA5-FD66-F5B8-B12CBC9DF3EB}"/>
              </a:ext>
            </a:extLst>
          </p:cNvPr>
          <p:cNvPicPr>
            <a:picLocks noChangeAspect="1"/>
          </p:cNvPicPr>
          <p:nvPr userDrawn="1"/>
        </p:nvPicPr>
        <p:blipFill>
          <a:blip r:embed="rId3"/>
          <a:stretch>
            <a:fillRect/>
          </a:stretch>
        </p:blipFill>
        <p:spPr>
          <a:xfrm>
            <a:off x="914400" y="5943600"/>
            <a:ext cx="1917127" cy="385948"/>
          </a:xfrm>
          <a:prstGeom prst="rect">
            <a:avLst/>
          </a:prstGeom>
        </p:spPr>
      </p:pic>
      <p:sp>
        <p:nvSpPr>
          <p:cNvPr id="3" name="Title 1">
            <a:extLst>
              <a:ext uri="{FF2B5EF4-FFF2-40B4-BE49-F238E27FC236}">
                <a16:creationId xmlns:a16="http://schemas.microsoft.com/office/drawing/2014/main" id="{335AC90F-BA2E-C833-4A81-99403BF05688}"/>
              </a:ext>
            </a:extLst>
          </p:cNvPr>
          <p:cNvSpPr>
            <a:spLocks noGrp="1"/>
          </p:cNvSpPr>
          <p:nvPr>
            <p:ph type="title"/>
          </p:nvPr>
        </p:nvSpPr>
        <p:spPr>
          <a:xfrm>
            <a:off x="914400" y="2377440"/>
            <a:ext cx="10204704" cy="1645920"/>
          </a:xfrm>
        </p:spPr>
        <p:txBody>
          <a:bodyPr anchor="b"/>
          <a:lstStyle>
            <a:lvl1pPr>
              <a:defRPr sz="3600">
                <a:solidFill>
                  <a:schemeClr val="bg1"/>
                </a:solidFill>
              </a:defRPr>
            </a:lvl1pPr>
          </a:lstStyle>
          <a:p>
            <a:r>
              <a:rPr lang="en-US"/>
              <a:t>Click to edit Master title style</a:t>
            </a:r>
          </a:p>
        </p:txBody>
      </p:sp>
      <p:sp>
        <p:nvSpPr>
          <p:cNvPr id="4" name="Text Placeholder 2">
            <a:extLst>
              <a:ext uri="{FF2B5EF4-FFF2-40B4-BE49-F238E27FC236}">
                <a16:creationId xmlns:a16="http://schemas.microsoft.com/office/drawing/2014/main" id="{5DDAFD94-9B6D-982F-022F-1E37D56AF4B6}"/>
              </a:ext>
            </a:extLst>
          </p:cNvPr>
          <p:cNvSpPr>
            <a:spLocks noGrp="1"/>
          </p:cNvSpPr>
          <p:nvPr>
            <p:ph type="body" idx="1"/>
          </p:nvPr>
        </p:nvSpPr>
        <p:spPr>
          <a:xfrm>
            <a:off x="914400" y="4297680"/>
            <a:ext cx="10204704" cy="1371600"/>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6" name="Picture 5">
            <a:extLst>
              <a:ext uri="{FF2B5EF4-FFF2-40B4-BE49-F238E27FC236}">
                <a16:creationId xmlns:a16="http://schemas.microsoft.com/office/drawing/2014/main" id="{C85FBE17-B2A0-85C0-D74A-26966904EEB2}"/>
              </a:ext>
            </a:extLst>
          </p:cNvPr>
          <p:cNvPicPr>
            <a:picLocks noChangeAspect="1"/>
          </p:cNvPicPr>
          <p:nvPr userDrawn="1"/>
        </p:nvPicPr>
        <p:blipFill>
          <a:blip r:embed="rId4"/>
          <a:stretch>
            <a:fillRect/>
          </a:stretch>
        </p:blipFill>
        <p:spPr>
          <a:xfrm>
            <a:off x="9044632" y="5943600"/>
            <a:ext cx="2074472" cy="385948"/>
          </a:xfrm>
          <a:prstGeom prst="rect">
            <a:avLst/>
          </a:prstGeom>
        </p:spPr>
      </p:pic>
    </p:spTree>
    <p:extLst>
      <p:ext uri="{BB962C8B-B14F-4D97-AF65-F5344CB8AC3E}">
        <p14:creationId xmlns:p14="http://schemas.microsoft.com/office/powerpoint/2010/main" val="2341309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dark background">
    <p:bg>
      <p:bgPr>
        <a:solidFill>
          <a:srgbClr val="5639A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A4D651-295B-F8DD-2E5E-7A768A4CB7AF}"/>
              </a:ext>
            </a:extLst>
          </p:cNvPr>
          <p:cNvPicPr>
            <a:picLocks noChangeAspect="1"/>
          </p:cNvPicPr>
          <p:nvPr userDrawn="1"/>
        </p:nvPicPr>
        <p:blipFill>
          <a:blip r:embed="rId2">
            <a:alphaModFix amt="5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400EE76-E34B-0A7F-FE8B-892C636DCF90}"/>
              </a:ext>
            </a:extLst>
          </p:cNvPr>
          <p:cNvSpPr>
            <a:spLocks noGrp="1"/>
          </p:cNvSpPr>
          <p:nvPr>
            <p:ph type="title"/>
          </p:nvPr>
        </p:nvSpPr>
        <p:spPr/>
        <p:txBody>
          <a:bodyPr/>
          <a:lstStyle>
            <a:lvl1pPr>
              <a:defRPr b="0" i="0" baseline="0">
                <a:solidFill>
                  <a:schemeClr val="bg1"/>
                </a:solidFill>
                <a:latin typeface="Lato Black" panose="020F050202020403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8C8176E-821F-3D15-EFAB-D8397D2A59D0}"/>
              </a:ext>
            </a:extLst>
          </p:cNvPr>
          <p:cNvSpPr>
            <a:spLocks noGrp="1"/>
          </p:cNvSpPr>
          <p:nvPr>
            <p:ph idx="1"/>
          </p:nvPr>
        </p:nvSpPr>
        <p:spPr>
          <a:xfrm>
            <a:off x="914400" y="2377440"/>
            <a:ext cx="10204704" cy="29718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6289AE22-784A-F130-D222-256E5305E9C1}"/>
              </a:ext>
            </a:extLst>
          </p:cNvPr>
          <p:cNvPicPr>
            <a:picLocks noChangeAspect="1"/>
          </p:cNvPicPr>
          <p:nvPr userDrawn="1"/>
        </p:nvPicPr>
        <p:blipFill>
          <a:blip r:embed="rId3"/>
          <a:stretch>
            <a:fillRect/>
          </a:stretch>
        </p:blipFill>
        <p:spPr>
          <a:xfrm>
            <a:off x="914400" y="5943600"/>
            <a:ext cx="1917127" cy="385948"/>
          </a:xfrm>
          <a:prstGeom prst="rect">
            <a:avLst/>
          </a:prstGeom>
        </p:spPr>
      </p:pic>
      <p:pic>
        <p:nvPicPr>
          <p:cNvPr id="4" name="Picture 3">
            <a:extLst>
              <a:ext uri="{FF2B5EF4-FFF2-40B4-BE49-F238E27FC236}">
                <a16:creationId xmlns:a16="http://schemas.microsoft.com/office/drawing/2014/main" id="{D47C6ECF-2430-53C4-1702-4C3C40F8B15B}"/>
              </a:ext>
            </a:extLst>
          </p:cNvPr>
          <p:cNvPicPr>
            <a:picLocks noChangeAspect="1"/>
          </p:cNvPicPr>
          <p:nvPr userDrawn="1"/>
        </p:nvPicPr>
        <p:blipFill>
          <a:blip r:embed="rId4"/>
          <a:stretch>
            <a:fillRect/>
          </a:stretch>
        </p:blipFill>
        <p:spPr>
          <a:xfrm>
            <a:off x="9044632" y="5943600"/>
            <a:ext cx="2074472" cy="385948"/>
          </a:xfrm>
          <a:prstGeom prst="rect">
            <a:avLst/>
          </a:prstGeom>
        </p:spPr>
      </p:pic>
    </p:spTree>
    <p:extLst>
      <p:ext uri="{BB962C8B-B14F-4D97-AF65-F5344CB8AC3E}">
        <p14:creationId xmlns:p14="http://schemas.microsoft.com/office/powerpoint/2010/main" val="184876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on white">
    <p:bg>
      <p:bgPr>
        <a:blipFill dpi="0" rotWithShape="1">
          <a:blip r:embed="rId2">
            <a:alphaModFix amt="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EE76-E34B-0A7F-FE8B-892C636DCF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C8176E-821F-3D15-EFAB-D8397D2A59D0}"/>
              </a:ext>
            </a:extLst>
          </p:cNvPr>
          <p:cNvSpPr>
            <a:spLocks noGrp="1"/>
          </p:cNvSpPr>
          <p:nvPr>
            <p:ph idx="1"/>
          </p:nvPr>
        </p:nvSpPr>
        <p:spPr>
          <a:xfrm>
            <a:off x="914400" y="2377440"/>
            <a:ext cx="10204704"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44126D4-7669-B633-EE63-C2EFA5B178B1}"/>
              </a:ext>
            </a:extLst>
          </p:cNvPr>
          <p:cNvPicPr>
            <a:picLocks noChangeAspect="1"/>
          </p:cNvPicPr>
          <p:nvPr userDrawn="1"/>
        </p:nvPicPr>
        <p:blipFill>
          <a:blip r:embed="rId3"/>
          <a:stretch>
            <a:fillRect/>
          </a:stretch>
        </p:blipFill>
        <p:spPr>
          <a:xfrm>
            <a:off x="9050274" y="5943600"/>
            <a:ext cx="2064258" cy="384048"/>
          </a:xfrm>
          <a:prstGeom prst="rect">
            <a:avLst/>
          </a:prstGeom>
        </p:spPr>
      </p:pic>
      <p:pic>
        <p:nvPicPr>
          <p:cNvPr id="10" name="Picture 9">
            <a:extLst>
              <a:ext uri="{FF2B5EF4-FFF2-40B4-BE49-F238E27FC236}">
                <a16:creationId xmlns:a16="http://schemas.microsoft.com/office/drawing/2014/main" id="{30EA4E81-E36C-EE3C-2BB0-663EA937912B}"/>
              </a:ext>
            </a:extLst>
          </p:cNvPr>
          <p:cNvPicPr>
            <a:picLocks noChangeAspect="1"/>
          </p:cNvPicPr>
          <p:nvPr userDrawn="1"/>
        </p:nvPicPr>
        <p:blipFill>
          <a:blip r:embed="rId4"/>
          <a:stretch>
            <a:fillRect/>
          </a:stretch>
        </p:blipFill>
        <p:spPr>
          <a:xfrm>
            <a:off x="914400" y="5989320"/>
            <a:ext cx="1802130" cy="300990"/>
          </a:xfrm>
          <a:prstGeom prst="rect">
            <a:avLst/>
          </a:prstGeom>
        </p:spPr>
      </p:pic>
    </p:spTree>
    <p:extLst>
      <p:ext uri="{BB962C8B-B14F-4D97-AF65-F5344CB8AC3E}">
        <p14:creationId xmlns:p14="http://schemas.microsoft.com/office/powerpoint/2010/main" val="2259970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and two blocks content">
    <p:bg>
      <p:bgPr>
        <a:blipFill dpi="0" rotWithShape="1">
          <a:blip r:embed="rId2">
            <a:alphaModFix amt="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A6CB-1115-E3F6-9A68-2E81A61D9315}"/>
              </a:ext>
            </a:extLst>
          </p:cNvPr>
          <p:cNvSpPr>
            <a:spLocks noGrp="1"/>
          </p:cNvSpPr>
          <p:nvPr>
            <p:ph type="title"/>
          </p:nvPr>
        </p:nvSpPr>
        <p:spPr/>
        <p:txBody>
          <a:bodyPr/>
          <a:lstStyle>
            <a:lvl1pPr>
              <a:defRPr baseline="0">
                <a:solidFill>
                  <a:srgbClr val="5639AF"/>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15A43F7-FDBC-39D1-C8DA-A8E027F9ACD2}"/>
              </a:ext>
            </a:extLst>
          </p:cNvPr>
          <p:cNvSpPr>
            <a:spLocks noGrp="1"/>
          </p:cNvSpPr>
          <p:nvPr>
            <p:ph sz="half" idx="1"/>
          </p:nvPr>
        </p:nvSpPr>
        <p:spPr>
          <a:xfrm>
            <a:off x="914400" y="2377440"/>
            <a:ext cx="4866132"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061839-701E-49D1-765D-9055617C8968}"/>
              </a:ext>
            </a:extLst>
          </p:cNvPr>
          <p:cNvSpPr>
            <a:spLocks noGrp="1"/>
          </p:cNvSpPr>
          <p:nvPr>
            <p:ph sz="half" idx="2"/>
          </p:nvPr>
        </p:nvSpPr>
        <p:spPr>
          <a:xfrm>
            <a:off x="6248400" y="2377440"/>
            <a:ext cx="4866132"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D6EBA952-CCDB-1E6E-E88D-968826540EDE}"/>
              </a:ext>
            </a:extLst>
          </p:cNvPr>
          <p:cNvPicPr>
            <a:picLocks noChangeAspect="1"/>
          </p:cNvPicPr>
          <p:nvPr userDrawn="1"/>
        </p:nvPicPr>
        <p:blipFill>
          <a:blip r:embed="rId3"/>
          <a:stretch>
            <a:fillRect/>
          </a:stretch>
        </p:blipFill>
        <p:spPr>
          <a:xfrm>
            <a:off x="9050274" y="5943600"/>
            <a:ext cx="2064258" cy="384048"/>
          </a:xfrm>
          <a:prstGeom prst="rect">
            <a:avLst/>
          </a:prstGeom>
        </p:spPr>
      </p:pic>
      <p:pic>
        <p:nvPicPr>
          <p:cNvPr id="13" name="Picture 12">
            <a:extLst>
              <a:ext uri="{FF2B5EF4-FFF2-40B4-BE49-F238E27FC236}">
                <a16:creationId xmlns:a16="http://schemas.microsoft.com/office/drawing/2014/main" id="{5E304164-518E-5614-4B87-35C3BDB31631}"/>
              </a:ext>
            </a:extLst>
          </p:cNvPr>
          <p:cNvPicPr>
            <a:picLocks noChangeAspect="1"/>
          </p:cNvPicPr>
          <p:nvPr userDrawn="1"/>
        </p:nvPicPr>
        <p:blipFill>
          <a:blip r:embed="rId4"/>
          <a:stretch>
            <a:fillRect/>
          </a:stretch>
        </p:blipFill>
        <p:spPr>
          <a:xfrm>
            <a:off x="914400" y="5989320"/>
            <a:ext cx="1802130" cy="300990"/>
          </a:xfrm>
          <a:prstGeom prst="rect">
            <a:avLst/>
          </a:prstGeom>
        </p:spPr>
      </p:pic>
    </p:spTree>
    <p:extLst>
      <p:ext uri="{BB962C8B-B14F-4D97-AF65-F5344CB8AC3E}">
        <p14:creationId xmlns:p14="http://schemas.microsoft.com/office/powerpoint/2010/main" val="2078900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left">
    <p:bg>
      <p:bgPr>
        <a:blipFill dpi="0" rotWithShape="1">
          <a:blip r:embed="rId2">
            <a:alphaModFix amt="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A6CB-1115-E3F6-9A68-2E81A61D9315}"/>
              </a:ext>
            </a:extLst>
          </p:cNvPr>
          <p:cNvSpPr>
            <a:spLocks noGrp="1"/>
          </p:cNvSpPr>
          <p:nvPr>
            <p:ph type="title"/>
          </p:nvPr>
        </p:nvSpPr>
        <p:spPr>
          <a:xfrm>
            <a:off x="914400" y="914400"/>
            <a:ext cx="4866132" cy="1188720"/>
          </a:xfrm>
        </p:spPr>
        <p:txBody>
          <a:bodyPr/>
          <a:lstStyle>
            <a:lvl1pPr>
              <a:lnSpc>
                <a:spcPct val="100000"/>
              </a:lnSpc>
              <a:defRPr>
                <a:solidFill>
                  <a:srgbClr val="5639AF"/>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15A43F7-FDBC-39D1-C8DA-A8E027F9ACD2}"/>
              </a:ext>
            </a:extLst>
          </p:cNvPr>
          <p:cNvSpPr>
            <a:spLocks noGrp="1"/>
          </p:cNvSpPr>
          <p:nvPr>
            <p:ph sz="half" idx="1"/>
          </p:nvPr>
        </p:nvSpPr>
        <p:spPr>
          <a:xfrm>
            <a:off x="914400" y="2377440"/>
            <a:ext cx="4866132" cy="2971800"/>
          </a:xfrm>
        </p:spPr>
        <p:txBody>
          <a:bodyPr/>
          <a:lstStyle>
            <a:lvl1pPr marL="228600" indent="-137160">
              <a:buClr>
                <a:srgbClr val="982068"/>
              </a:buClr>
              <a:buFont typeface="Arial" panose="020B0604020202020204" pitchFamily="34" charset="0"/>
              <a:buChar char="•"/>
              <a:defRPr/>
            </a:lvl1pPr>
            <a:lvl2pPr marL="685800" indent="-137160">
              <a:buClr>
                <a:srgbClr val="982068"/>
              </a:buClr>
              <a:buFont typeface="Arial" panose="020B0604020202020204" pitchFamily="34" charset="0"/>
              <a:buChar char="•"/>
              <a:defRPr/>
            </a:lvl2pPr>
            <a:lvl3pPr marL="1143000" indent="-137160">
              <a:buClr>
                <a:srgbClr val="982068"/>
              </a:buClr>
              <a:buFont typeface="Arial" panose="020B0604020202020204" pitchFamily="34" charset="0"/>
              <a:buChar char="•"/>
              <a:defRPr/>
            </a:lvl3pPr>
            <a:lvl4pPr marL="1600200" indent="-137160">
              <a:buClr>
                <a:srgbClr val="982068"/>
              </a:buClr>
              <a:buFont typeface="Arial" panose="020B0604020202020204" pitchFamily="34" charset="0"/>
              <a:buChar char="•"/>
              <a:defRPr/>
            </a:lvl4pPr>
            <a:lvl5pPr marL="2057400" indent="-137160">
              <a:buClr>
                <a:srgbClr val="982068"/>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AA615D97-F31F-C020-23C1-2C828478B514}"/>
              </a:ext>
            </a:extLst>
          </p:cNvPr>
          <p:cNvPicPr>
            <a:picLocks noChangeAspect="1"/>
          </p:cNvPicPr>
          <p:nvPr userDrawn="1"/>
        </p:nvPicPr>
        <p:blipFill>
          <a:blip r:embed="rId3"/>
          <a:stretch>
            <a:fillRect/>
          </a:stretch>
        </p:blipFill>
        <p:spPr>
          <a:xfrm>
            <a:off x="9050274" y="5943600"/>
            <a:ext cx="2064258" cy="384048"/>
          </a:xfrm>
          <a:prstGeom prst="rect">
            <a:avLst/>
          </a:prstGeom>
        </p:spPr>
      </p:pic>
      <p:pic>
        <p:nvPicPr>
          <p:cNvPr id="5" name="Picture 4">
            <a:extLst>
              <a:ext uri="{FF2B5EF4-FFF2-40B4-BE49-F238E27FC236}">
                <a16:creationId xmlns:a16="http://schemas.microsoft.com/office/drawing/2014/main" id="{E4B546C7-9579-F7C8-1F5A-2D04D56D52D1}"/>
              </a:ext>
            </a:extLst>
          </p:cNvPr>
          <p:cNvPicPr>
            <a:picLocks noChangeAspect="1"/>
          </p:cNvPicPr>
          <p:nvPr userDrawn="1"/>
        </p:nvPicPr>
        <p:blipFill>
          <a:blip r:embed="rId4"/>
          <a:stretch>
            <a:fillRect/>
          </a:stretch>
        </p:blipFill>
        <p:spPr>
          <a:xfrm>
            <a:off x="914400" y="5989320"/>
            <a:ext cx="1802130" cy="300990"/>
          </a:xfrm>
          <a:prstGeom prst="rect">
            <a:avLst/>
          </a:prstGeom>
        </p:spPr>
      </p:pic>
    </p:spTree>
    <p:extLst>
      <p:ext uri="{BB962C8B-B14F-4D97-AF65-F5344CB8AC3E}">
        <p14:creationId xmlns:p14="http://schemas.microsoft.com/office/powerpoint/2010/main" val="4281483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 white">
    <p:bg>
      <p:bgPr>
        <a:blipFill dpi="0" rotWithShape="1">
          <a:blip r:embed="rId2">
            <a:alphaModFix amt="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8CFF-6142-FCF5-594F-85F8C6FC1CC9}"/>
              </a:ext>
            </a:extLst>
          </p:cNvPr>
          <p:cNvSpPr>
            <a:spLocks noGrp="1"/>
          </p:cNvSpPr>
          <p:nvPr>
            <p:ph type="title"/>
          </p:nvPr>
        </p:nvSpPr>
        <p:spPr/>
        <p:txBody>
          <a:bodyPr/>
          <a:lstStyle>
            <a:lvl1pPr>
              <a:defRPr>
                <a:solidFill>
                  <a:srgbClr val="5639AF"/>
                </a:solidFill>
              </a:defRPr>
            </a:lvl1pPr>
          </a:lstStyle>
          <a:p>
            <a:r>
              <a:rPr lang="en-US"/>
              <a:t>Click to edit Master title style</a:t>
            </a:r>
          </a:p>
        </p:txBody>
      </p:sp>
      <p:pic>
        <p:nvPicPr>
          <p:cNvPr id="3" name="Picture 2">
            <a:extLst>
              <a:ext uri="{FF2B5EF4-FFF2-40B4-BE49-F238E27FC236}">
                <a16:creationId xmlns:a16="http://schemas.microsoft.com/office/drawing/2014/main" id="{0A8F312C-7E4B-E2BB-5DC6-C346383C0993}"/>
              </a:ext>
            </a:extLst>
          </p:cNvPr>
          <p:cNvPicPr>
            <a:picLocks noChangeAspect="1"/>
          </p:cNvPicPr>
          <p:nvPr userDrawn="1"/>
        </p:nvPicPr>
        <p:blipFill>
          <a:blip r:embed="rId3"/>
          <a:stretch>
            <a:fillRect/>
          </a:stretch>
        </p:blipFill>
        <p:spPr>
          <a:xfrm>
            <a:off x="9050274" y="5943600"/>
            <a:ext cx="2064258" cy="384048"/>
          </a:xfrm>
          <a:prstGeom prst="rect">
            <a:avLst/>
          </a:prstGeom>
        </p:spPr>
      </p:pic>
      <p:pic>
        <p:nvPicPr>
          <p:cNvPr id="4" name="Picture 3">
            <a:extLst>
              <a:ext uri="{FF2B5EF4-FFF2-40B4-BE49-F238E27FC236}">
                <a16:creationId xmlns:a16="http://schemas.microsoft.com/office/drawing/2014/main" id="{54EF02BD-0187-159A-5083-0339FC9A983B}"/>
              </a:ext>
            </a:extLst>
          </p:cNvPr>
          <p:cNvPicPr>
            <a:picLocks noChangeAspect="1"/>
          </p:cNvPicPr>
          <p:nvPr userDrawn="1"/>
        </p:nvPicPr>
        <p:blipFill>
          <a:blip r:embed="rId4"/>
          <a:stretch>
            <a:fillRect/>
          </a:stretch>
        </p:blipFill>
        <p:spPr>
          <a:xfrm>
            <a:off x="914400" y="5989320"/>
            <a:ext cx="1802130" cy="300990"/>
          </a:xfrm>
          <a:prstGeom prst="rect">
            <a:avLst/>
          </a:prstGeom>
        </p:spPr>
      </p:pic>
    </p:spTree>
    <p:extLst>
      <p:ext uri="{BB962C8B-B14F-4D97-AF65-F5344CB8AC3E}">
        <p14:creationId xmlns:p14="http://schemas.microsoft.com/office/powerpoint/2010/main" val="2745517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 white">
    <p:bg>
      <p:bgPr>
        <a:blipFill dpi="0" rotWithShape="1">
          <a:blip r:embed="rId2">
            <a:alphaModFix amt="5000"/>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B1B99E-7D0C-1E4A-354E-06F7BEE64494}"/>
              </a:ext>
            </a:extLst>
          </p:cNvPr>
          <p:cNvPicPr>
            <a:picLocks noChangeAspect="1"/>
          </p:cNvPicPr>
          <p:nvPr userDrawn="1"/>
        </p:nvPicPr>
        <p:blipFill>
          <a:blip r:embed="rId3"/>
          <a:stretch>
            <a:fillRect/>
          </a:stretch>
        </p:blipFill>
        <p:spPr>
          <a:xfrm>
            <a:off x="9050274" y="5943600"/>
            <a:ext cx="2064258" cy="384048"/>
          </a:xfrm>
          <a:prstGeom prst="rect">
            <a:avLst/>
          </a:prstGeom>
          <a:blipFill>
            <a:blip r:embed="rId2">
              <a:alphaModFix amt="25000"/>
            </a:blip>
            <a:stretch>
              <a:fillRect/>
            </a:stretch>
          </a:blipFill>
        </p:spPr>
      </p:pic>
      <p:pic>
        <p:nvPicPr>
          <p:cNvPr id="5" name="Picture 4">
            <a:extLst>
              <a:ext uri="{FF2B5EF4-FFF2-40B4-BE49-F238E27FC236}">
                <a16:creationId xmlns:a16="http://schemas.microsoft.com/office/drawing/2014/main" id="{2AF6B117-3FEA-EDF1-4335-31D6534502D2}"/>
              </a:ext>
            </a:extLst>
          </p:cNvPr>
          <p:cNvPicPr>
            <a:picLocks noChangeAspect="1"/>
          </p:cNvPicPr>
          <p:nvPr userDrawn="1"/>
        </p:nvPicPr>
        <p:blipFill>
          <a:blip r:embed="rId4"/>
          <a:stretch>
            <a:fillRect/>
          </a:stretch>
        </p:blipFill>
        <p:spPr>
          <a:xfrm>
            <a:off x="914400" y="5989320"/>
            <a:ext cx="1802130" cy="300990"/>
          </a:xfrm>
          <a:prstGeom prst="rect">
            <a:avLst/>
          </a:prstGeom>
        </p:spPr>
      </p:pic>
    </p:spTree>
    <p:extLst>
      <p:ext uri="{BB962C8B-B14F-4D97-AF65-F5344CB8AC3E}">
        <p14:creationId xmlns:p14="http://schemas.microsoft.com/office/powerpoint/2010/main" val="31322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A72AB5-2D61-E791-3C5A-2889D3855DD7}"/>
              </a:ext>
            </a:extLst>
          </p:cNvPr>
          <p:cNvSpPr>
            <a:spLocks noGrp="1"/>
          </p:cNvSpPr>
          <p:nvPr>
            <p:ph type="title"/>
          </p:nvPr>
        </p:nvSpPr>
        <p:spPr>
          <a:xfrm>
            <a:off x="914400" y="914400"/>
            <a:ext cx="10200132" cy="1188720"/>
          </a:xfrm>
          <a:prstGeom prst="rect">
            <a:avLst/>
          </a:prstGeom>
        </p:spPr>
        <p:txBody>
          <a:bodyPr vert="horz" lIns="0" tIns="0" rIns="0" bIns="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4B622004-5CF5-C111-0323-2D4DC3F09205}"/>
              </a:ext>
            </a:extLst>
          </p:cNvPr>
          <p:cNvSpPr>
            <a:spLocks noGrp="1"/>
          </p:cNvSpPr>
          <p:nvPr>
            <p:ph type="body" idx="1"/>
          </p:nvPr>
        </p:nvSpPr>
        <p:spPr>
          <a:xfrm>
            <a:off x="914400" y="2377440"/>
            <a:ext cx="10204704" cy="32004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5389375"/>
      </p:ext>
    </p:extLst>
  </p:cSld>
  <p:clrMap bg1="lt1" tx1="dk1" bg2="lt2" tx2="dk2" accent1="accent1" accent2="accent2" accent3="accent3" accent4="accent4" accent5="accent5" accent6="accent6" hlink="hlink" folHlink="folHlink"/>
  <p:sldLayoutIdLst>
    <p:sldLayoutId id="2147483651" r:id="rId1"/>
    <p:sldLayoutId id="2147483661" r:id="rId2"/>
    <p:sldLayoutId id="2147483655" r:id="rId3"/>
    <p:sldLayoutId id="2147483650" r:id="rId4"/>
    <p:sldLayoutId id="2147483656" r:id="rId5"/>
    <p:sldLayoutId id="2147483652" r:id="rId6"/>
    <p:sldLayoutId id="2147483659" r:id="rId7"/>
    <p:sldLayoutId id="2147483654" r:id="rId8"/>
    <p:sldLayoutId id="2147483663" r:id="rId9"/>
  </p:sldLayoutIdLst>
  <p:txStyles>
    <p:titleStyle>
      <a:lvl1pPr algn="l" defTabSz="914400" rtl="0" eaLnBrk="1" latinLnBrk="0" hangingPunct="1">
        <a:lnSpc>
          <a:spcPct val="110000"/>
        </a:lnSpc>
        <a:spcBef>
          <a:spcPct val="0"/>
        </a:spcBef>
        <a:buNone/>
        <a:defRPr sz="3600" b="1" i="0" kern="1200">
          <a:solidFill>
            <a:srgbClr val="5639AF"/>
          </a:solidFill>
          <a:latin typeface="Lato Black" panose="020F0502020204030203" pitchFamily="34" charset="0"/>
          <a:ea typeface="Lato Black" panose="020F0502020204030203" pitchFamily="34" charset="0"/>
          <a:cs typeface="Lato Black" panose="020F0502020204030203" pitchFamily="34" charset="0"/>
        </a:defRPr>
      </a:lvl1pPr>
    </p:titleStyle>
    <p:bodyStyle>
      <a:lvl1pPr marL="228600" indent="-137160" algn="l" defTabSz="914400" rtl="0" eaLnBrk="1" latinLnBrk="0" hangingPunct="1">
        <a:lnSpc>
          <a:spcPct val="110000"/>
        </a:lnSpc>
        <a:spcBef>
          <a:spcPts val="1000"/>
        </a:spcBef>
        <a:spcAft>
          <a:spcPts val="600"/>
        </a:spcAft>
        <a:buClr>
          <a:srgbClr val="AF47D2"/>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1pPr>
      <a:lvl2pPr marL="685800" indent="-137160" algn="l" defTabSz="914400" rtl="0" eaLnBrk="1" latinLnBrk="0" hangingPunct="1">
        <a:lnSpc>
          <a:spcPct val="110000"/>
        </a:lnSpc>
        <a:spcBef>
          <a:spcPts val="500"/>
        </a:spcBef>
        <a:spcAft>
          <a:spcPts val="600"/>
        </a:spcAft>
        <a:buClr>
          <a:srgbClr val="AF47D2"/>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2pPr>
      <a:lvl3pPr marL="1143000" indent="-137160" algn="l" defTabSz="914400" rtl="0" eaLnBrk="1" latinLnBrk="0" hangingPunct="1">
        <a:lnSpc>
          <a:spcPct val="110000"/>
        </a:lnSpc>
        <a:spcBef>
          <a:spcPts val="500"/>
        </a:spcBef>
        <a:spcAft>
          <a:spcPts val="600"/>
        </a:spcAft>
        <a:buClr>
          <a:srgbClr val="AF47D2"/>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3pPr>
      <a:lvl4pPr marL="1600200" indent="-137160" algn="l" defTabSz="914400" rtl="0" eaLnBrk="1" latinLnBrk="0" hangingPunct="1">
        <a:lnSpc>
          <a:spcPct val="110000"/>
        </a:lnSpc>
        <a:spcBef>
          <a:spcPts val="500"/>
        </a:spcBef>
        <a:spcAft>
          <a:spcPts val="600"/>
        </a:spcAft>
        <a:buClr>
          <a:srgbClr val="AF47D2"/>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4pPr>
      <a:lvl5pPr marL="2057400" indent="-137160" algn="l" defTabSz="914400" rtl="0" eaLnBrk="1" latinLnBrk="0" hangingPunct="1">
        <a:lnSpc>
          <a:spcPct val="110000"/>
        </a:lnSpc>
        <a:spcBef>
          <a:spcPts val="500"/>
        </a:spcBef>
        <a:spcAft>
          <a:spcPts val="600"/>
        </a:spcAft>
        <a:buClr>
          <a:srgbClr val="AF47D2"/>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WallyB@issaquahwa.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localgov2030.com/leadership" TargetMode="External"/><Relationship Id="rId4" Type="http://schemas.openxmlformats.org/officeDocument/2006/relationships/hyperlink" Target="mailto:WallyB@issaquahwa.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087A8-7650-D4F0-9EDB-4B95E777F372}"/>
              </a:ext>
            </a:extLst>
          </p:cNvPr>
          <p:cNvSpPr>
            <a:spLocks noGrp="1"/>
          </p:cNvSpPr>
          <p:nvPr>
            <p:ph type="title"/>
          </p:nvPr>
        </p:nvSpPr>
        <p:spPr>
          <a:xfrm>
            <a:off x="914400" y="2560320"/>
            <a:ext cx="10204704" cy="1371600"/>
          </a:xfrm>
        </p:spPr>
        <p:txBody>
          <a:bodyPr/>
          <a:lstStyle/>
          <a:p>
            <a:r>
              <a:rPr lang="en-US" sz="4000" dirty="0"/>
              <a:t>Revisiting and Reimagining </a:t>
            </a:r>
            <a:br>
              <a:rPr lang="en-US" sz="4000" dirty="0"/>
            </a:br>
            <a:r>
              <a:rPr lang="en-US" sz="4000" dirty="0"/>
              <a:t>ICMA’s Declaration of Ideals</a:t>
            </a:r>
          </a:p>
        </p:txBody>
      </p:sp>
      <p:sp>
        <p:nvSpPr>
          <p:cNvPr id="3" name="Text Placeholder 2">
            <a:extLst>
              <a:ext uri="{FF2B5EF4-FFF2-40B4-BE49-F238E27FC236}">
                <a16:creationId xmlns:a16="http://schemas.microsoft.com/office/drawing/2014/main" id="{22B506AA-AA05-1CC8-9D9A-F47235C90F53}"/>
              </a:ext>
            </a:extLst>
          </p:cNvPr>
          <p:cNvSpPr>
            <a:spLocks noGrp="1"/>
          </p:cNvSpPr>
          <p:nvPr>
            <p:ph type="body" idx="1"/>
          </p:nvPr>
        </p:nvSpPr>
        <p:spPr>
          <a:xfrm>
            <a:off x="914400" y="4297680"/>
            <a:ext cx="6834554" cy="1010590"/>
          </a:xfrm>
        </p:spPr>
        <p:txBody>
          <a:bodyPr/>
          <a:lstStyle/>
          <a:p>
            <a:r>
              <a:rPr lang="en-US" sz="2000" dirty="0"/>
              <a:t>Wally Bobkiewicz, City Administrator Issaquah, WA</a:t>
            </a:r>
          </a:p>
        </p:txBody>
      </p:sp>
      <p:sp>
        <p:nvSpPr>
          <p:cNvPr id="4" name="Text Placeholder 2">
            <a:extLst>
              <a:ext uri="{FF2B5EF4-FFF2-40B4-BE49-F238E27FC236}">
                <a16:creationId xmlns:a16="http://schemas.microsoft.com/office/drawing/2014/main" id="{CCD903B2-4392-4D62-C3A2-52E3C4DBBC0F}"/>
              </a:ext>
            </a:extLst>
          </p:cNvPr>
          <p:cNvSpPr txBox="1">
            <a:spLocks/>
          </p:cNvSpPr>
          <p:nvPr/>
        </p:nvSpPr>
        <p:spPr>
          <a:xfrm>
            <a:off x="7033846" y="4297680"/>
            <a:ext cx="5158154" cy="1010590"/>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1000"/>
              </a:spcBef>
              <a:spcAft>
                <a:spcPts val="600"/>
              </a:spcAft>
              <a:buClr>
                <a:srgbClr val="AF47D2"/>
              </a:buClr>
              <a:buSzPct val="90000"/>
              <a:buFont typeface="Arial" panose="020B0604020202020204" pitchFamily="34" charset="0"/>
              <a:buNone/>
              <a:defRPr sz="2800" b="0" i="0" kern="12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lgn="l" defTabSz="914400" rtl="0" eaLnBrk="1" latinLnBrk="0" hangingPunct="1">
              <a:lnSpc>
                <a:spcPct val="110000"/>
              </a:lnSpc>
              <a:spcBef>
                <a:spcPts val="500"/>
              </a:spcBef>
              <a:spcAft>
                <a:spcPts val="600"/>
              </a:spcAft>
              <a:buClr>
                <a:srgbClr val="AF47D2"/>
              </a:buClr>
              <a:buSzPct val="90000"/>
              <a:buFont typeface="Arial" panose="020B0604020202020204" pitchFamily="34" charset="0"/>
              <a:buNone/>
              <a:defRPr sz="2000" b="0" i="0" kern="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2pPr>
            <a:lvl3pPr marL="914400" indent="0" algn="l" defTabSz="914400" rtl="0" eaLnBrk="1" latinLnBrk="0" hangingPunct="1">
              <a:lnSpc>
                <a:spcPct val="110000"/>
              </a:lnSpc>
              <a:spcBef>
                <a:spcPts val="500"/>
              </a:spcBef>
              <a:spcAft>
                <a:spcPts val="600"/>
              </a:spcAft>
              <a:buClr>
                <a:srgbClr val="AF47D2"/>
              </a:buClr>
              <a:buSzPct val="90000"/>
              <a:buFont typeface="Arial" panose="020B0604020202020204" pitchFamily="34" charset="0"/>
              <a:buNone/>
              <a:defRPr sz="1800" b="0" i="0" kern="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3pPr>
            <a:lvl4pPr marL="1371600" indent="0" algn="l" defTabSz="914400" rtl="0" eaLnBrk="1" latinLnBrk="0" hangingPunct="1">
              <a:lnSpc>
                <a:spcPct val="110000"/>
              </a:lnSpc>
              <a:spcBef>
                <a:spcPts val="500"/>
              </a:spcBef>
              <a:spcAft>
                <a:spcPts val="600"/>
              </a:spcAft>
              <a:buClr>
                <a:srgbClr val="AF47D2"/>
              </a:buClr>
              <a:buSzPct val="90000"/>
              <a:buFont typeface="Arial" panose="020B0604020202020204" pitchFamily="34" charset="0"/>
              <a:buNone/>
              <a:defRPr sz="1600" b="0" i="0" kern="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4pPr>
            <a:lvl5pPr marL="1828800" indent="0" algn="l" defTabSz="914400" rtl="0" eaLnBrk="1" latinLnBrk="0" hangingPunct="1">
              <a:lnSpc>
                <a:spcPct val="110000"/>
              </a:lnSpc>
              <a:spcBef>
                <a:spcPts val="500"/>
              </a:spcBef>
              <a:spcAft>
                <a:spcPts val="600"/>
              </a:spcAft>
              <a:buClr>
                <a:srgbClr val="AF47D2"/>
              </a:buClr>
              <a:buSzPct val="90000"/>
              <a:buFont typeface="Arial" panose="020B0604020202020204" pitchFamily="34" charset="0"/>
              <a:buNone/>
              <a:defRPr sz="1600" b="0" i="0" kern="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000" dirty="0">
                <a:hlinkClick r:id="rId2">
                  <a:extLst>
                    <a:ext uri="{A12FA001-AC4F-418D-AE19-62706E023703}">
                      <ahyp:hlinkClr xmlns:ahyp="http://schemas.microsoft.com/office/drawing/2018/hyperlinkcolor" val="tx"/>
                    </a:ext>
                  </a:extLst>
                </a:hlinkClick>
              </a:rPr>
              <a:t>WallyB@issaquahwa.gov</a:t>
            </a:r>
            <a:endParaRPr lang="en-US" sz="2000" dirty="0"/>
          </a:p>
        </p:txBody>
      </p:sp>
    </p:spTree>
    <p:extLst>
      <p:ext uri="{BB962C8B-B14F-4D97-AF65-F5344CB8AC3E}">
        <p14:creationId xmlns:p14="http://schemas.microsoft.com/office/powerpoint/2010/main" val="3875376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79CAC-B7BF-4FD4-4718-3FE8BB785E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A37F4D-B680-AB07-0D7C-54758C974DE2}"/>
              </a:ext>
            </a:extLst>
          </p:cNvPr>
          <p:cNvSpPr>
            <a:spLocks noGrp="1"/>
          </p:cNvSpPr>
          <p:nvPr>
            <p:ph type="title"/>
          </p:nvPr>
        </p:nvSpPr>
        <p:spPr/>
        <p:txBody>
          <a:bodyPr/>
          <a:lstStyle/>
          <a:p>
            <a:br>
              <a:rPr lang="en-US" dirty="0"/>
            </a:br>
            <a:r>
              <a:rPr lang="en-US" dirty="0"/>
              <a:t>The Declaration of Ideals</a:t>
            </a:r>
            <a:br>
              <a:rPr lang="en-US" dirty="0"/>
            </a:br>
            <a:endParaRPr lang="en-US" dirty="0"/>
          </a:p>
        </p:txBody>
      </p:sp>
      <p:pic>
        <p:nvPicPr>
          <p:cNvPr id="5" name="Picture 4">
            <a:extLst>
              <a:ext uri="{FF2B5EF4-FFF2-40B4-BE49-F238E27FC236}">
                <a16:creationId xmlns:a16="http://schemas.microsoft.com/office/drawing/2014/main" id="{5FE97036-7AD8-16CC-AE2D-CB94756EAA8D}"/>
              </a:ext>
            </a:extLst>
          </p:cNvPr>
          <p:cNvPicPr>
            <a:picLocks noChangeAspect="1"/>
          </p:cNvPicPr>
          <p:nvPr/>
        </p:nvPicPr>
        <p:blipFill>
          <a:blip r:embed="rId3"/>
          <a:stretch>
            <a:fillRect/>
          </a:stretch>
        </p:blipFill>
        <p:spPr>
          <a:xfrm>
            <a:off x="914400" y="1610751"/>
            <a:ext cx="3354248" cy="4239921"/>
          </a:xfrm>
          <a:prstGeom prst="rect">
            <a:avLst/>
          </a:prstGeom>
        </p:spPr>
      </p:pic>
      <p:pic>
        <p:nvPicPr>
          <p:cNvPr id="7" name="Content Placeholder 4">
            <a:extLst>
              <a:ext uri="{FF2B5EF4-FFF2-40B4-BE49-F238E27FC236}">
                <a16:creationId xmlns:a16="http://schemas.microsoft.com/office/drawing/2014/main" id="{E64527B9-A3B0-633D-7AFE-0910D164E98C}"/>
              </a:ext>
            </a:extLst>
          </p:cNvPr>
          <p:cNvPicPr>
            <a:picLocks noGrp="1" noChangeAspect="1"/>
          </p:cNvPicPr>
          <p:nvPr>
            <p:ph idx="1"/>
          </p:nvPr>
        </p:nvPicPr>
        <p:blipFill>
          <a:blip r:embed="rId4"/>
          <a:stretch>
            <a:fillRect/>
          </a:stretch>
        </p:blipFill>
        <p:spPr>
          <a:xfrm>
            <a:off x="4465993" y="1610751"/>
            <a:ext cx="6853953" cy="4332849"/>
          </a:xfrm>
        </p:spPr>
      </p:pic>
    </p:spTree>
    <p:extLst>
      <p:ext uri="{BB962C8B-B14F-4D97-AF65-F5344CB8AC3E}">
        <p14:creationId xmlns:p14="http://schemas.microsoft.com/office/powerpoint/2010/main" val="552330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62490-2679-184C-D787-911D526204A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42DAF40-CC10-0065-F991-58FB17E87E0C}"/>
              </a:ext>
            </a:extLst>
          </p:cNvPr>
          <p:cNvSpPr>
            <a:spLocks noGrp="1"/>
          </p:cNvSpPr>
          <p:nvPr>
            <p:ph type="title"/>
          </p:nvPr>
        </p:nvSpPr>
        <p:spPr/>
        <p:txBody>
          <a:bodyPr/>
          <a:lstStyle/>
          <a:p>
            <a:r>
              <a:rPr lang="en-US" b="1" dirty="0"/>
              <a:t>The Role of the City Manager</a:t>
            </a:r>
            <a:br>
              <a:rPr lang="en-US" b="1" dirty="0"/>
            </a:br>
            <a:r>
              <a:rPr lang="en-US" b="1" dirty="0">
                <a:solidFill>
                  <a:srgbClr val="FF6633"/>
                </a:solidFill>
              </a:rPr>
              <a:t>Historical Perspectives</a:t>
            </a:r>
          </a:p>
        </p:txBody>
      </p:sp>
      <p:graphicFrame>
        <p:nvGraphicFramePr>
          <p:cNvPr id="2" name="Content Placeholder 2">
            <a:extLst>
              <a:ext uri="{FF2B5EF4-FFF2-40B4-BE49-F238E27FC236}">
                <a16:creationId xmlns:a16="http://schemas.microsoft.com/office/drawing/2014/main" id="{5B466508-966D-CB18-23EA-83894F8E6E3B}"/>
              </a:ext>
            </a:extLst>
          </p:cNvPr>
          <p:cNvGraphicFramePr>
            <a:graphicFrameLocks/>
          </p:cNvGraphicFramePr>
          <p:nvPr>
            <p:extLst>
              <p:ext uri="{D42A27DB-BD31-4B8C-83A1-F6EECF244321}">
                <p14:modId xmlns:p14="http://schemas.microsoft.com/office/powerpoint/2010/main" val="4031476918"/>
              </p:ext>
            </p:extLst>
          </p:nvPr>
        </p:nvGraphicFramePr>
        <p:xfrm>
          <a:off x="849312" y="2872154"/>
          <a:ext cx="10265220" cy="2970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22EBF1AF-D6BF-888F-8EFD-970634D8EA07}"/>
              </a:ext>
            </a:extLst>
          </p:cNvPr>
          <p:cNvSpPr txBox="1"/>
          <p:nvPr/>
        </p:nvSpPr>
        <p:spPr>
          <a:xfrm>
            <a:off x="849312" y="2103120"/>
            <a:ext cx="10265220" cy="646331"/>
          </a:xfrm>
          <a:prstGeom prst="rect">
            <a:avLst/>
          </a:prstGeom>
          <a:noFill/>
        </p:spPr>
        <p:txBody>
          <a:bodyPr wrap="square">
            <a:spAutoFit/>
          </a:bodyPr>
          <a:lstStyle/>
          <a:p>
            <a:pPr marL="0" indent="0">
              <a:buNone/>
            </a:pPr>
            <a:r>
              <a:rPr lang="en-US" b="1" dirty="0">
                <a:solidFill>
                  <a:schemeClr val="bg1"/>
                </a:solidFill>
                <a:latin typeface="Arial"/>
                <a:cs typeface="Arial"/>
              </a:rPr>
              <a:t>There are two distinct roles that have been evident since the inception of the profession, each ebbing and flowing over time. </a:t>
            </a:r>
            <a:endParaRPr lang="en-US" b="1" dirty="0">
              <a:solidFill>
                <a:schemeClr val="bg1"/>
              </a:solidFill>
              <a:cs typeface="Arial"/>
            </a:endParaRPr>
          </a:p>
        </p:txBody>
      </p:sp>
    </p:spTree>
    <p:extLst>
      <p:ext uri="{BB962C8B-B14F-4D97-AF65-F5344CB8AC3E}">
        <p14:creationId xmlns:p14="http://schemas.microsoft.com/office/powerpoint/2010/main" val="1163686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FC534-4378-1B77-BD57-EC65B73477FE}"/>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FD7B11DB-1C86-22B5-AB32-B327CFABF305}"/>
              </a:ext>
            </a:extLst>
          </p:cNvPr>
          <p:cNvSpPr>
            <a:spLocks noGrp="1"/>
          </p:cNvSpPr>
          <p:nvPr>
            <p:ph type="title"/>
          </p:nvPr>
        </p:nvSpPr>
        <p:spPr/>
        <p:txBody>
          <a:bodyPr/>
          <a:lstStyle/>
          <a:p>
            <a:endParaRPr lang="en-US"/>
          </a:p>
        </p:txBody>
      </p:sp>
      <p:pic>
        <p:nvPicPr>
          <p:cNvPr id="9" name="Picture 8">
            <a:extLst>
              <a:ext uri="{FF2B5EF4-FFF2-40B4-BE49-F238E27FC236}">
                <a16:creationId xmlns:a16="http://schemas.microsoft.com/office/drawing/2014/main" id="{F16B24F1-9031-5731-62C6-E1C3ED7FCCCC}"/>
              </a:ext>
            </a:extLst>
          </p:cNvPr>
          <p:cNvPicPr>
            <a:picLocks noChangeAspect="1"/>
          </p:cNvPicPr>
          <p:nvPr/>
        </p:nvPicPr>
        <p:blipFill>
          <a:blip r:embed="rId3"/>
          <a:srcRect l="3308" t="1" r="4446" b="1"/>
          <a:stretch/>
        </p:blipFill>
        <p:spPr>
          <a:xfrm>
            <a:off x="0" y="0"/>
            <a:ext cx="12192000" cy="6857990"/>
          </a:xfrm>
          <a:prstGeom prst="rect">
            <a:avLst/>
          </a:prstGeom>
        </p:spPr>
      </p:pic>
    </p:spTree>
    <p:extLst>
      <p:ext uri="{BB962C8B-B14F-4D97-AF65-F5344CB8AC3E}">
        <p14:creationId xmlns:p14="http://schemas.microsoft.com/office/powerpoint/2010/main" val="604445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9118F-B235-0AB2-E69F-6A848035ED75}"/>
              </a:ext>
            </a:extLst>
          </p:cNvPr>
          <p:cNvSpPr>
            <a:spLocks noGrp="1"/>
          </p:cNvSpPr>
          <p:nvPr>
            <p:ph type="title"/>
          </p:nvPr>
        </p:nvSpPr>
        <p:spPr/>
        <p:txBody>
          <a:bodyPr/>
          <a:lstStyle/>
          <a:p>
            <a:r>
              <a:rPr lang="en-US" dirty="0">
                <a:latin typeface="Arial"/>
                <a:cs typeface="Arial"/>
              </a:rPr>
              <a:t>The Depression and Wartime (30s-40s)</a:t>
            </a:r>
            <a:br>
              <a:rPr lang="en-US" dirty="0">
                <a:latin typeface="Arial"/>
                <a:cs typeface="Arial"/>
              </a:rPr>
            </a:br>
            <a:endParaRPr lang="en-US" dirty="0"/>
          </a:p>
        </p:txBody>
      </p:sp>
      <p:sp>
        <p:nvSpPr>
          <p:cNvPr id="3" name="Content Placeholder 2">
            <a:extLst>
              <a:ext uri="{FF2B5EF4-FFF2-40B4-BE49-F238E27FC236}">
                <a16:creationId xmlns:a16="http://schemas.microsoft.com/office/drawing/2014/main" id="{A70DFADE-86E3-716B-DD88-BA0786FA5596}"/>
              </a:ext>
            </a:extLst>
          </p:cNvPr>
          <p:cNvSpPr>
            <a:spLocks noGrp="1"/>
          </p:cNvSpPr>
          <p:nvPr>
            <p:ph idx="1"/>
          </p:nvPr>
        </p:nvSpPr>
        <p:spPr>
          <a:xfrm>
            <a:off x="914400" y="1770185"/>
            <a:ext cx="7022123" cy="4173415"/>
          </a:xfrm>
        </p:spPr>
        <p:txBody>
          <a:bodyPr/>
          <a:lstStyle/>
          <a:p>
            <a:r>
              <a:rPr lang="en-US" sz="1600" b="1" dirty="0"/>
              <a:t>Economic constraints in this period forced city managers to focus on maintaining essential services, </a:t>
            </a:r>
            <a:r>
              <a:rPr lang="en-US" sz="1600" b="1" u="sng" dirty="0"/>
              <a:t>curbing the expansion of the role into the realm of policy.</a:t>
            </a:r>
          </a:p>
          <a:p>
            <a:r>
              <a:rPr lang="en-US" sz="1600" b="1" dirty="0"/>
              <a:t>1933:</a:t>
            </a:r>
            <a:r>
              <a:rPr lang="en-US" sz="1600" dirty="0"/>
              <a:t> A survey of managers revealed that 24% viewed their role as “the active, aggressive administrator, trying to acquire dominance in determining policies” as opposed to remaining in the background, “pushing the council forward."</a:t>
            </a:r>
          </a:p>
          <a:p>
            <a:r>
              <a:rPr lang="en-US" sz="1600" b="1" dirty="0"/>
              <a:t>1938: </a:t>
            </a:r>
            <a:r>
              <a:rPr lang="en-US" sz="1600" dirty="0"/>
              <a:t>The revised Code of Ethics stated in the foreword that “municipal policy shall be determined exclusively by a legislative body,” and tenet 5 stated that </a:t>
            </a:r>
            <a:r>
              <a:rPr lang="en-US" sz="1600" u="sng" dirty="0"/>
              <a:t>the manager should be “in no sense a political leader.” </a:t>
            </a:r>
          </a:p>
          <a:p>
            <a:r>
              <a:rPr lang="en-US" sz="1600" b="1" dirty="0"/>
              <a:t>1940: </a:t>
            </a:r>
            <a:r>
              <a:rPr lang="en-US" sz="1600" dirty="0"/>
              <a:t>A Study by Stone and Price noted it was “generally impossible for a city manager to escape being a leader in matters of policy.”</a:t>
            </a:r>
          </a:p>
          <a:p>
            <a:pPr marL="91440" indent="0">
              <a:buNone/>
            </a:pPr>
            <a:endParaRPr lang="en-US" dirty="0"/>
          </a:p>
        </p:txBody>
      </p:sp>
      <p:sp>
        <p:nvSpPr>
          <p:cNvPr id="4" name="Rectangle 3">
            <a:extLst>
              <a:ext uri="{FF2B5EF4-FFF2-40B4-BE49-F238E27FC236}">
                <a16:creationId xmlns:a16="http://schemas.microsoft.com/office/drawing/2014/main" id="{97E9CAD7-C363-C340-0F39-A167FB322ACA}"/>
              </a:ext>
            </a:extLst>
          </p:cNvPr>
          <p:cNvSpPr/>
          <p:nvPr/>
        </p:nvSpPr>
        <p:spPr>
          <a:xfrm>
            <a:off x="8182708" y="1770185"/>
            <a:ext cx="3600984" cy="3997569"/>
          </a:xfrm>
          <a:prstGeom prst="rect">
            <a:avLst/>
          </a:prstGeom>
          <a:solidFill>
            <a:srgbClr val="5639A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nSpc>
                <a:spcPct val="94000"/>
              </a:lnSpc>
              <a:spcAft>
                <a:spcPts val="1400"/>
              </a:spcAft>
            </a:pPr>
            <a:r>
              <a:rPr lang="en-US" b="1" i="1" dirty="0">
                <a:solidFill>
                  <a:schemeClr val="bg1"/>
                </a:solidFill>
                <a:latin typeface="Lato" panose="020F0502020204030203" pitchFamily="34" charset="0"/>
                <a:ea typeface="Lato" panose="020F0502020204030203" pitchFamily="34" charset="0"/>
                <a:cs typeface="Lato" panose="020F0502020204030203" pitchFamily="34" charset="0"/>
              </a:rPr>
              <a:t>The City Manager Profession, 1934</a:t>
            </a:r>
            <a:endParaRPr lang="en-US" b="1" dirty="0">
              <a:solidFill>
                <a:schemeClr val="bg1"/>
              </a:solidFill>
              <a:latin typeface="Lato" panose="020F0502020204030203" pitchFamily="34" charset="0"/>
              <a:ea typeface="Lato" panose="020F0502020204030203" pitchFamily="34" charset="0"/>
              <a:cs typeface="Lato" panose="020F0502020204030203" pitchFamily="34" charset="0"/>
            </a:endParaRPr>
          </a:p>
          <a:p>
            <a:pPr>
              <a:lnSpc>
                <a:spcPct val="94000"/>
              </a:lnSpc>
              <a:spcAft>
                <a:spcPts val="1400"/>
              </a:spcAft>
            </a:pP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By: Clarence Ridley (executive director of the ICMA) and Orin Nolting</a:t>
            </a:r>
          </a:p>
          <a:p>
            <a:pPr>
              <a:lnSpc>
                <a:spcPct val="94000"/>
              </a:lnSpc>
              <a:spcAft>
                <a:spcPts val="1400"/>
              </a:spcAft>
            </a:pP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The book stated that "</a:t>
            </a:r>
            <a:r>
              <a:rPr lang="en-US" sz="1600" b="1" dirty="0">
                <a:solidFill>
                  <a:schemeClr val="bg1"/>
                </a:solidFill>
                <a:latin typeface="Lato" panose="020F0502020204030203" pitchFamily="34" charset="0"/>
                <a:ea typeface="Lato" panose="020F0502020204030203" pitchFamily="34" charset="0"/>
                <a:cs typeface="Lato" panose="020F0502020204030203" pitchFamily="34" charset="0"/>
              </a:rPr>
              <a:t>city government is becoming more and more technical</a:t>
            </a: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 and called the manager the council's </a:t>
            </a:r>
            <a:r>
              <a:rPr lang="en-US" sz="1600" b="1" u="sng" dirty="0">
                <a:solidFill>
                  <a:schemeClr val="bg1"/>
                </a:solidFill>
                <a:latin typeface="Lato" panose="020F0502020204030203" pitchFamily="34" charset="0"/>
                <a:ea typeface="Lato" panose="020F0502020204030203" pitchFamily="34" charset="0"/>
                <a:cs typeface="Lato" panose="020F0502020204030203" pitchFamily="34" charset="0"/>
              </a:rPr>
              <a:t>"technical adviser and consultant</a:t>
            </a:r>
            <a:r>
              <a:rPr lang="en-US" sz="1600" b="1"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Further, the manager should not "let himself be driven or led into taking the leadership or responsibility in matters of policy."</a:t>
            </a:r>
          </a:p>
        </p:txBody>
      </p:sp>
    </p:spTree>
    <p:extLst>
      <p:ext uri="{BB962C8B-B14F-4D97-AF65-F5344CB8AC3E}">
        <p14:creationId xmlns:p14="http://schemas.microsoft.com/office/powerpoint/2010/main" val="3284671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285D9-FC7A-CC97-05BC-3E66AD66F6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8BBA28-A891-E123-FE3F-B84A14B46C5D}"/>
              </a:ext>
            </a:extLst>
          </p:cNvPr>
          <p:cNvSpPr>
            <a:spLocks noGrp="1"/>
          </p:cNvSpPr>
          <p:nvPr>
            <p:ph type="title"/>
          </p:nvPr>
        </p:nvSpPr>
        <p:spPr/>
        <p:txBody>
          <a:bodyPr/>
          <a:lstStyle/>
          <a:p>
            <a:r>
              <a:rPr lang="en-US" dirty="0">
                <a:latin typeface="Arial"/>
                <a:cs typeface="Arial"/>
              </a:rPr>
              <a:t>Post-War Era (50s-60s)</a:t>
            </a:r>
            <a:br>
              <a:rPr lang="en-US" dirty="0">
                <a:latin typeface="Arial"/>
                <a:cs typeface="Arial"/>
              </a:rPr>
            </a:br>
            <a:endParaRPr lang="en-US" dirty="0"/>
          </a:p>
        </p:txBody>
      </p:sp>
      <p:sp>
        <p:nvSpPr>
          <p:cNvPr id="3" name="Content Placeholder 2">
            <a:extLst>
              <a:ext uri="{FF2B5EF4-FFF2-40B4-BE49-F238E27FC236}">
                <a16:creationId xmlns:a16="http://schemas.microsoft.com/office/drawing/2014/main" id="{51853D52-7088-AE98-CDC7-856170758A0D}"/>
              </a:ext>
            </a:extLst>
          </p:cNvPr>
          <p:cNvSpPr>
            <a:spLocks noGrp="1"/>
          </p:cNvSpPr>
          <p:nvPr>
            <p:ph idx="1"/>
          </p:nvPr>
        </p:nvSpPr>
        <p:spPr>
          <a:xfrm>
            <a:off x="914400" y="1770185"/>
            <a:ext cx="7022123" cy="4173415"/>
          </a:xfrm>
        </p:spPr>
        <p:txBody>
          <a:bodyPr/>
          <a:lstStyle/>
          <a:p>
            <a:r>
              <a:rPr lang="en-US" sz="1600" b="1" dirty="0"/>
              <a:t>The return of prosperity and the building boom created a landscape of rapid change in local governance, ushering in new opportunities for city managers.</a:t>
            </a:r>
          </a:p>
          <a:p>
            <a:r>
              <a:rPr lang="en-US" sz="1600" b="1" dirty="0"/>
              <a:t>1952</a:t>
            </a:r>
            <a:r>
              <a:rPr lang="en-US" sz="1600" dirty="0"/>
              <a:t>: The Revised ICMA Code of Ethics acknowledged that the manager was a “community leader” who “submits policy proposals to the council and provides the council with facts and advice on matters of policy to give the council a basis for making decisions on community goals.”</a:t>
            </a:r>
          </a:p>
          <a:p>
            <a:r>
              <a:rPr lang="en-US" sz="1600" b="1" dirty="0"/>
              <a:t>1952-1962: </a:t>
            </a:r>
            <a:r>
              <a:rPr lang="en-US" sz="1600" dirty="0"/>
              <a:t>ICMA's </a:t>
            </a:r>
            <a:r>
              <a:rPr lang="en-US" sz="1600" i="1" dirty="0"/>
              <a:t>PM Magazine </a:t>
            </a:r>
            <a:r>
              <a:rPr lang="en-US" sz="1600" dirty="0"/>
              <a:t>published 18 articles that indicated the manager should be a "policy leader or innovator"</a:t>
            </a:r>
          </a:p>
          <a:p>
            <a:r>
              <a:rPr lang="en-US" sz="1600" b="1" dirty="0"/>
              <a:t>1963: </a:t>
            </a:r>
            <a:r>
              <a:rPr lang="en-US" sz="1600" dirty="0"/>
              <a:t>Scholars concluded that managers are "almost inevitably the major source of policy proposals to the city council.”</a:t>
            </a:r>
          </a:p>
        </p:txBody>
      </p:sp>
      <p:sp>
        <p:nvSpPr>
          <p:cNvPr id="4" name="Rectangle 3">
            <a:extLst>
              <a:ext uri="{FF2B5EF4-FFF2-40B4-BE49-F238E27FC236}">
                <a16:creationId xmlns:a16="http://schemas.microsoft.com/office/drawing/2014/main" id="{4B62318A-3D4A-F6B9-65C5-57DA7F1740CF}"/>
              </a:ext>
            </a:extLst>
          </p:cNvPr>
          <p:cNvSpPr/>
          <p:nvPr/>
        </p:nvSpPr>
        <p:spPr>
          <a:xfrm>
            <a:off x="8182708" y="1770185"/>
            <a:ext cx="3600984" cy="3997569"/>
          </a:xfrm>
          <a:prstGeom prst="rect">
            <a:avLst/>
          </a:prstGeom>
          <a:solidFill>
            <a:srgbClr val="5639A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nSpc>
                <a:spcPct val="94000"/>
              </a:lnSpc>
              <a:spcAft>
                <a:spcPts val="1400"/>
              </a:spcAft>
            </a:pPr>
            <a:r>
              <a:rPr lang="en-US" b="1" dirty="0">
                <a:solidFill>
                  <a:schemeClr val="bg1"/>
                </a:solidFill>
              </a:rPr>
              <a:t>C.A. Harrell (1948), an ICMA President, </a:t>
            </a:r>
            <a:r>
              <a:rPr lang="en-US" dirty="0">
                <a:solidFill>
                  <a:schemeClr val="bg1"/>
                </a:solidFill>
              </a:rPr>
              <a:t>identified the manager as a "</a:t>
            </a:r>
            <a:r>
              <a:rPr lang="en-US" b="1" dirty="0">
                <a:solidFill>
                  <a:schemeClr val="bg1"/>
                </a:solidFill>
              </a:rPr>
              <a:t>community leader</a:t>
            </a:r>
            <a:r>
              <a:rPr lang="en-US" dirty="0">
                <a:solidFill>
                  <a:schemeClr val="bg1"/>
                </a:solidFill>
              </a:rPr>
              <a:t>" who should be a "</a:t>
            </a:r>
            <a:r>
              <a:rPr lang="en-US" b="1" dirty="0">
                <a:solidFill>
                  <a:schemeClr val="bg1"/>
                </a:solidFill>
              </a:rPr>
              <a:t>positive, vital force in the community</a:t>
            </a:r>
            <a:r>
              <a:rPr lang="en-US" dirty="0">
                <a:solidFill>
                  <a:schemeClr val="bg1"/>
                </a:solidFill>
              </a:rPr>
              <a:t>.” He asked why managers should "</a:t>
            </a:r>
            <a:r>
              <a:rPr lang="en-US" b="1" dirty="0">
                <a:solidFill>
                  <a:schemeClr val="bg1"/>
                </a:solidFill>
              </a:rPr>
              <a:t>hesitate to initiate policy proposals and submit them to the council</a:t>
            </a:r>
            <a:r>
              <a:rPr lang="en-US" dirty="0">
                <a:solidFill>
                  <a:schemeClr val="bg1"/>
                </a:solidFill>
              </a:rPr>
              <a:t>." He argued that </a:t>
            </a:r>
            <a:r>
              <a:rPr lang="en-US" u="sng" dirty="0">
                <a:solidFill>
                  <a:schemeClr val="bg1"/>
                </a:solidFill>
              </a:rPr>
              <a:t>when the manager "</a:t>
            </a:r>
            <a:r>
              <a:rPr lang="en-US" b="1" u="sng" dirty="0">
                <a:solidFill>
                  <a:schemeClr val="bg1"/>
                </a:solidFill>
              </a:rPr>
              <a:t>shies away from such leadership the community stands still and important matters are allowed to pass by default</a:t>
            </a:r>
            <a:r>
              <a:rPr lang="en-US" u="sng" dirty="0">
                <a:solidFill>
                  <a:schemeClr val="bg1"/>
                </a:solidFill>
              </a:rPr>
              <a:t>.” </a:t>
            </a:r>
          </a:p>
        </p:txBody>
      </p:sp>
    </p:spTree>
    <p:extLst>
      <p:ext uri="{BB962C8B-B14F-4D97-AF65-F5344CB8AC3E}">
        <p14:creationId xmlns:p14="http://schemas.microsoft.com/office/powerpoint/2010/main" val="1362225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03B39-F461-CAF7-3D4C-CBEABA9324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95368B-1E5F-32BD-8DD3-E90F9041F0D7}"/>
              </a:ext>
            </a:extLst>
          </p:cNvPr>
          <p:cNvSpPr>
            <a:spLocks noGrp="1"/>
          </p:cNvSpPr>
          <p:nvPr>
            <p:ph type="title"/>
          </p:nvPr>
        </p:nvSpPr>
        <p:spPr/>
        <p:txBody>
          <a:bodyPr/>
          <a:lstStyle/>
          <a:p>
            <a:r>
              <a:rPr lang="en-US" dirty="0">
                <a:latin typeface="Arial"/>
                <a:cs typeface="Arial"/>
              </a:rPr>
              <a:t>Modern Developments (70s - Present)</a:t>
            </a:r>
            <a:br>
              <a:rPr lang="en-US" dirty="0">
                <a:latin typeface="Arial"/>
                <a:cs typeface="Arial"/>
              </a:rPr>
            </a:br>
            <a:endParaRPr lang="en-US" dirty="0"/>
          </a:p>
        </p:txBody>
      </p:sp>
      <p:sp>
        <p:nvSpPr>
          <p:cNvPr id="6" name="Content Placeholder 5">
            <a:extLst>
              <a:ext uri="{FF2B5EF4-FFF2-40B4-BE49-F238E27FC236}">
                <a16:creationId xmlns:a16="http://schemas.microsoft.com/office/drawing/2014/main" id="{B9504F6A-A07E-15A3-A11F-0F765F949FA7}"/>
              </a:ext>
            </a:extLst>
          </p:cNvPr>
          <p:cNvSpPr>
            <a:spLocks noGrp="1"/>
          </p:cNvSpPr>
          <p:nvPr>
            <p:ph idx="1"/>
          </p:nvPr>
        </p:nvSpPr>
        <p:spPr>
          <a:xfrm>
            <a:off x="914400" y="2083191"/>
            <a:ext cx="4935415" cy="2971800"/>
          </a:xfrm>
        </p:spPr>
        <p:txBody>
          <a:bodyPr/>
          <a:lstStyle/>
          <a:p>
            <a:r>
              <a:rPr lang="en-US" sz="1800" b="1" dirty="0"/>
              <a:t>Acceptance for "activist city manager cities" grows as academics and practitioners reject the premise that the council-manager form was founded on the separation of politics and administration.</a:t>
            </a:r>
          </a:p>
          <a:p>
            <a:r>
              <a:rPr lang="en-US" sz="1800" dirty="0"/>
              <a:t>1977: Richard Stillman, public administration scholar, argued “Managers cannot totally embrace either role of professional or politician,” He believed they should “cautiously and continuously</a:t>
            </a:r>
            <a:r>
              <a:rPr lang="en-US" sz="1800" b="1" dirty="0"/>
              <a:t> tread a middle ground between the two poles of politics and expertise</a:t>
            </a:r>
            <a:r>
              <a:rPr lang="en-US" sz="1800" dirty="0"/>
              <a:t>”</a:t>
            </a:r>
          </a:p>
          <a:p>
            <a:endParaRPr lang="en-US" b="1" dirty="0">
              <a:latin typeface="Arial"/>
              <a:cs typeface="Arial"/>
            </a:endParaRPr>
          </a:p>
        </p:txBody>
      </p:sp>
      <p:sp>
        <p:nvSpPr>
          <p:cNvPr id="7" name="Content Placeholder 5">
            <a:extLst>
              <a:ext uri="{FF2B5EF4-FFF2-40B4-BE49-F238E27FC236}">
                <a16:creationId xmlns:a16="http://schemas.microsoft.com/office/drawing/2014/main" id="{5FDFE8D3-039A-7E13-A240-E7E8B8D5AA16}"/>
              </a:ext>
            </a:extLst>
          </p:cNvPr>
          <p:cNvSpPr txBox="1">
            <a:spLocks/>
          </p:cNvSpPr>
          <p:nvPr/>
        </p:nvSpPr>
        <p:spPr>
          <a:xfrm>
            <a:off x="6179117" y="2083191"/>
            <a:ext cx="5426729" cy="2971800"/>
          </a:xfrm>
          <a:prstGeom prst="rect">
            <a:avLst/>
          </a:prstGeom>
        </p:spPr>
        <p:txBody>
          <a:bodyPr vert="horz" lIns="0" tIns="0" rIns="0" bIns="0" rtlCol="0" anchor="t" anchorCtr="0">
            <a:noAutofit/>
          </a:bodyPr>
          <a:lstStyle>
            <a:lvl1pPr marL="228600" indent="-137160" algn="l" defTabSz="914400" rtl="0" eaLnBrk="1" latinLnBrk="0" hangingPunct="1">
              <a:lnSpc>
                <a:spcPct val="110000"/>
              </a:lnSpc>
              <a:spcBef>
                <a:spcPts val="1000"/>
              </a:spcBef>
              <a:spcAft>
                <a:spcPts val="600"/>
              </a:spcAft>
              <a:buClr>
                <a:srgbClr val="AF47D2"/>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1pPr>
            <a:lvl2pPr marL="685800" indent="-137160" algn="l" defTabSz="914400" rtl="0" eaLnBrk="1" latinLnBrk="0" hangingPunct="1">
              <a:lnSpc>
                <a:spcPct val="110000"/>
              </a:lnSpc>
              <a:spcBef>
                <a:spcPts val="500"/>
              </a:spcBef>
              <a:spcAft>
                <a:spcPts val="600"/>
              </a:spcAft>
              <a:buClr>
                <a:srgbClr val="AF47D2"/>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2pPr>
            <a:lvl3pPr marL="1143000" indent="-137160" algn="l" defTabSz="914400" rtl="0" eaLnBrk="1" latinLnBrk="0" hangingPunct="1">
              <a:lnSpc>
                <a:spcPct val="110000"/>
              </a:lnSpc>
              <a:spcBef>
                <a:spcPts val="500"/>
              </a:spcBef>
              <a:spcAft>
                <a:spcPts val="600"/>
              </a:spcAft>
              <a:buClr>
                <a:srgbClr val="AF47D2"/>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3pPr>
            <a:lvl4pPr marL="1600200" indent="-137160" algn="l" defTabSz="914400" rtl="0" eaLnBrk="1" latinLnBrk="0" hangingPunct="1">
              <a:lnSpc>
                <a:spcPct val="110000"/>
              </a:lnSpc>
              <a:spcBef>
                <a:spcPts val="500"/>
              </a:spcBef>
              <a:spcAft>
                <a:spcPts val="600"/>
              </a:spcAft>
              <a:buClr>
                <a:srgbClr val="AF47D2"/>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4pPr>
            <a:lvl5pPr marL="2057400" indent="-137160" algn="l" defTabSz="914400" rtl="0" eaLnBrk="1" latinLnBrk="0" hangingPunct="1">
              <a:lnSpc>
                <a:spcPct val="110000"/>
              </a:lnSpc>
              <a:spcBef>
                <a:spcPts val="500"/>
              </a:spcBef>
              <a:spcAft>
                <a:spcPts val="600"/>
              </a:spcAft>
              <a:buClr>
                <a:srgbClr val="AF47D2"/>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1982: Declaration of Ideals is adopted.</a:t>
            </a:r>
            <a:endParaRPr lang="en-US" sz="1800" dirty="0"/>
          </a:p>
          <a:p>
            <a:r>
              <a:rPr lang="en-US" sz="1800" dirty="0"/>
              <a:t>1984:  </a:t>
            </a:r>
            <a:r>
              <a:rPr lang="en-US" sz="1800" dirty="0">
                <a:effectLst/>
              </a:rPr>
              <a:t>Sylvester Murray, ICMA’s first Black president, noted in 1984, when the Ideals were promoted to the membership, “It is often said that an “ideal” is something unachievable, the highest star to reach for, knowing that you will never do it. That is not the case with our organizational ideals. Our ideals are achievable. Each of us ought to be committed to achieving the ideals set forth in the Declaration of Ideals. Our cities would be better off, our organization would be better off, and we would be better off as individuals.”</a:t>
            </a:r>
          </a:p>
        </p:txBody>
      </p:sp>
    </p:spTree>
    <p:extLst>
      <p:ext uri="{BB962C8B-B14F-4D97-AF65-F5344CB8AC3E}">
        <p14:creationId xmlns:p14="http://schemas.microsoft.com/office/powerpoint/2010/main" val="247545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6649E-4F07-5BD8-02F5-6D6CC4FF4C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E6193B-B282-72B3-AD46-3F461CE21836}"/>
              </a:ext>
            </a:extLst>
          </p:cNvPr>
          <p:cNvSpPr>
            <a:spLocks noGrp="1"/>
          </p:cNvSpPr>
          <p:nvPr>
            <p:ph type="title"/>
          </p:nvPr>
        </p:nvSpPr>
        <p:spPr/>
        <p:txBody>
          <a:bodyPr/>
          <a:lstStyle/>
          <a:p>
            <a:r>
              <a:rPr lang="en-US" dirty="0">
                <a:latin typeface="Arial"/>
                <a:cs typeface="Arial"/>
              </a:rPr>
              <a:t>Modern Developments (70s - Present)</a:t>
            </a:r>
            <a:br>
              <a:rPr lang="en-US" dirty="0">
                <a:latin typeface="Arial"/>
                <a:cs typeface="Arial"/>
              </a:rPr>
            </a:br>
            <a:endParaRPr lang="en-US" dirty="0"/>
          </a:p>
        </p:txBody>
      </p:sp>
      <p:sp>
        <p:nvSpPr>
          <p:cNvPr id="6" name="Content Placeholder 5">
            <a:extLst>
              <a:ext uri="{FF2B5EF4-FFF2-40B4-BE49-F238E27FC236}">
                <a16:creationId xmlns:a16="http://schemas.microsoft.com/office/drawing/2014/main" id="{3B11D2C6-A027-4811-EFA5-B880E64AB507}"/>
              </a:ext>
            </a:extLst>
          </p:cNvPr>
          <p:cNvSpPr>
            <a:spLocks noGrp="1"/>
          </p:cNvSpPr>
          <p:nvPr>
            <p:ph idx="1"/>
          </p:nvPr>
        </p:nvSpPr>
        <p:spPr>
          <a:xfrm>
            <a:off x="914401" y="2083190"/>
            <a:ext cx="3200400" cy="3711525"/>
          </a:xfrm>
        </p:spPr>
        <p:txBody>
          <a:bodyPr/>
          <a:lstStyle/>
          <a:p>
            <a:r>
              <a:rPr lang="en-US" dirty="0"/>
              <a:t>2012: ICMA's State of the Profession Survey demonstrates the city managers are involved in significant policy activity, with only 2% indicating they only occasionally or never perform these activities.</a:t>
            </a:r>
          </a:p>
        </p:txBody>
      </p:sp>
      <p:sp>
        <p:nvSpPr>
          <p:cNvPr id="3" name="Rectangle 2">
            <a:extLst>
              <a:ext uri="{FF2B5EF4-FFF2-40B4-BE49-F238E27FC236}">
                <a16:creationId xmlns:a16="http://schemas.microsoft.com/office/drawing/2014/main" id="{2B9C72A6-024B-8305-98CC-0BD1EFC2A369}"/>
              </a:ext>
            </a:extLst>
          </p:cNvPr>
          <p:cNvSpPr/>
          <p:nvPr/>
        </p:nvSpPr>
        <p:spPr>
          <a:xfrm>
            <a:off x="4553346" y="2083191"/>
            <a:ext cx="6841486" cy="3711526"/>
          </a:xfrm>
          <a:prstGeom prst="rect">
            <a:avLst/>
          </a:prstGeom>
          <a:solidFill>
            <a:srgbClr val="5639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sheet with black text and numbers&#10;&#10;Description automatically generated">
            <a:extLst>
              <a:ext uri="{FF2B5EF4-FFF2-40B4-BE49-F238E27FC236}">
                <a16:creationId xmlns:a16="http://schemas.microsoft.com/office/drawing/2014/main" id="{B65D9CBF-02E6-A782-4281-F735A6C1C9BB}"/>
              </a:ext>
            </a:extLst>
          </p:cNvPr>
          <p:cNvPicPr>
            <a:picLocks noChangeAspect="1"/>
          </p:cNvPicPr>
          <p:nvPr/>
        </p:nvPicPr>
        <p:blipFill>
          <a:blip r:embed="rId3"/>
          <a:stretch>
            <a:fillRect/>
          </a:stretch>
        </p:blipFill>
        <p:spPr>
          <a:xfrm>
            <a:off x="4720501" y="3001396"/>
            <a:ext cx="6507175" cy="2638814"/>
          </a:xfrm>
          <a:prstGeom prst="rect">
            <a:avLst/>
          </a:prstGeom>
        </p:spPr>
      </p:pic>
      <p:sp>
        <p:nvSpPr>
          <p:cNvPr id="5" name="TextBox 4">
            <a:extLst>
              <a:ext uri="{FF2B5EF4-FFF2-40B4-BE49-F238E27FC236}">
                <a16:creationId xmlns:a16="http://schemas.microsoft.com/office/drawing/2014/main" id="{DD2E8F91-B96F-9BEB-7452-9A47477B7A37}"/>
              </a:ext>
            </a:extLst>
          </p:cNvPr>
          <p:cNvSpPr txBox="1"/>
          <p:nvPr/>
        </p:nvSpPr>
        <p:spPr>
          <a:xfrm>
            <a:off x="4720501" y="2198315"/>
            <a:ext cx="638907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bg1"/>
                </a:solidFill>
                <a:latin typeface="Lato" panose="020F0502020204030203" pitchFamily="34" charset="0"/>
                <a:ea typeface="Lato" panose="020F0502020204030203" pitchFamily="34" charset="0"/>
                <a:cs typeface="Lato" panose="020F0502020204030203" pitchFamily="34" charset="0"/>
              </a:rPr>
              <a:t>Perceptions of Managers on Role Importance and Time Allotment</a:t>
            </a:r>
            <a:endParaRPr lang="en-US"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443009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A519C-8291-2E33-96CB-AB3BB075A5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5BE428-D358-131D-EC22-BA783101A1C9}"/>
              </a:ext>
            </a:extLst>
          </p:cNvPr>
          <p:cNvSpPr>
            <a:spLocks noGrp="1"/>
          </p:cNvSpPr>
          <p:nvPr>
            <p:ph type="title"/>
          </p:nvPr>
        </p:nvSpPr>
        <p:spPr/>
        <p:txBody>
          <a:bodyPr/>
          <a:lstStyle/>
          <a:p>
            <a:r>
              <a:rPr lang="en-US" dirty="0">
                <a:latin typeface="Arial"/>
                <a:cs typeface="Arial"/>
              </a:rPr>
              <a:t>The Declaration of Ideals</a:t>
            </a:r>
            <a:br>
              <a:rPr lang="en-US" dirty="0">
                <a:latin typeface="Arial"/>
                <a:cs typeface="Arial"/>
              </a:rPr>
            </a:br>
            <a:endParaRPr lang="en-US" dirty="0"/>
          </a:p>
        </p:txBody>
      </p:sp>
      <p:sp>
        <p:nvSpPr>
          <p:cNvPr id="6" name="Content Placeholder 5">
            <a:extLst>
              <a:ext uri="{FF2B5EF4-FFF2-40B4-BE49-F238E27FC236}">
                <a16:creationId xmlns:a16="http://schemas.microsoft.com/office/drawing/2014/main" id="{8A35B925-2EA5-1297-4162-8C423923182B}"/>
              </a:ext>
            </a:extLst>
          </p:cNvPr>
          <p:cNvSpPr>
            <a:spLocks noGrp="1"/>
          </p:cNvSpPr>
          <p:nvPr>
            <p:ph idx="1"/>
          </p:nvPr>
        </p:nvSpPr>
        <p:spPr>
          <a:xfrm>
            <a:off x="914400" y="2083190"/>
            <a:ext cx="10200131" cy="3754901"/>
          </a:xfrm>
        </p:spPr>
        <p:txBody>
          <a:bodyPr/>
          <a:lstStyle/>
          <a:p>
            <a:pPr marL="91440" indent="0">
              <a:buNone/>
            </a:pPr>
            <a:r>
              <a:rPr lang="en-US" sz="2800" dirty="0"/>
              <a:t>“The Declaration of Ideals approved by ICMA in 1982 gives voice to the aspirations of the profession in many aspects of the manager’s activities. These statements do not, however, go far enough in describing the responsibilities of the manager as a comprehensive professional leader in city government.” </a:t>
            </a:r>
          </a:p>
          <a:p>
            <a:pPr marL="91440" indent="0">
              <a:buNone/>
            </a:pPr>
            <a:r>
              <a:rPr lang="en-US" sz="2800" dirty="0"/>
              <a:t>James </a:t>
            </a:r>
            <a:r>
              <a:rPr lang="en-US" sz="2800" dirty="0" err="1"/>
              <a:t>Svara</a:t>
            </a:r>
            <a:r>
              <a:rPr lang="en-US" sz="2800" dirty="0"/>
              <a:t>, </a:t>
            </a:r>
            <a:r>
              <a:rPr lang="en-US" sz="2800" i="1" dirty="0"/>
              <a:t>Ideal and Practice in Council-Manager Government</a:t>
            </a:r>
            <a:r>
              <a:rPr lang="en-US" sz="2800" dirty="0"/>
              <a:t>, 1995</a:t>
            </a:r>
          </a:p>
        </p:txBody>
      </p:sp>
    </p:spTree>
    <p:extLst>
      <p:ext uri="{BB962C8B-B14F-4D97-AF65-F5344CB8AC3E}">
        <p14:creationId xmlns:p14="http://schemas.microsoft.com/office/powerpoint/2010/main" val="3455928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BF1A5-4F20-75A4-A894-049E558DBD28}"/>
              </a:ext>
            </a:extLst>
          </p:cNvPr>
          <p:cNvSpPr>
            <a:spLocks noGrp="1"/>
          </p:cNvSpPr>
          <p:nvPr>
            <p:ph type="title"/>
          </p:nvPr>
        </p:nvSpPr>
        <p:spPr/>
        <p:txBody>
          <a:bodyPr/>
          <a:lstStyle/>
          <a:p>
            <a:r>
              <a:rPr lang="en-US" dirty="0"/>
              <a:t>Findings</a:t>
            </a:r>
          </a:p>
        </p:txBody>
      </p:sp>
      <p:sp>
        <p:nvSpPr>
          <p:cNvPr id="3" name="Text Placeholder 2">
            <a:extLst>
              <a:ext uri="{FF2B5EF4-FFF2-40B4-BE49-F238E27FC236}">
                <a16:creationId xmlns:a16="http://schemas.microsoft.com/office/drawing/2014/main" id="{776255C7-6FB8-B6DE-867C-A5423395D6F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86690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1AEE7-D9C7-37CA-8635-D2A380AD33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214BAF-9AEF-4179-185A-585FBDFEF0B8}"/>
              </a:ext>
            </a:extLst>
          </p:cNvPr>
          <p:cNvSpPr>
            <a:spLocks noGrp="1"/>
          </p:cNvSpPr>
          <p:nvPr>
            <p:ph type="title"/>
          </p:nvPr>
        </p:nvSpPr>
        <p:spPr/>
        <p:txBody>
          <a:bodyPr/>
          <a:lstStyle/>
          <a:p>
            <a:r>
              <a:rPr lang="en-US" dirty="0"/>
              <a:t> Findings from State Conversations</a:t>
            </a:r>
            <a:br>
              <a:rPr lang="en-US" dirty="0"/>
            </a:br>
            <a:endParaRPr lang="en-US" dirty="0"/>
          </a:p>
        </p:txBody>
      </p:sp>
      <p:sp>
        <p:nvSpPr>
          <p:cNvPr id="3" name="Content Placeholder 2">
            <a:extLst>
              <a:ext uri="{FF2B5EF4-FFF2-40B4-BE49-F238E27FC236}">
                <a16:creationId xmlns:a16="http://schemas.microsoft.com/office/drawing/2014/main" id="{81C5BF39-CD9D-C3A3-E51E-B9858F9A166D}"/>
              </a:ext>
            </a:extLst>
          </p:cNvPr>
          <p:cNvSpPr>
            <a:spLocks noGrp="1"/>
          </p:cNvSpPr>
          <p:nvPr>
            <p:ph idx="1"/>
          </p:nvPr>
        </p:nvSpPr>
        <p:spPr>
          <a:xfrm>
            <a:off x="914400" y="1770185"/>
            <a:ext cx="7022123" cy="4173415"/>
          </a:xfrm>
        </p:spPr>
        <p:txBody>
          <a:bodyPr/>
          <a:lstStyle/>
          <a:p>
            <a:pPr marL="457200" indent="-457200">
              <a:buFont typeface="+mj-lt"/>
              <a:buAutoNum type="arabicPeriod"/>
            </a:pPr>
            <a:r>
              <a:rPr lang="en-US" dirty="0"/>
              <a:t>Local government managers are called upon to be </a:t>
            </a:r>
            <a:r>
              <a:rPr lang="en-US" b="1" dirty="0"/>
              <a:t>courageous</a:t>
            </a:r>
            <a:r>
              <a:rPr lang="en-US" dirty="0"/>
              <a:t> in their difficult role of providing leadership in their organizations and communities.</a:t>
            </a:r>
          </a:p>
          <a:p>
            <a:pPr marL="457200" indent="-457200">
              <a:buFont typeface="+mj-lt"/>
              <a:buAutoNum type="arabicPeriod"/>
            </a:pPr>
            <a:r>
              <a:rPr lang="en-US" dirty="0"/>
              <a:t>Local government managers play a critical role in building and maintaining </a:t>
            </a:r>
            <a:r>
              <a:rPr lang="en-US" b="1" dirty="0"/>
              <a:t>trust</a:t>
            </a:r>
            <a:r>
              <a:rPr lang="en-US" dirty="0"/>
              <a:t> among staff, elected officials and members of the community.</a:t>
            </a:r>
          </a:p>
          <a:p>
            <a:pPr marL="457200" indent="-457200">
              <a:buFont typeface="+mj-lt"/>
              <a:buAutoNum type="arabicPeriod"/>
            </a:pPr>
            <a:r>
              <a:rPr lang="en-US" dirty="0"/>
              <a:t>Skills </a:t>
            </a:r>
            <a:r>
              <a:rPr lang="en-US" b="1" dirty="0"/>
              <a:t>in facilitation, mediation and convenin</a:t>
            </a:r>
            <a:r>
              <a:rPr lang="en-US" dirty="0"/>
              <a:t>g are critical for local government managers to work with staff, elected officials and community partners when discussing community challenges</a:t>
            </a:r>
          </a:p>
        </p:txBody>
      </p:sp>
      <p:sp>
        <p:nvSpPr>
          <p:cNvPr id="4" name="Rectangle 3">
            <a:extLst>
              <a:ext uri="{FF2B5EF4-FFF2-40B4-BE49-F238E27FC236}">
                <a16:creationId xmlns:a16="http://schemas.microsoft.com/office/drawing/2014/main" id="{639432D4-C241-25FF-5105-5143AFE7A822}"/>
              </a:ext>
            </a:extLst>
          </p:cNvPr>
          <p:cNvSpPr/>
          <p:nvPr/>
        </p:nvSpPr>
        <p:spPr>
          <a:xfrm>
            <a:off x="8135815" y="1770185"/>
            <a:ext cx="3600984" cy="3294185"/>
          </a:xfrm>
          <a:prstGeom prst="rect">
            <a:avLst/>
          </a:prstGeom>
          <a:solidFill>
            <a:srgbClr val="5639A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nSpc>
                <a:spcPct val="94000"/>
              </a:lnSpc>
              <a:spcAft>
                <a:spcPts val="1400"/>
              </a:spcAft>
            </a:pPr>
            <a:r>
              <a:rPr lang="en-US" sz="2000" dirty="0">
                <a:solidFill>
                  <a:schemeClr val="bg1"/>
                </a:solidFill>
                <a:latin typeface="Lato" panose="020F0502020204030203" pitchFamily="34" charset="0"/>
                <a:ea typeface="Lato" panose="020F0502020204030203" pitchFamily="34" charset="0"/>
                <a:cs typeface="Lato" panose="020F0502020204030203" pitchFamily="34" charset="0"/>
              </a:rPr>
              <a:t>“The manager should know what the issues are, what issues are coming, and how to creatively and efficiently deploy the resources of their community to solve problems and create scenarios where the community can thrive.”</a:t>
            </a:r>
          </a:p>
          <a:p>
            <a:pPr>
              <a:lnSpc>
                <a:spcPct val="94000"/>
              </a:lnSpc>
              <a:spcAft>
                <a:spcPts val="1400"/>
              </a:spcAft>
            </a:pPr>
            <a:r>
              <a:rPr lang="en-US" sz="2000" dirty="0">
                <a:solidFill>
                  <a:schemeClr val="bg1"/>
                </a:solidFill>
                <a:latin typeface="Lato" panose="020F0502020204030203" pitchFamily="34" charset="0"/>
                <a:ea typeface="Lato" panose="020F0502020204030203" pitchFamily="34" charset="0"/>
                <a:cs typeface="Lato" panose="020F0502020204030203" pitchFamily="34" charset="0"/>
              </a:rPr>
              <a:t> - </a:t>
            </a:r>
            <a:r>
              <a:rPr lang="en-US" sz="2000" b="1" dirty="0">
                <a:solidFill>
                  <a:schemeClr val="bg1"/>
                </a:solidFill>
                <a:latin typeface="Lato" panose="020F0502020204030203" pitchFamily="34" charset="0"/>
                <a:ea typeface="Lato" panose="020F0502020204030203" pitchFamily="34" charset="0"/>
                <a:cs typeface="Lato" panose="020F0502020204030203" pitchFamily="34" charset="0"/>
              </a:rPr>
              <a:t>Alabama Discussion</a:t>
            </a:r>
          </a:p>
        </p:txBody>
      </p:sp>
    </p:spTree>
    <p:extLst>
      <p:ext uri="{BB962C8B-B14F-4D97-AF65-F5344CB8AC3E}">
        <p14:creationId xmlns:p14="http://schemas.microsoft.com/office/powerpoint/2010/main" val="3572404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29E69B-B357-7E8D-AFC4-65E7742E9D46}"/>
              </a:ext>
            </a:extLst>
          </p:cNvPr>
          <p:cNvSpPr>
            <a:spLocks noGrp="1"/>
          </p:cNvSpPr>
          <p:nvPr>
            <p:ph type="title"/>
          </p:nvPr>
        </p:nvSpPr>
        <p:spPr/>
        <p:txBody>
          <a:bodyPr/>
          <a:lstStyle/>
          <a:p>
            <a:r>
              <a:rPr lang="en-US" b="1" dirty="0"/>
              <a:t>Today’s Conversation</a:t>
            </a:r>
            <a:br>
              <a:rPr lang="en-US" b="1" dirty="0"/>
            </a:br>
            <a:endParaRPr lang="en-US" b="1" dirty="0"/>
          </a:p>
        </p:txBody>
      </p:sp>
      <p:graphicFrame>
        <p:nvGraphicFramePr>
          <p:cNvPr id="2" name="Content Placeholder 2">
            <a:extLst>
              <a:ext uri="{FF2B5EF4-FFF2-40B4-BE49-F238E27FC236}">
                <a16:creationId xmlns:a16="http://schemas.microsoft.com/office/drawing/2014/main" id="{64040AE5-49A4-4B1E-AD70-D1A6B01DAEE0}"/>
              </a:ext>
            </a:extLst>
          </p:cNvPr>
          <p:cNvGraphicFramePr>
            <a:graphicFrameLocks/>
          </p:cNvGraphicFramePr>
          <p:nvPr>
            <p:extLst>
              <p:ext uri="{D42A27DB-BD31-4B8C-83A1-F6EECF244321}">
                <p14:modId xmlns:p14="http://schemas.microsoft.com/office/powerpoint/2010/main" val="1404657876"/>
              </p:ext>
            </p:extLst>
          </p:nvPr>
        </p:nvGraphicFramePr>
        <p:xfrm>
          <a:off x="849312" y="2103120"/>
          <a:ext cx="10265220" cy="3575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6180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AD926-3427-9CE6-CB6E-6F128ED719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1B76B2-CD17-EB06-578B-1E08BCBA9490}"/>
              </a:ext>
            </a:extLst>
          </p:cNvPr>
          <p:cNvSpPr>
            <a:spLocks noGrp="1"/>
          </p:cNvSpPr>
          <p:nvPr>
            <p:ph type="title"/>
          </p:nvPr>
        </p:nvSpPr>
        <p:spPr/>
        <p:txBody>
          <a:bodyPr/>
          <a:lstStyle/>
          <a:p>
            <a:r>
              <a:rPr lang="en-US" dirty="0">
                <a:latin typeface="Arial"/>
                <a:cs typeface="Arial"/>
              </a:rPr>
              <a:t>Findings from State Conversations (cont.)</a:t>
            </a:r>
            <a:br>
              <a:rPr lang="en-US" dirty="0">
                <a:latin typeface="Arial"/>
                <a:cs typeface="Arial"/>
              </a:rPr>
            </a:br>
            <a:endParaRPr lang="en-US" dirty="0"/>
          </a:p>
        </p:txBody>
      </p:sp>
      <p:sp>
        <p:nvSpPr>
          <p:cNvPr id="6" name="Content Placeholder 5">
            <a:extLst>
              <a:ext uri="{FF2B5EF4-FFF2-40B4-BE49-F238E27FC236}">
                <a16:creationId xmlns:a16="http://schemas.microsoft.com/office/drawing/2014/main" id="{5C8E216F-8C5F-92C4-BF35-0B1DAF650EED}"/>
              </a:ext>
            </a:extLst>
          </p:cNvPr>
          <p:cNvSpPr>
            <a:spLocks noGrp="1"/>
          </p:cNvSpPr>
          <p:nvPr>
            <p:ph idx="1"/>
          </p:nvPr>
        </p:nvSpPr>
        <p:spPr>
          <a:xfrm>
            <a:off x="914400" y="2083190"/>
            <a:ext cx="10200131" cy="3754901"/>
          </a:xfrm>
        </p:spPr>
        <p:txBody>
          <a:bodyPr/>
          <a:lstStyle/>
          <a:p>
            <a:pPr marL="457200" indent="-457200">
              <a:buFont typeface="+mj-lt"/>
              <a:buAutoNum type="arabicPeriod" startAt="4"/>
            </a:pPr>
            <a:r>
              <a:rPr lang="en-US" sz="1800" dirty="0"/>
              <a:t>Being a skilled </a:t>
            </a:r>
            <a:r>
              <a:rPr lang="en-US" sz="1800" b="1" dirty="0"/>
              <a:t>communicator</a:t>
            </a:r>
            <a:r>
              <a:rPr lang="en-US" sz="1800" dirty="0"/>
              <a:t> is essential for community leadership.  Managers must develop and maintain good regular avenues of communication with their elected officials (individually and as a group), staff and members of the community.  </a:t>
            </a:r>
            <a:r>
              <a:rPr lang="en-US" sz="1800" b="1" dirty="0"/>
              <a:t>Listening</a:t>
            </a:r>
            <a:r>
              <a:rPr lang="en-US" sz="1800" dirty="0"/>
              <a:t> is a key element in communication.</a:t>
            </a:r>
          </a:p>
          <a:p>
            <a:pPr marL="457200" indent="-457200">
              <a:buFont typeface="+mj-lt"/>
              <a:buAutoNum type="arabicPeriod" startAt="4"/>
            </a:pPr>
            <a:r>
              <a:rPr lang="en-US" sz="1800" dirty="0"/>
              <a:t>Local government managers have an obligation to foster regular </a:t>
            </a:r>
            <a:r>
              <a:rPr lang="en-US" sz="1800" b="1" dirty="0"/>
              <a:t>goal setting </a:t>
            </a:r>
            <a:r>
              <a:rPr lang="en-US" sz="1800" dirty="0"/>
              <a:t>with their elected officials and the identification of organizational and community </a:t>
            </a:r>
            <a:r>
              <a:rPr lang="en-US" sz="1800" b="1" dirty="0"/>
              <a:t>values</a:t>
            </a:r>
            <a:r>
              <a:rPr lang="en-US" sz="1800" dirty="0"/>
              <a:t>.  Managers much help ensure that all voices in the community are heard during discussions of goals and values.</a:t>
            </a:r>
          </a:p>
          <a:p>
            <a:pPr marL="457200" indent="-457200">
              <a:buFont typeface="+mj-lt"/>
              <a:buAutoNum type="arabicPeriod" startAt="4"/>
            </a:pPr>
            <a:r>
              <a:rPr lang="en-US" sz="1800" dirty="0"/>
              <a:t>Local government managers must understand and embrace their role in </a:t>
            </a:r>
            <a:r>
              <a:rPr lang="en-US" sz="1800" b="1" dirty="0"/>
              <a:t>presenting data</a:t>
            </a:r>
            <a:r>
              <a:rPr lang="en-US" sz="1800" dirty="0"/>
              <a:t> and advocating for policy direction </a:t>
            </a:r>
            <a:r>
              <a:rPr lang="en-US" sz="1800" b="1" dirty="0"/>
              <a:t>as neutral leaders</a:t>
            </a:r>
            <a:r>
              <a:rPr lang="en-US" sz="1800" dirty="0"/>
              <a:t>.  Managers have responsibility for developing complete </a:t>
            </a:r>
            <a:r>
              <a:rPr lang="en-US" sz="1800" b="1" dirty="0"/>
              <a:t>definitions for complex problems </a:t>
            </a:r>
            <a:r>
              <a:rPr lang="en-US" sz="1800" dirty="0"/>
              <a:t>and</a:t>
            </a:r>
            <a:r>
              <a:rPr lang="en-US" sz="1800" b="1" dirty="0"/>
              <a:t> understandable language</a:t>
            </a:r>
            <a:r>
              <a:rPr lang="en-US" sz="1800" dirty="0"/>
              <a:t> to explain different policy options.</a:t>
            </a:r>
          </a:p>
        </p:txBody>
      </p:sp>
    </p:spTree>
    <p:extLst>
      <p:ext uri="{BB962C8B-B14F-4D97-AF65-F5344CB8AC3E}">
        <p14:creationId xmlns:p14="http://schemas.microsoft.com/office/powerpoint/2010/main" val="970748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5BC8C-71D6-022B-040E-88DC906A5E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C7994A-5087-3C43-1C21-954BF4571220}"/>
              </a:ext>
            </a:extLst>
          </p:cNvPr>
          <p:cNvSpPr>
            <a:spLocks noGrp="1"/>
          </p:cNvSpPr>
          <p:nvPr>
            <p:ph type="title"/>
          </p:nvPr>
        </p:nvSpPr>
        <p:spPr/>
        <p:txBody>
          <a:bodyPr/>
          <a:lstStyle/>
          <a:p>
            <a:pPr>
              <a:lnSpc>
                <a:spcPct val="80000"/>
              </a:lnSpc>
            </a:pPr>
            <a:r>
              <a:rPr lang="en-US" dirty="0">
                <a:latin typeface="Arial"/>
                <a:cs typeface="Arial"/>
              </a:rPr>
              <a:t>2024 Conference Conversation – </a:t>
            </a:r>
            <a:br>
              <a:rPr lang="en-US" dirty="0">
                <a:latin typeface="Arial"/>
                <a:cs typeface="Arial"/>
              </a:rPr>
            </a:br>
            <a:r>
              <a:rPr lang="en-US" dirty="0">
                <a:latin typeface="Arial"/>
                <a:cs typeface="Arial"/>
              </a:rPr>
              <a:t>Additional Observations</a:t>
            </a:r>
            <a:endParaRPr lang="en-US" dirty="0"/>
          </a:p>
        </p:txBody>
      </p:sp>
      <p:sp>
        <p:nvSpPr>
          <p:cNvPr id="6" name="Content Placeholder 5">
            <a:extLst>
              <a:ext uri="{FF2B5EF4-FFF2-40B4-BE49-F238E27FC236}">
                <a16:creationId xmlns:a16="http://schemas.microsoft.com/office/drawing/2014/main" id="{ABBFE344-5539-76E8-53BB-AF8CADDADED9}"/>
              </a:ext>
            </a:extLst>
          </p:cNvPr>
          <p:cNvSpPr>
            <a:spLocks noGrp="1"/>
          </p:cNvSpPr>
          <p:nvPr>
            <p:ph idx="1"/>
          </p:nvPr>
        </p:nvSpPr>
        <p:spPr>
          <a:xfrm>
            <a:off x="914400" y="2227385"/>
            <a:ext cx="10200131" cy="3610706"/>
          </a:xfrm>
        </p:spPr>
        <p:txBody>
          <a:bodyPr/>
          <a:lstStyle/>
          <a:p>
            <a:r>
              <a:rPr lang="en-US" sz="1800" dirty="0"/>
              <a:t>Governance and the process of how we work together is broken</a:t>
            </a:r>
          </a:p>
          <a:p>
            <a:r>
              <a:rPr lang="en-US" sz="1800" dirty="0"/>
              <a:t>Managers are pushed to act. The complexity of how our communities communicate with us can push us to act too quickly or not thoughtfully enough</a:t>
            </a:r>
          </a:p>
          <a:p>
            <a:r>
              <a:rPr lang="en-US" sz="1800" dirty="0"/>
              <a:t>Facilitation and mediation can take on different forms. We need training to recognize when these interventions are needed or when it's our role to do it vs. our role to seek it on behalf of our community</a:t>
            </a:r>
          </a:p>
          <a:p>
            <a:r>
              <a:rPr lang="en-US" sz="1800" dirty="0"/>
              <a:t>Resiliency and a sense of steadfastness is just as important as courage. You have to stay the course in the face of headwinds. </a:t>
            </a:r>
          </a:p>
          <a:p>
            <a:r>
              <a:rPr lang="en-US" sz="1800" dirty="0"/>
              <a:t>Ensuring everyone has a voice. Sometimes you are the advocate for the process and creating a process to ensure that all the voices are included</a:t>
            </a:r>
          </a:p>
        </p:txBody>
      </p:sp>
    </p:spTree>
    <p:extLst>
      <p:ext uri="{BB962C8B-B14F-4D97-AF65-F5344CB8AC3E}">
        <p14:creationId xmlns:p14="http://schemas.microsoft.com/office/powerpoint/2010/main" val="3161526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92527-DBCC-9B26-330A-18A6F0811E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E7CAC4-0D80-50B4-70C0-65C3E330A4DD}"/>
              </a:ext>
            </a:extLst>
          </p:cNvPr>
          <p:cNvSpPr>
            <a:spLocks noGrp="1"/>
          </p:cNvSpPr>
          <p:nvPr>
            <p:ph type="title"/>
          </p:nvPr>
        </p:nvSpPr>
        <p:spPr/>
        <p:txBody>
          <a:bodyPr/>
          <a:lstStyle/>
          <a:p>
            <a:r>
              <a:rPr lang="en-US" dirty="0"/>
              <a:t>Recommendations</a:t>
            </a:r>
          </a:p>
        </p:txBody>
      </p:sp>
      <p:sp>
        <p:nvSpPr>
          <p:cNvPr id="3" name="Text Placeholder 2">
            <a:extLst>
              <a:ext uri="{FF2B5EF4-FFF2-40B4-BE49-F238E27FC236}">
                <a16:creationId xmlns:a16="http://schemas.microsoft.com/office/drawing/2014/main" id="{99787395-82D5-FD3C-D272-8FCF15D176F6}"/>
              </a:ext>
            </a:extLst>
          </p:cNvPr>
          <p:cNvSpPr>
            <a:spLocks noGrp="1"/>
          </p:cNvSpPr>
          <p:nvPr>
            <p:ph type="body" idx="1"/>
          </p:nvPr>
        </p:nvSpPr>
        <p:spPr/>
        <p:txBody>
          <a:bodyPr/>
          <a:lstStyle/>
          <a:p>
            <a:r>
              <a:rPr lang="en-US" dirty="0"/>
              <a:t>To the ICMA Board</a:t>
            </a:r>
          </a:p>
        </p:txBody>
      </p:sp>
    </p:spTree>
    <p:extLst>
      <p:ext uri="{BB962C8B-B14F-4D97-AF65-F5344CB8AC3E}">
        <p14:creationId xmlns:p14="http://schemas.microsoft.com/office/powerpoint/2010/main" val="506764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756C7-7896-C86D-97D3-8A5815D72E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77CBAB-F41D-AA0C-2A06-D0E4A8A6DC2A}"/>
              </a:ext>
            </a:extLst>
          </p:cNvPr>
          <p:cNvSpPr>
            <a:spLocks noGrp="1"/>
          </p:cNvSpPr>
          <p:nvPr>
            <p:ph type="title"/>
          </p:nvPr>
        </p:nvSpPr>
        <p:spPr/>
        <p:txBody>
          <a:bodyPr/>
          <a:lstStyle/>
          <a:p>
            <a:r>
              <a:rPr lang="en-US" dirty="0">
                <a:latin typeface="Arial"/>
                <a:cs typeface="Arial"/>
              </a:rPr>
              <a:t>Declaration of Ideals</a:t>
            </a:r>
            <a:br>
              <a:rPr lang="en-US" dirty="0">
                <a:latin typeface="Arial"/>
                <a:cs typeface="Arial"/>
              </a:rPr>
            </a:br>
            <a:endParaRPr lang="en-US" dirty="0"/>
          </a:p>
        </p:txBody>
      </p:sp>
      <p:sp>
        <p:nvSpPr>
          <p:cNvPr id="6" name="Content Placeholder 5">
            <a:extLst>
              <a:ext uri="{FF2B5EF4-FFF2-40B4-BE49-F238E27FC236}">
                <a16:creationId xmlns:a16="http://schemas.microsoft.com/office/drawing/2014/main" id="{79CFCC4D-09C3-F4B4-A7D6-03BB3A5D876C}"/>
              </a:ext>
            </a:extLst>
          </p:cNvPr>
          <p:cNvSpPr>
            <a:spLocks noGrp="1"/>
          </p:cNvSpPr>
          <p:nvPr>
            <p:ph idx="1"/>
          </p:nvPr>
        </p:nvSpPr>
        <p:spPr>
          <a:xfrm>
            <a:off x="914400" y="2083190"/>
            <a:ext cx="10200131" cy="3754901"/>
          </a:xfrm>
        </p:spPr>
        <p:txBody>
          <a:bodyPr/>
          <a:lstStyle/>
          <a:p>
            <a:pPr marL="0" indent="0">
              <a:buNone/>
            </a:pPr>
            <a:r>
              <a:rPr lang="en-US" sz="2400" b="1" dirty="0"/>
              <a:t>Request that the ICMA Board ask State and Affiliate Organizations and academic thought leaders to form a Task Force to engage the membership in a conversation about the Declaration of Ideals.</a:t>
            </a:r>
          </a:p>
          <a:p>
            <a:r>
              <a:rPr lang="en-US" sz="2400" dirty="0"/>
              <a:t>Reflect on the purpose behind the development of the Declaration of Ideals in the 1980’s</a:t>
            </a:r>
          </a:p>
          <a:p>
            <a:r>
              <a:rPr lang="en-US" sz="2400" dirty="0"/>
              <a:t>Discuss how the Declaration of Ideals provides guidance to members regarding their leadership role in todays context and how they navigate the Policy/Administration Dichotomy</a:t>
            </a:r>
          </a:p>
        </p:txBody>
      </p:sp>
    </p:spTree>
    <p:extLst>
      <p:ext uri="{BB962C8B-B14F-4D97-AF65-F5344CB8AC3E}">
        <p14:creationId xmlns:p14="http://schemas.microsoft.com/office/powerpoint/2010/main" val="3263058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A8DFE-8FB0-588E-5613-3BE208A58A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081CA1-3151-4585-5403-C88B47EA441F}"/>
              </a:ext>
            </a:extLst>
          </p:cNvPr>
          <p:cNvSpPr>
            <a:spLocks noGrp="1"/>
          </p:cNvSpPr>
          <p:nvPr>
            <p:ph type="title"/>
          </p:nvPr>
        </p:nvSpPr>
        <p:spPr/>
        <p:txBody>
          <a:bodyPr/>
          <a:lstStyle/>
          <a:p>
            <a:r>
              <a:rPr lang="en-US" dirty="0">
                <a:latin typeface="Arial"/>
                <a:cs typeface="Arial"/>
              </a:rPr>
              <a:t>Engage Other Organizations</a:t>
            </a:r>
            <a:br>
              <a:rPr lang="en-US" dirty="0">
                <a:latin typeface="Arial"/>
                <a:cs typeface="Arial"/>
              </a:rPr>
            </a:br>
            <a:endParaRPr lang="en-US" dirty="0"/>
          </a:p>
        </p:txBody>
      </p:sp>
      <p:sp>
        <p:nvSpPr>
          <p:cNvPr id="6" name="Content Placeholder 5">
            <a:extLst>
              <a:ext uri="{FF2B5EF4-FFF2-40B4-BE49-F238E27FC236}">
                <a16:creationId xmlns:a16="http://schemas.microsoft.com/office/drawing/2014/main" id="{482B48CD-17DE-B3F6-C65F-208F6D0F4124}"/>
              </a:ext>
            </a:extLst>
          </p:cNvPr>
          <p:cNvSpPr>
            <a:spLocks noGrp="1"/>
          </p:cNvSpPr>
          <p:nvPr>
            <p:ph idx="1"/>
          </p:nvPr>
        </p:nvSpPr>
        <p:spPr>
          <a:xfrm>
            <a:off x="914400" y="2083190"/>
            <a:ext cx="10200131" cy="3754901"/>
          </a:xfrm>
        </p:spPr>
        <p:txBody>
          <a:bodyPr/>
          <a:lstStyle/>
          <a:p>
            <a:pPr marL="91440" indent="0">
              <a:buNone/>
            </a:pPr>
            <a:r>
              <a:rPr lang="en-US" sz="2400" b="1" dirty="0">
                <a:solidFill>
                  <a:schemeClr val="tx1"/>
                </a:solidFill>
              </a:rPr>
              <a:t>Request that ICMA convene meetings with the leadership of the National League of Cities and the National Association of Counties to:</a:t>
            </a:r>
          </a:p>
          <a:p>
            <a:pPr lvl="1"/>
            <a:r>
              <a:rPr lang="en-US" sz="2400" dirty="0">
                <a:solidFill>
                  <a:schemeClr val="tx1"/>
                </a:solidFill>
              </a:rPr>
              <a:t>Discuss these findings and discuss the role of professional management in our communities</a:t>
            </a:r>
          </a:p>
          <a:p>
            <a:pPr lvl="1"/>
            <a:r>
              <a:rPr lang="en-US" sz="2400" dirty="0">
                <a:solidFill>
                  <a:schemeClr val="tx1"/>
                </a:solidFill>
              </a:rPr>
              <a:t>Identify how local governments can engage community leaders in promoting civil discourse and civic responsibility</a:t>
            </a:r>
          </a:p>
        </p:txBody>
      </p:sp>
    </p:spTree>
    <p:extLst>
      <p:ext uri="{BB962C8B-B14F-4D97-AF65-F5344CB8AC3E}">
        <p14:creationId xmlns:p14="http://schemas.microsoft.com/office/powerpoint/2010/main" val="178909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7A8F1-F272-064C-A02F-18C2D785C3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6BA95E-25D4-CFBB-F353-AEBB058ED284}"/>
              </a:ext>
            </a:extLst>
          </p:cNvPr>
          <p:cNvSpPr>
            <a:spLocks noGrp="1"/>
          </p:cNvSpPr>
          <p:nvPr>
            <p:ph type="title"/>
          </p:nvPr>
        </p:nvSpPr>
        <p:spPr/>
        <p:txBody>
          <a:bodyPr/>
          <a:lstStyle/>
          <a:p>
            <a:r>
              <a:rPr lang="en-US" dirty="0">
                <a:latin typeface="Arial"/>
                <a:cs typeface="Arial"/>
              </a:rPr>
              <a:t>Additional Training at ICMA Conferences</a:t>
            </a:r>
            <a:br>
              <a:rPr lang="en-US" dirty="0">
                <a:latin typeface="Arial"/>
                <a:cs typeface="Arial"/>
              </a:rPr>
            </a:br>
            <a:endParaRPr lang="en-US" dirty="0"/>
          </a:p>
        </p:txBody>
      </p:sp>
      <p:sp>
        <p:nvSpPr>
          <p:cNvPr id="6" name="Content Placeholder 5">
            <a:extLst>
              <a:ext uri="{FF2B5EF4-FFF2-40B4-BE49-F238E27FC236}">
                <a16:creationId xmlns:a16="http://schemas.microsoft.com/office/drawing/2014/main" id="{FE84F837-635C-DB39-6531-AB49922880F0}"/>
              </a:ext>
            </a:extLst>
          </p:cNvPr>
          <p:cNvSpPr>
            <a:spLocks noGrp="1"/>
          </p:cNvSpPr>
          <p:nvPr>
            <p:ph idx="1"/>
          </p:nvPr>
        </p:nvSpPr>
        <p:spPr>
          <a:xfrm>
            <a:off x="914400" y="2083190"/>
            <a:ext cx="10200131" cy="3754901"/>
          </a:xfrm>
        </p:spPr>
        <p:txBody>
          <a:bodyPr/>
          <a:lstStyle/>
          <a:p>
            <a:r>
              <a:rPr lang="en-US" sz="2400" dirty="0">
                <a:solidFill>
                  <a:schemeClr val="tx1"/>
                </a:solidFill>
              </a:rPr>
              <a:t>Provide training opportunities on facilitation, mediation and convening skills for members.</a:t>
            </a:r>
          </a:p>
          <a:p>
            <a:r>
              <a:rPr lang="en-US" sz="2400" dirty="0">
                <a:solidFill>
                  <a:schemeClr val="tx1"/>
                </a:solidFill>
              </a:rPr>
              <a:t>Develop training for Manager’s who enter professional local government administration from other professions that  highlight the uniqueness of Council-Manager governance; their role and the history of the profession</a:t>
            </a:r>
          </a:p>
        </p:txBody>
      </p:sp>
    </p:spTree>
    <p:extLst>
      <p:ext uri="{BB962C8B-B14F-4D97-AF65-F5344CB8AC3E}">
        <p14:creationId xmlns:p14="http://schemas.microsoft.com/office/powerpoint/2010/main" val="345947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1BF75-EA26-A75F-A15F-7136511FC4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7A6AB3-D039-DF5E-A358-E3DD85959D30}"/>
              </a:ext>
            </a:extLst>
          </p:cNvPr>
          <p:cNvSpPr>
            <a:spLocks noGrp="1"/>
          </p:cNvSpPr>
          <p:nvPr>
            <p:ph type="title"/>
          </p:nvPr>
        </p:nvSpPr>
        <p:spPr/>
        <p:txBody>
          <a:bodyPr/>
          <a:lstStyle/>
          <a:p>
            <a:r>
              <a:rPr lang="en-US" dirty="0">
                <a:latin typeface="Arial"/>
                <a:cs typeface="Arial"/>
              </a:rPr>
              <a:t>Additional Recommendations</a:t>
            </a:r>
            <a:br>
              <a:rPr lang="en-US" dirty="0">
                <a:latin typeface="Arial"/>
                <a:cs typeface="Arial"/>
              </a:rPr>
            </a:br>
            <a:endParaRPr lang="en-US" dirty="0"/>
          </a:p>
        </p:txBody>
      </p:sp>
      <p:sp>
        <p:nvSpPr>
          <p:cNvPr id="6" name="Content Placeholder 5">
            <a:extLst>
              <a:ext uri="{FF2B5EF4-FFF2-40B4-BE49-F238E27FC236}">
                <a16:creationId xmlns:a16="http://schemas.microsoft.com/office/drawing/2014/main" id="{6C9795A8-FB07-1F17-4DE5-25F1FEEA3E3A}"/>
              </a:ext>
            </a:extLst>
          </p:cNvPr>
          <p:cNvSpPr>
            <a:spLocks noGrp="1"/>
          </p:cNvSpPr>
          <p:nvPr>
            <p:ph idx="1"/>
          </p:nvPr>
        </p:nvSpPr>
        <p:spPr>
          <a:xfrm>
            <a:off x="914400" y="2083190"/>
            <a:ext cx="10200131" cy="3754901"/>
          </a:xfrm>
        </p:spPr>
        <p:txBody>
          <a:bodyPr/>
          <a:lstStyle/>
          <a:p>
            <a:pPr marL="548640" indent="-457200">
              <a:buFont typeface="+mj-lt"/>
              <a:buAutoNum type="arabicPeriod"/>
            </a:pPr>
            <a:r>
              <a:rPr lang="en-US" sz="2400" dirty="0"/>
              <a:t>Request the ICMA Senior Advisors to initiate a dialogue in the profession on the role of courage in being a local government manager.  Much is asked of a local government manager and it is important that ICMA support individual managers as they are asked to make courageous decisions.  Request the Senior Advisors to report the Executive Board on these discussions at the 2025 ICMA Annual Conference.</a:t>
            </a:r>
          </a:p>
          <a:p>
            <a:pPr marL="548640" indent="-457200">
              <a:buFont typeface="+mj-lt"/>
              <a:buAutoNum type="arabicPeriod"/>
            </a:pPr>
            <a:r>
              <a:rPr lang="en-US" sz="2400" dirty="0"/>
              <a:t>Request that ICMA devotes a 2025 issue of Public Management magazine to the topic of community leadership.</a:t>
            </a:r>
          </a:p>
        </p:txBody>
      </p:sp>
    </p:spTree>
    <p:extLst>
      <p:ext uri="{BB962C8B-B14F-4D97-AF65-F5344CB8AC3E}">
        <p14:creationId xmlns:p14="http://schemas.microsoft.com/office/powerpoint/2010/main" val="535068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59053B-9DA7-AB81-D8D7-8B505D99480B}"/>
              </a:ext>
            </a:extLst>
          </p:cNvPr>
          <p:cNvSpPr>
            <a:spLocks noGrp="1"/>
          </p:cNvSpPr>
          <p:nvPr>
            <p:ph type="title"/>
          </p:nvPr>
        </p:nvSpPr>
        <p:spPr/>
        <p:txBody>
          <a:bodyPr/>
          <a:lstStyle/>
          <a:p>
            <a:r>
              <a:rPr lang="en-US" dirty="0"/>
              <a:t>Recommendations</a:t>
            </a:r>
          </a:p>
        </p:txBody>
      </p:sp>
      <p:sp>
        <p:nvSpPr>
          <p:cNvPr id="5" name="Text Placeholder 4">
            <a:extLst>
              <a:ext uri="{FF2B5EF4-FFF2-40B4-BE49-F238E27FC236}">
                <a16:creationId xmlns:a16="http://schemas.microsoft.com/office/drawing/2014/main" id="{DBB3480E-F3B0-8BDA-8118-342ADE70326B}"/>
              </a:ext>
            </a:extLst>
          </p:cNvPr>
          <p:cNvSpPr>
            <a:spLocks noGrp="1"/>
          </p:cNvSpPr>
          <p:nvPr>
            <p:ph type="body" idx="1"/>
          </p:nvPr>
        </p:nvSpPr>
        <p:spPr/>
        <p:txBody>
          <a:bodyPr/>
          <a:lstStyle/>
          <a:p>
            <a:r>
              <a:rPr lang="en-US" dirty="0"/>
              <a:t>To State and Local Government Management Associations</a:t>
            </a:r>
          </a:p>
        </p:txBody>
      </p:sp>
    </p:spTree>
    <p:extLst>
      <p:ext uri="{BB962C8B-B14F-4D97-AF65-F5344CB8AC3E}">
        <p14:creationId xmlns:p14="http://schemas.microsoft.com/office/powerpoint/2010/main" val="4256163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DDAE2-3495-D83B-7CB6-B60E32C78D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3FC028-ABBC-C800-E034-A665E88AE297}"/>
              </a:ext>
            </a:extLst>
          </p:cNvPr>
          <p:cNvSpPr>
            <a:spLocks noGrp="1"/>
          </p:cNvSpPr>
          <p:nvPr>
            <p:ph type="title"/>
          </p:nvPr>
        </p:nvSpPr>
        <p:spPr>
          <a:xfrm>
            <a:off x="914400" y="797169"/>
            <a:ext cx="10200132" cy="1188720"/>
          </a:xfrm>
        </p:spPr>
        <p:txBody>
          <a:bodyPr/>
          <a:lstStyle/>
          <a:p>
            <a:pPr>
              <a:lnSpc>
                <a:spcPct val="80000"/>
              </a:lnSpc>
            </a:pPr>
            <a:r>
              <a:rPr lang="en-US" dirty="0">
                <a:latin typeface="Arial"/>
                <a:cs typeface="Arial"/>
              </a:rPr>
              <a:t>Recommendations to State &amp; Local Government Management Associations</a:t>
            </a:r>
            <a:endParaRPr lang="en-US" dirty="0"/>
          </a:p>
        </p:txBody>
      </p:sp>
      <p:sp>
        <p:nvSpPr>
          <p:cNvPr id="6" name="Content Placeholder 5">
            <a:extLst>
              <a:ext uri="{FF2B5EF4-FFF2-40B4-BE49-F238E27FC236}">
                <a16:creationId xmlns:a16="http://schemas.microsoft.com/office/drawing/2014/main" id="{1CBFFC61-1BD7-F887-43E4-36DB9762C1F7}"/>
              </a:ext>
            </a:extLst>
          </p:cNvPr>
          <p:cNvSpPr>
            <a:spLocks noGrp="1"/>
          </p:cNvSpPr>
          <p:nvPr>
            <p:ph idx="1"/>
          </p:nvPr>
        </p:nvSpPr>
        <p:spPr>
          <a:xfrm>
            <a:off x="914400" y="2103120"/>
            <a:ext cx="10200131" cy="3734971"/>
          </a:xfrm>
        </p:spPr>
        <p:txBody>
          <a:bodyPr/>
          <a:lstStyle/>
          <a:p>
            <a:pPr marL="457200" indent="-457200">
              <a:buFont typeface="+mj-lt"/>
              <a:buAutoNum type="arabicPeriod"/>
            </a:pPr>
            <a:r>
              <a:rPr lang="en-US" sz="2200" dirty="0"/>
              <a:t>Create a task force to consider the findings and recommendations of this initiative to consider strategies that could be used in the state to further these conversations.</a:t>
            </a:r>
          </a:p>
          <a:p>
            <a:pPr marL="457200" indent="-457200">
              <a:buFont typeface="+mj-lt"/>
              <a:buAutoNum type="arabicPeriod"/>
            </a:pPr>
            <a:r>
              <a:rPr lang="en-US" sz="2200" dirty="0"/>
              <a:t>Convene meetings with leadership of state leagues of cities and counties to discuss the findings and recommendations of this project and develop strategies to share these issues with their elected members.</a:t>
            </a:r>
          </a:p>
          <a:p>
            <a:pPr marL="457200" indent="-457200">
              <a:buFont typeface="+mj-lt"/>
              <a:buAutoNum type="arabicPeriod"/>
            </a:pPr>
            <a:r>
              <a:rPr lang="en-US" sz="2200" dirty="0"/>
              <a:t>Develop sessions at state association meeting specifically to address the role of local government managers of being courageous and fostering trust in their organizations.</a:t>
            </a:r>
          </a:p>
        </p:txBody>
      </p:sp>
    </p:spTree>
    <p:extLst>
      <p:ext uri="{BB962C8B-B14F-4D97-AF65-F5344CB8AC3E}">
        <p14:creationId xmlns:p14="http://schemas.microsoft.com/office/powerpoint/2010/main" val="2696020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18DF0-807E-E40B-8354-43E3FF1976D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129897D-34FB-7E69-C56C-82B47B4AD935}"/>
              </a:ext>
            </a:extLst>
          </p:cNvPr>
          <p:cNvSpPr>
            <a:spLocks noGrp="1"/>
          </p:cNvSpPr>
          <p:nvPr>
            <p:ph type="title"/>
          </p:nvPr>
        </p:nvSpPr>
        <p:spPr/>
        <p:txBody>
          <a:bodyPr/>
          <a:lstStyle/>
          <a:p>
            <a:r>
              <a:rPr lang="en-US" dirty="0"/>
              <a:t>Professional Local Government Management</a:t>
            </a:r>
          </a:p>
        </p:txBody>
      </p:sp>
      <p:sp>
        <p:nvSpPr>
          <p:cNvPr id="5" name="Text Placeholder 4">
            <a:extLst>
              <a:ext uri="{FF2B5EF4-FFF2-40B4-BE49-F238E27FC236}">
                <a16:creationId xmlns:a16="http://schemas.microsoft.com/office/drawing/2014/main" id="{3C8D8A1A-3168-3428-DFC5-3B9420FA074E}"/>
              </a:ext>
            </a:extLst>
          </p:cNvPr>
          <p:cNvSpPr>
            <a:spLocks noGrp="1"/>
          </p:cNvSpPr>
          <p:nvPr>
            <p:ph type="body" idx="1"/>
          </p:nvPr>
        </p:nvSpPr>
        <p:spPr/>
        <p:txBody>
          <a:bodyPr/>
          <a:lstStyle/>
          <a:p>
            <a:r>
              <a:rPr lang="en-US" dirty="0"/>
              <a:t>Our Profession</a:t>
            </a:r>
          </a:p>
        </p:txBody>
      </p:sp>
    </p:spTree>
    <p:extLst>
      <p:ext uri="{BB962C8B-B14F-4D97-AF65-F5344CB8AC3E}">
        <p14:creationId xmlns:p14="http://schemas.microsoft.com/office/powerpoint/2010/main" val="2121281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EB4A2-B60A-13C4-8640-B690737AC8E7}"/>
              </a:ext>
            </a:extLst>
          </p:cNvPr>
          <p:cNvSpPr>
            <a:spLocks noGrp="1"/>
          </p:cNvSpPr>
          <p:nvPr>
            <p:ph type="title"/>
          </p:nvPr>
        </p:nvSpPr>
        <p:spPr/>
        <p:txBody>
          <a:bodyPr/>
          <a:lstStyle/>
          <a:p>
            <a:r>
              <a:rPr lang="en-US" dirty="0"/>
              <a:t>National Conversation </a:t>
            </a:r>
          </a:p>
        </p:txBody>
      </p:sp>
      <p:sp>
        <p:nvSpPr>
          <p:cNvPr id="3" name="Content Placeholder 2">
            <a:extLst>
              <a:ext uri="{FF2B5EF4-FFF2-40B4-BE49-F238E27FC236}">
                <a16:creationId xmlns:a16="http://schemas.microsoft.com/office/drawing/2014/main" id="{DD518D3A-F903-8A66-5DD6-6D257FC41889}"/>
              </a:ext>
            </a:extLst>
          </p:cNvPr>
          <p:cNvSpPr>
            <a:spLocks noGrp="1"/>
          </p:cNvSpPr>
          <p:nvPr>
            <p:ph idx="1"/>
          </p:nvPr>
        </p:nvSpPr>
        <p:spPr/>
        <p:txBody>
          <a:bodyPr/>
          <a:lstStyle/>
          <a:p>
            <a:r>
              <a:rPr lang="en-US" dirty="0"/>
              <a:t>2019 – National Academy of Public Administration Grand Challenges</a:t>
            </a:r>
          </a:p>
          <a:p>
            <a:r>
              <a:rPr lang="en-US" dirty="0"/>
              <a:t>2020/21 – Ad Hoc Discussions on Grand Challenges Impacts on Local Government</a:t>
            </a:r>
          </a:p>
          <a:p>
            <a:r>
              <a:rPr lang="en-US" dirty="0"/>
              <a:t>2022 – ICMA Columbus Focus Group</a:t>
            </a:r>
          </a:p>
          <a:p>
            <a:r>
              <a:rPr lang="en-US" dirty="0"/>
              <a:t>2023 – ICMA Austin Convening #1 of State Representatives</a:t>
            </a:r>
          </a:p>
          <a:p>
            <a:r>
              <a:rPr lang="en-US" dirty="0"/>
              <a:t>2024 – ICMA Pittsburgh Convening #2 of State Representatives</a:t>
            </a:r>
          </a:p>
        </p:txBody>
      </p:sp>
    </p:spTree>
    <p:extLst>
      <p:ext uri="{BB962C8B-B14F-4D97-AF65-F5344CB8AC3E}">
        <p14:creationId xmlns:p14="http://schemas.microsoft.com/office/powerpoint/2010/main" val="24957156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D62CF-8EA6-462C-8E9A-88992BCFFC7F}"/>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EF40D607-1372-3568-7775-CD9DCA2105D2}"/>
              </a:ext>
            </a:extLst>
          </p:cNvPr>
          <p:cNvSpPr>
            <a:spLocks noGrp="1"/>
          </p:cNvSpPr>
          <p:nvPr>
            <p:ph idx="1"/>
          </p:nvPr>
        </p:nvSpPr>
        <p:spPr/>
        <p:txBody>
          <a:bodyPr/>
          <a:lstStyle/>
          <a:p>
            <a:r>
              <a:rPr lang="en-US" dirty="0"/>
              <a:t>Local Government Managers Need to be Supported</a:t>
            </a:r>
          </a:p>
          <a:p>
            <a:r>
              <a:rPr lang="en-US" dirty="0"/>
              <a:t>Declaration of Ideals Only One Step</a:t>
            </a:r>
          </a:p>
          <a:p>
            <a:r>
              <a:rPr lang="en-US" dirty="0"/>
              <a:t>Leaders Are Needed Now</a:t>
            </a:r>
          </a:p>
          <a:p>
            <a:r>
              <a:rPr lang="en-US" dirty="0"/>
              <a:t>Future Leaders Needed Even More</a:t>
            </a:r>
          </a:p>
          <a:p>
            <a:r>
              <a:rPr lang="en-US" dirty="0"/>
              <a:t>The Profession Must Respond to Support Democracy in Our Communities</a:t>
            </a:r>
          </a:p>
        </p:txBody>
      </p:sp>
    </p:spTree>
    <p:extLst>
      <p:ext uri="{BB962C8B-B14F-4D97-AF65-F5344CB8AC3E}">
        <p14:creationId xmlns:p14="http://schemas.microsoft.com/office/powerpoint/2010/main" val="428364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A6111-3A39-0483-6A3C-F9A2906393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16CE799-35DD-B1B2-1226-DA497DE896D3}"/>
              </a:ext>
            </a:extLst>
          </p:cNvPr>
          <p:cNvSpPr>
            <a:spLocks noGrp="1"/>
          </p:cNvSpPr>
          <p:nvPr>
            <p:ph type="title"/>
          </p:nvPr>
        </p:nvSpPr>
        <p:spPr>
          <a:xfrm>
            <a:off x="773490" y="309489"/>
            <a:ext cx="10204704" cy="1645920"/>
          </a:xfrm>
        </p:spPr>
        <p:txBody>
          <a:bodyPr/>
          <a:lstStyle/>
          <a:p>
            <a:r>
              <a:rPr lang="en-US" dirty="0"/>
              <a:t>Thank you!</a:t>
            </a:r>
          </a:p>
        </p:txBody>
      </p:sp>
      <p:sp>
        <p:nvSpPr>
          <p:cNvPr id="5" name="Text Placeholder 4">
            <a:extLst>
              <a:ext uri="{FF2B5EF4-FFF2-40B4-BE49-F238E27FC236}">
                <a16:creationId xmlns:a16="http://schemas.microsoft.com/office/drawing/2014/main" id="{4E147AB4-9F9D-41C5-BC0D-EA5A501F6031}"/>
              </a:ext>
            </a:extLst>
          </p:cNvPr>
          <p:cNvSpPr>
            <a:spLocks noGrp="1"/>
          </p:cNvSpPr>
          <p:nvPr>
            <p:ph type="body" idx="1"/>
          </p:nvPr>
        </p:nvSpPr>
        <p:spPr>
          <a:xfrm>
            <a:off x="6096000" y="2080992"/>
            <a:ext cx="10204704" cy="1371600"/>
          </a:xfrm>
        </p:spPr>
        <p:txBody>
          <a:bodyPr/>
          <a:lstStyle/>
          <a:p>
            <a:r>
              <a:rPr lang="en-US" dirty="0"/>
              <a:t>Resources available:</a:t>
            </a:r>
          </a:p>
        </p:txBody>
      </p:sp>
      <p:pic>
        <p:nvPicPr>
          <p:cNvPr id="2" name="Picture 1">
            <a:extLst>
              <a:ext uri="{FF2B5EF4-FFF2-40B4-BE49-F238E27FC236}">
                <a16:creationId xmlns:a16="http://schemas.microsoft.com/office/drawing/2014/main" id="{9A8997CD-D89F-92C6-6DA7-120D5DE76FC7}"/>
              </a:ext>
            </a:extLst>
          </p:cNvPr>
          <p:cNvPicPr>
            <a:picLocks noChangeAspect="1"/>
          </p:cNvPicPr>
          <p:nvPr/>
        </p:nvPicPr>
        <p:blipFill>
          <a:blip r:embed="rId3"/>
          <a:stretch>
            <a:fillRect/>
          </a:stretch>
        </p:blipFill>
        <p:spPr>
          <a:xfrm>
            <a:off x="6120678" y="2628900"/>
            <a:ext cx="2857500" cy="2857500"/>
          </a:xfrm>
          <a:prstGeom prst="rect">
            <a:avLst/>
          </a:prstGeom>
        </p:spPr>
      </p:pic>
      <p:sp>
        <p:nvSpPr>
          <p:cNvPr id="3" name="Text Placeholder 4">
            <a:extLst>
              <a:ext uri="{FF2B5EF4-FFF2-40B4-BE49-F238E27FC236}">
                <a16:creationId xmlns:a16="http://schemas.microsoft.com/office/drawing/2014/main" id="{03BF463F-5A2A-8813-DA0C-A3FFE604A988}"/>
              </a:ext>
            </a:extLst>
          </p:cNvPr>
          <p:cNvSpPr txBox="1">
            <a:spLocks/>
          </p:cNvSpPr>
          <p:nvPr/>
        </p:nvSpPr>
        <p:spPr>
          <a:xfrm>
            <a:off x="773490" y="2080992"/>
            <a:ext cx="6775938" cy="3359834"/>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1000"/>
              </a:spcBef>
              <a:spcAft>
                <a:spcPts val="600"/>
              </a:spcAft>
              <a:buClr>
                <a:srgbClr val="AF47D2"/>
              </a:buClr>
              <a:buSzPct val="90000"/>
              <a:buFont typeface="Arial" panose="020B0604020202020204" pitchFamily="34" charset="0"/>
              <a:buNone/>
              <a:defRPr sz="2800" b="0" i="0" kern="12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lgn="l" defTabSz="914400" rtl="0" eaLnBrk="1" latinLnBrk="0" hangingPunct="1">
              <a:lnSpc>
                <a:spcPct val="110000"/>
              </a:lnSpc>
              <a:spcBef>
                <a:spcPts val="500"/>
              </a:spcBef>
              <a:spcAft>
                <a:spcPts val="600"/>
              </a:spcAft>
              <a:buClr>
                <a:srgbClr val="AF47D2"/>
              </a:buClr>
              <a:buSzPct val="90000"/>
              <a:buFont typeface="Arial" panose="020B0604020202020204" pitchFamily="34" charset="0"/>
              <a:buNone/>
              <a:defRPr sz="2000" b="0" i="0" kern="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2pPr>
            <a:lvl3pPr marL="914400" indent="0" algn="l" defTabSz="914400" rtl="0" eaLnBrk="1" latinLnBrk="0" hangingPunct="1">
              <a:lnSpc>
                <a:spcPct val="110000"/>
              </a:lnSpc>
              <a:spcBef>
                <a:spcPts val="500"/>
              </a:spcBef>
              <a:spcAft>
                <a:spcPts val="600"/>
              </a:spcAft>
              <a:buClr>
                <a:srgbClr val="AF47D2"/>
              </a:buClr>
              <a:buSzPct val="90000"/>
              <a:buFont typeface="Arial" panose="020B0604020202020204" pitchFamily="34" charset="0"/>
              <a:buNone/>
              <a:defRPr sz="1800" b="0" i="0" kern="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3pPr>
            <a:lvl4pPr marL="1371600" indent="0" algn="l" defTabSz="914400" rtl="0" eaLnBrk="1" latinLnBrk="0" hangingPunct="1">
              <a:lnSpc>
                <a:spcPct val="110000"/>
              </a:lnSpc>
              <a:spcBef>
                <a:spcPts val="500"/>
              </a:spcBef>
              <a:spcAft>
                <a:spcPts val="600"/>
              </a:spcAft>
              <a:buClr>
                <a:srgbClr val="AF47D2"/>
              </a:buClr>
              <a:buSzPct val="90000"/>
              <a:buFont typeface="Arial" panose="020B0604020202020204" pitchFamily="34" charset="0"/>
              <a:buNone/>
              <a:defRPr sz="1600" b="0" i="0" kern="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4pPr>
            <a:lvl5pPr marL="1828800" indent="0" algn="l" defTabSz="914400" rtl="0" eaLnBrk="1" latinLnBrk="0" hangingPunct="1">
              <a:lnSpc>
                <a:spcPct val="110000"/>
              </a:lnSpc>
              <a:spcBef>
                <a:spcPts val="500"/>
              </a:spcBef>
              <a:spcAft>
                <a:spcPts val="600"/>
              </a:spcAft>
              <a:buClr>
                <a:srgbClr val="AF47D2"/>
              </a:buClr>
              <a:buSzPct val="90000"/>
              <a:buFont typeface="Arial" panose="020B0604020202020204" pitchFamily="34" charset="0"/>
              <a:buNone/>
              <a:defRPr sz="1600" b="0" i="0" kern="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Contact:</a:t>
            </a:r>
          </a:p>
          <a:p>
            <a:r>
              <a:rPr lang="en-US" b="1" dirty="0"/>
              <a:t>Wally Bobkiewicz</a:t>
            </a:r>
          </a:p>
          <a:p>
            <a:r>
              <a:rPr lang="en-US" dirty="0">
                <a:hlinkClick r:id="rId4">
                  <a:extLst>
                    <a:ext uri="{A12FA001-AC4F-418D-AE19-62706E023703}">
                      <ahyp:hlinkClr xmlns:ahyp="http://schemas.microsoft.com/office/drawing/2018/hyperlinkcolor" val="tx"/>
                    </a:ext>
                  </a:extLst>
                </a:hlinkClick>
              </a:rPr>
              <a:t>WallyB@issaquahwa.gov</a:t>
            </a:r>
            <a:endParaRPr lang="en-US" dirty="0"/>
          </a:p>
        </p:txBody>
      </p:sp>
      <p:sp>
        <p:nvSpPr>
          <p:cNvPr id="6" name="Text Placeholder 4">
            <a:extLst>
              <a:ext uri="{FF2B5EF4-FFF2-40B4-BE49-F238E27FC236}">
                <a16:creationId xmlns:a16="http://schemas.microsoft.com/office/drawing/2014/main" id="{B19BED63-815D-C662-6AA1-9FDE0B4398A7}"/>
              </a:ext>
            </a:extLst>
          </p:cNvPr>
          <p:cNvSpPr txBox="1">
            <a:spLocks/>
          </p:cNvSpPr>
          <p:nvPr/>
        </p:nvSpPr>
        <p:spPr>
          <a:xfrm>
            <a:off x="6120678" y="5486400"/>
            <a:ext cx="6342184" cy="1371600"/>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1000"/>
              </a:spcBef>
              <a:spcAft>
                <a:spcPts val="600"/>
              </a:spcAft>
              <a:buClr>
                <a:srgbClr val="AF47D2"/>
              </a:buClr>
              <a:buSzPct val="90000"/>
              <a:buFont typeface="Arial" panose="020B0604020202020204" pitchFamily="34" charset="0"/>
              <a:buNone/>
              <a:defRPr sz="2800" b="0" i="0" kern="12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lgn="l" defTabSz="914400" rtl="0" eaLnBrk="1" latinLnBrk="0" hangingPunct="1">
              <a:lnSpc>
                <a:spcPct val="110000"/>
              </a:lnSpc>
              <a:spcBef>
                <a:spcPts val="500"/>
              </a:spcBef>
              <a:spcAft>
                <a:spcPts val="600"/>
              </a:spcAft>
              <a:buClr>
                <a:srgbClr val="AF47D2"/>
              </a:buClr>
              <a:buSzPct val="90000"/>
              <a:buFont typeface="Arial" panose="020B0604020202020204" pitchFamily="34" charset="0"/>
              <a:buNone/>
              <a:defRPr sz="2000" b="0" i="0" kern="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2pPr>
            <a:lvl3pPr marL="914400" indent="0" algn="l" defTabSz="914400" rtl="0" eaLnBrk="1" latinLnBrk="0" hangingPunct="1">
              <a:lnSpc>
                <a:spcPct val="110000"/>
              </a:lnSpc>
              <a:spcBef>
                <a:spcPts val="500"/>
              </a:spcBef>
              <a:spcAft>
                <a:spcPts val="600"/>
              </a:spcAft>
              <a:buClr>
                <a:srgbClr val="AF47D2"/>
              </a:buClr>
              <a:buSzPct val="90000"/>
              <a:buFont typeface="Arial" panose="020B0604020202020204" pitchFamily="34" charset="0"/>
              <a:buNone/>
              <a:defRPr sz="1800" b="0" i="0" kern="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3pPr>
            <a:lvl4pPr marL="1371600" indent="0" algn="l" defTabSz="914400" rtl="0" eaLnBrk="1" latinLnBrk="0" hangingPunct="1">
              <a:lnSpc>
                <a:spcPct val="110000"/>
              </a:lnSpc>
              <a:spcBef>
                <a:spcPts val="500"/>
              </a:spcBef>
              <a:spcAft>
                <a:spcPts val="600"/>
              </a:spcAft>
              <a:buClr>
                <a:srgbClr val="AF47D2"/>
              </a:buClr>
              <a:buSzPct val="90000"/>
              <a:buFont typeface="Arial" panose="020B0604020202020204" pitchFamily="34" charset="0"/>
              <a:buNone/>
              <a:defRPr sz="1600" b="0" i="0" kern="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4pPr>
            <a:lvl5pPr marL="1828800" indent="0" algn="l" defTabSz="914400" rtl="0" eaLnBrk="1" latinLnBrk="0" hangingPunct="1">
              <a:lnSpc>
                <a:spcPct val="110000"/>
              </a:lnSpc>
              <a:spcBef>
                <a:spcPts val="500"/>
              </a:spcBef>
              <a:spcAft>
                <a:spcPts val="600"/>
              </a:spcAft>
              <a:buClr>
                <a:srgbClr val="AF47D2"/>
              </a:buClr>
              <a:buSzPct val="90000"/>
              <a:buFont typeface="Arial" panose="020B0604020202020204" pitchFamily="34" charset="0"/>
              <a:buNone/>
              <a:defRPr sz="1600" b="0" i="0" kern="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hlinkClick r:id="rId5" action="ppaction://hlinkfile">
                  <a:extLst>
                    <a:ext uri="{A12FA001-AC4F-418D-AE19-62706E023703}">
                      <ahyp:hlinkClr xmlns:ahyp="http://schemas.microsoft.com/office/drawing/2018/hyperlinkcolor" val="tx"/>
                    </a:ext>
                  </a:extLst>
                </a:hlinkClick>
              </a:rPr>
              <a:t>localgov2030.com/leadership</a:t>
            </a:r>
            <a:endParaRPr lang="en-US" dirty="0"/>
          </a:p>
          <a:p>
            <a:endParaRPr lang="en-US" dirty="0"/>
          </a:p>
        </p:txBody>
      </p:sp>
    </p:spTree>
    <p:extLst>
      <p:ext uri="{BB962C8B-B14F-4D97-AF65-F5344CB8AC3E}">
        <p14:creationId xmlns:p14="http://schemas.microsoft.com/office/powerpoint/2010/main" val="1217716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p:txBody>
          <a:bodyPr/>
          <a:lstStyle/>
          <a:p>
            <a:br>
              <a:rPr lang="en-US" b="1" dirty="0"/>
            </a:br>
            <a:endParaRPr lang="en-US" dirty="0"/>
          </a:p>
        </p:txBody>
      </p:sp>
      <p:pic>
        <p:nvPicPr>
          <p:cNvPr id="6" name="Content Placeholder 4">
            <a:extLst>
              <a:ext uri="{FF2B5EF4-FFF2-40B4-BE49-F238E27FC236}">
                <a16:creationId xmlns:a16="http://schemas.microsoft.com/office/drawing/2014/main" id="{FFB27498-F9A5-145F-1FB5-1D81370472C5}"/>
              </a:ext>
            </a:extLst>
          </p:cNvPr>
          <p:cNvPicPr>
            <a:picLocks noChangeAspect="1"/>
          </p:cNvPicPr>
          <p:nvPr/>
        </p:nvPicPr>
        <p:blipFill>
          <a:blip r:embed="rId3"/>
          <a:stretch>
            <a:fillRect/>
          </a:stretch>
        </p:blipFill>
        <p:spPr>
          <a:xfrm>
            <a:off x="3906570" y="1608959"/>
            <a:ext cx="7672146" cy="4240857"/>
          </a:xfrm>
          <a:prstGeom prst="rect">
            <a:avLst/>
          </a:prstGeom>
        </p:spPr>
      </p:pic>
      <p:sp>
        <p:nvSpPr>
          <p:cNvPr id="9" name="Content Placeholder 8">
            <a:extLst>
              <a:ext uri="{FF2B5EF4-FFF2-40B4-BE49-F238E27FC236}">
                <a16:creationId xmlns:a16="http://schemas.microsoft.com/office/drawing/2014/main" id="{F7E0584F-976C-3148-4223-6D61D8CD63EC}"/>
              </a:ext>
            </a:extLst>
          </p:cNvPr>
          <p:cNvSpPr>
            <a:spLocks noGrp="1"/>
          </p:cNvSpPr>
          <p:nvPr>
            <p:ph idx="1"/>
          </p:nvPr>
        </p:nvSpPr>
        <p:spPr>
          <a:xfrm>
            <a:off x="914400" y="1608959"/>
            <a:ext cx="3135087" cy="4240857"/>
          </a:xfrm>
        </p:spPr>
        <p:txBody>
          <a:bodyPr anchor="ctr"/>
          <a:lstStyle/>
          <a:p>
            <a:pPr marL="91440" indent="0">
              <a:buNone/>
            </a:pPr>
            <a:r>
              <a:rPr lang="en-US" sz="3600" b="1" dirty="0">
                <a:solidFill>
                  <a:srgbClr val="AF47D2"/>
                </a:solidFill>
                <a:latin typeface="Lato Black" panose="020F0502020204030203" pitchFamily="34" charset="0"/>
                <a:ea typeface="Lato Black" panose="020F0502020204030203" pitchFamily="34" charset="0"/>
                <a:cs typeface="Lato Black" panose="020F0502020204030203" pitchFamily="34" charset="0"/>
              </a:rPr>
              <a:t>What is Community Leadership?</a:t>
            </a:r>
          </a:p>
          <a:p>
            <a:endParaRPr lang="en-US" dirty="0"/>
          </a:p>
        </p:txBody>
      </p:sp>
    </p:spTree>
    <p:extLst>
      <p:ext uri="{BB962C8B-B14F-4D97-AF65-F5344CB8AC3E}">
        <p14:creationId xmlns:p14="http://schemas.microsoft.com/office/powerpoint/2010/main" val="2272397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1275E-FAF3-839E-6C27-CDB79BFBC3CB}"/>
              </a:ext>
            </a:extLst>
          </p:cNvPr>
          <p:cNvSpPr>
            <a:spLocks noGrp="1"/>
          </p:cNvSpPr>
          <p:nvPr>
            <p:ph type="title"/>
          </p:nvPr>
        </p:nvSpPr>
        <p:spPr/>
        <p:txBody>
          <a:bodyPr/>
          <a:lstStyle/>
          <a:p>
            <a:r>
              <a:rPr lang="en-US" dirty="0"/>
              <a:t>The Effective Local Government Manager</a:t>
            </a:r>
          </a:p>
        </p:txBody>
      </p:sp>
      <p:sp>
        <p:nvSpPr>
          <p:cNvPr id="3" name="Content Placeholder 2">
            <a:extLst>
              <a:ext uri="{FF2B5EF4-FFF2-40B4-BE49-F238E27FC236}">
                <a16:creationId xmlns:a16="http://schemas.microsoft.com/office/drawing/2014/main" id="{7B5D6700-C48C-B587-3929-BD90BF49C569}"/>
              </a:ext>
            </a:extLst>
          </p:cNvPr>
          <p:cNvSpPr>
            <a:spLocks noGrp="1"/>
          </p:cNvSpPr>
          <p:nvPr>
            <p:ph idx="1"/>
          </p:nvPr>
        </p:nvSpPr>
        <p:spPr/>
        <p:txBody>
          <a:bodyPr/>
          <a:lstStyle/>
          <a:p>
            <a:r>
              <a:rPr lang="en-US" dirty="0"/>
              <a:t>1983, 1993, 2004, 2022</a:t>
            </a:r>
          </a:p>
          <a:p>
            <a:r>
              <a:rPr lang="en-US" dirty="0"/>
              <a:t>What are the big problems facing my community?</a:t>
            </a:r>
          </a:p>
          <a:p>
            <a:r>
              <a:rPr lang="en-US" dirty="0"/>
              <a:t>How best to keep my community informed of these needs?</a:t>
            </a:r>
          </a:p>
          <a:p>
            <a:r>
              <a:rPr lang="en-US" dirty="0"/>
              <a:t>How can I tap resources of my community to address needs?</a:t>
            </a:r>
          </a:p>
          <a:p>
            <a:r>
              <a:rPr lang="en-US" dirty="0"/>
              <a:t>How can I apply current thinking to these needs?</a:t>
            </a:r>
          </a:p>
        </p:txBody>
      </p:sp>
    </p:spTree>
    <p:extLst>
      <p:ext uri="{BB962C8B-B14F-4D97-AF65-F5344CB8AC3E}">
        <p14:creationId xmlns:p14="http://schemas.microsoft.com/office/powerpoint/2010/main" val="1517639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2 out of 3 Gen Z voters in Arizona say they will vote in November, ASU  survey finds | ASU News">
            <a:extLst>
              <a:ext uri="{FF2B5EF4-FFF2-40B4-BE49-F238E27FC236}">
                <a16:creationId xmlns:a16="http://schemas.microsoft.com/office/drawing/2014/main" id="{A1568B45-7D7B-CF0D-35D9-AEBAB8A8AAC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103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A36EA3-04FF-1F26-8D65-169ADDF9B8E1}"/>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lnSpc>
                <a:spcPct val="90000"/>
              </a:lnSpc>
            </a:pPr>
            <a:r>
              <a:rPr lang="en-US" sz="3300">
                <a:solidFill>
                  <a:schemeClr val="tx1">
                    <a:lumMod val="85000"/>
                    <a:lumOff val="15000"/>
                  </a:schemeClr>
                </a:solidFill>
                <a:latin typeface="+mj-lt"/>
                <a:ea typeface="+mj-ea"/>
                <a:cs typeface="+mj-cs"/>
              </a:rPr>
              <a:t>The Changing View of the Purpose and Function of Government </a:t>
            </a:r>
          </a:p>
        </p:txBody>
      </p:sp>
      <p:cxnSp>
        <p:nvCxnSpPr>
          <p:cNvPr id="1033" name="Straight Connector 103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4978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33853-79B7-D7AF-44FA-B3C650EF449B}"/>
              </a:ext>
            </a:extLst>
          </p:cNvPr>
          <p:cNvSpPr>
            <a:spLocks noGrp="1"/>
          </p:cNvSpPr>
          <p:nvPr>
            <p:ph type="title"/>
          </p:nvPr>
        </p:nvSpPr>
        <p:spPr/>
        <p:txBody>
          <a:bodyPr/>
          <a:lstStyle/>
          <a:p>
            <a:r>
              <a:rPr lang="en-US" dirty="0"/>
              <a:t>The Role of the Local Government Manager 2025</a:t>
            </a:r>
          </a:p>
        </p:txBody>
      </p:sp>
      <p:pic>
        <p:nvPicPr>
          <p:cNvPr id="2050" name="Picture 2" descr="Special meeting called to discuss Austin City Manager Spencer Cronk">
            <a:extLst>
              <a:ext uri="{FF2B5EF4-FFF2-40B4-BE49-F238E27FC236}">
                <a16:creationId xmlns:a16="http://schemas.microsoft.com/office/drawing/2014/main" id="{8AA2C033-DC7E-3012-52B8-B4D30F94015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80351" y="2378075"/>
            <a:ext cx="5272548"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152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79D13-8AED-39FB-58CC-E0DBECD0A2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CA4A23-3D9A-99FA-652C-ED9256307728}"/>
              </a:ext>
            </a:extLst>
          </p:cNvPr>
          <p:cNvSpPr>
            <a:spLocks noGrp="1"/>
          </p:cNvSpPr>
          <p:nvPr>
            <p:ph type="title"/>
          </p:nvPr>
        </p:nvSpPr>
        <p:spPr/>
        <p:txBody>
          <a:bodyPr/>
          <a:lstStyle/>
          <a:p>
            <a:r>
              <a:rPr lang="en-US" b="1" dirty="0"/>
              <a:t>The Politics/Administration Dichotomy</a:t>
            </a:r>
            <a:br>
              <a:rPr lang="en-US" b="1" dirty="0"/>
            </a:br>
            <a:endParaRPr lang="en-US" dirty="0"/>
          </a:p>
        </p:txBody>
      </p:sp>
      <p:grpSp>
        <p:nvGrpSpPr>
          <p:cNvPr id="3" name="Group 2">
            <a:extLst>
              <a:ext uri="{FF2B5EF4-FFF2-40B4-BE49-F238E27FC236}">
                <a16:creationId xmlns:a16="http://schemas.microsoft.com/office/drawing/2014/main" id="{30BD5FA1-573D-D514-C5FD-D1B8F5AE29AF}"/>
              </a:ext>
            </a:extLst>
          </p:cNvPr>
          <p:cNvGrpSpPr/>
          <p:nvPr/>
        </p:nvGrpSpPr>
        <p:grpSpPr>
          <a:xfrm>
            <a:off x="4425526" y="2024795"/>
            <a:ext cx="3340948" cy="3799934"/>
            <a:chOff x="4147127" y="1699060"/>
            <a:chExt cx="3639992" cy="4848015"/>
          </a:xfrm>
        </p:grpSpPr>
        <p:sp>
          <p:nvSpPr>
            <p:cNvPr id="4" name="Rectangle 3">
              <a:extLst>
                <a:ext uri="{FF2B5EF4-FFF2-40B4-BE49-F238E27FC236}">
                  <a16:creationId xmlns:a16="http://schemas.microsoft.com/office/drawing/2014/main" id="{DF74F939-B747-A2A4-357F-16611201E3A8}"/>
                </a:ext>
              </a:extLst>
            </p:cNvPr>
            <p:cNvSpPr/>
            <p:nvPr/>
          </p:nvSpPr>
          <p:spPr>
            <a:xfrm>
              <a:off x="4147127" y="1699491"/>
              <a:ext cx="3574473" cy="4847584"/>
            </a:xfrm>
            <a:prstGeom prst="rect">
              <a:avLst/>
            </a:prstGeom>
            <a:solidFill>
              <a:srgbClr val="3DCCD5">
                <a:alpha val="10196"/>
              </a:srgbClr>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a:solidFill>
                  <a:schemeClr val="tx1"/>
                </a:solidFill>
              </a:endParaRPr>
            </a:p>
          </p:txBody>
        </p:sp>
        <p:sp>
          <p:nvSpPr>
            <p:cNvPr id="5" name="TextBox 4">
              <a:extLst>
                <a:ext uri="{FF2B5EF4-FFF2-40B4-BE49-F238E27FC236}">
                  <a16:creationId xmlns:a16="http://schemas.microsoft.com/office/drawing/2014/main" id="{6BE8A655-98FA-4CBA-50DE-11D6CDAE62EA}"/>
                </a:ext>
              </a:extLst>
            </p:cNvPr>
            <p:cNvSpPr txBox="1"/>
            <p:nvPr/>
          </p:nvSpPr>
          <p:spPr>
            <a:xfrm>
              <a:off x="4212646" y="2009004"/>
              <a:ext cx="3574473" cy="395356"/>
            </a:xfrm>
            <a:prstGeom prst="rect">
              <a:avLst/>
            </a:prstGeom>
            <a:noFill/>
          </p:spPr>
          <p:txBody>
            <a:bodyPr wrap="square" lIns="0" tIns="36000" rIns="216000" bIns="36000" rtlCol="0" anchor="ctr">
              <a:spAutoFit/>
            </a:bodyPr>
            <a:lstStyle/>
            <a:p>
              <a:pPr algn="ctr">
                <a:lnSpc>
                  <a:spcPct val="130000"/>
                </a:lnSpc>
                <a:spcBef>
                  <a:spcPts val="1000"/>
                </a:spcBef>
              </a:pPr>
              <a:r>
                <a:rPr lang="en-US">
                  <a:latin typeface="Gotham Book" pitchFamily="50" charset="0"/>
                </a:rPr>
                <a:t>Mission</a:t>
              </a:r>
            </a:p>
          </p:txBody>
        </p:sp>
        <p:sp>
          <p:nvSpPr>
            <p:cNvPr id="7" name="TextBox 6">
              <a:extLst>
                <a:ext uri="{FF2B5EF4-FFF2-40B4-BE49-F238E27FC236}">
                  <a16:creationId xmlns:a16="http://schemas.microsoft.com/office/drawing/2014/main" id="{50ED7300-F866-0839-B7B1-945824A21A89}"/>
                </a:ext>
              </a:extLst>
            </p:cNvPr>
            <p:cNvSpPr txBox="1"/>
            <p:nvPr/>
          </p:nvSpPr>
          <p:spPr>
            <a:xfrm>
              <a:off x="4212646" y="3286772"/>
              <a:ext cx="3574473" cy="395356"/>
            </a:xfrm>
            <a:prstGeom prst="rect">
              <a:avLst/>
            </a:prstGeom>
            <a:noFill/>
          </p:spPr>
          <p:txBody>
            <a:bodyPr wrap="square" lIns="0" tIns="36000" rIns="216000" bIns="36000" rtlCol="0" anchor="ctr">
              <a:spAutoFit/>
            </a:bodyPr>
            <a:lstStyle/>
            <a:p>
              <a:pPr algn="ctr">
                <a:lnSpc>
                  <a:spcPct val="130000"/>
                </a:lnSpc>
                <a:spcBef>
                  <a:spcPts val="1000"/>
                </a:spcBef>
              </a:pPr>
              <a:r>
                <a:rPr lang="en-US">
                  <a:latin typeface="Gotham Book" pitchFamily="50" charset="0"/>
                </a:rPr>
                <a:t>Policy</a:t>
              </a:r>
            </a:p>
          </p:txBody>
        </p:sp>
        <p:sp>
          <p:nvSpPr>
            <p:cNvPr id="8" name="TextBox 7">
              <a:extLst>
                <a:ext uri="{FF2B5EF4-FFF2-40B4-BE49-F238E27FC236}">
                  <a16:creationId xmlns:a16="http://schemas.microsoft.com/office/drawing/2014/main" id="{50393D94-81B6-270A-0E47-538E8C3FAD3E}"/>
                </a:ext>
              </a:extLst>
            </p:cNvPr>
            <p:cNvSpPr txBox="1"/>
            <p:nvPr/>
          </p:nvSpPr>
          <p:spPr>
            <a:xfrm>
              <a:off x="4212646" y="4564540"/>
              <a:ext cx="3574473" cy="395356"/>
            </a:xfrm>
            <a:prstGeom prst="rect">
              <a:avLst/>
            </a:prstGeom>
            <a:noFill/>
          </p:spPr>
          <p:txBody>
            <a:bodyPr wrap="square" lIns="0" tIns="36000" rIns="216000" bIns="36000" rtlCol="0" anchor="ctr">
              <a:spAutoFit/>
            </a:bodyPr>
            <a:lstStyle/>
            <a:p>
              <a:pPr algn="ctr">
                <a:lnSpc>
                  <a:spcPct val="130000"/>
                </a:lnSpc>
                <a:spcBef>
                  <a:spcPts val="1000"/>
                </a:spcBef>
              </a:pPr>
              <a:r>
                <a:rPr lang="en-US">
                  <a:latin typeface="Gotham Book" pitchFamily="50" charset="0"/>
                </a:rPr>
                <a:t>Administration</a:t>
              </a:r>
            </a:p>
          </p:txBody>
        </p:sp>
        <p:sp>
          <p:nvSpPr>
            <p:cNvPr id="10" name="TextBox 9">
              <a:extLst>
                <a:ext uri="{FF2B5EF4-FFF2-40B4-BE49-F238E27FC236}">
                  <a16:creationId xmlns:a16="http://schemas.microsoft.com/office/drawing/2014/main" id="{F5FAE8F9-6CF3-B5E1-A72F-A0E70C202DAE}"/>
                </a:ext>
              </a:extLst>
            </p:cNvPr>
            <p:cNvSpPr txBox="1"/>
            <p:nvPr/>
          </p:nvSpPr>
          <p:spPr>
            <a:xfrm>
              <a:off x="4212646" y="5842308"/>
              <a:ext cx="3574473" cy="395356"/>
            </a:xfrm>
            <a:prstGeom prst="rect">
              <a:avLst/>
            </a:prstGeom>
            <a:noFill/>
          </p:spPr>
          <p:txBody>
            <a:bodyPr wrap="square" lIns="0" tIns="36000" rIns="216000" bIns="36000" rtlCol="0" anchor="ctr">
              <a:spAutoFit/>
            </a:bodyPr>
            <a:lstStyle/>
            <a:p>
              <a:pPr algn="ctr">
                <a:lnSpc>
                  <a:spcPct val="130000"/>
                </a:lnSpc>
                <a:spcBef>
                  <a:spcPts val="1000"/>
                </a:spcBef>
              </a:pPr>
              <a:r>
                <a:rPr lang="en-US">
                  <a:latin typeface="Gotham Book" pitchFamily="50" charset="0"/>
                </a:rPr>
                <a:t>Management</a:t>
              </a:r>
            </a:p>
          </p:txBody>
        </p:sp>
        <p:cxnSp>
          <p:nvCxnSpPr>
            <p:cNvPr id="11" name="Straight Connector 10">
              <a:extLst>
                <a:ext uri="{FF2B5EF4-FFF2-40B4-BE49-F238E27FC236}">
                  <a16:creationId xmlns:a16="http://schemas.microsoft.com/office/drawing/2014/main" id="{0344B960-BA92-2D27-5801-F13CAD628B92}"/>
                </a:ext>
              </a:extLst>
            </p:cNvPr>
            <p:cNvCxnSpPr>
              <a:stCxn id="4" idx="1"/>
              <a:endCxn id="4" idx="3"/>
            </p:cNvCxnSpPr>
            <p:nvPr/>
          </p:nvCxnSpPr>
          <p:spPr>
            <a:xfrm>
              <a:off x="4147127" y="4123283"/>
              <a:ext cx="3574473"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5BEB5121-E325-81E9-BA54-66294975B489}"/>
                </a:ext>
              </a:extLst>
            </p:cNvPr>
            <p:cNvSpPr/>
            <p:nvPr/>
          </p:nvSpPr>
          <p:spPr>
            <a:xfrm>
              <a:off x="4479635" y="1699060"/>
              <a:ext cx="2909455" cy="4839854"/>
            </a:xfrm>
            <a:custGeom>
              <a:avLst/>
              <a:gdLst>
                <a:gd name="connsiteX0" fmla="*/ 0 w 2909455"/>
                <a:gd name="connsiteY0" fmla="*/ 4839854 h 4839854"/>
                <a:gd name="connsiteX1" fmla="*/ 563419 w 2909455"/>
                <a:gd name="connsiteY1" fmla="*/ 2004290 h 4839854"/>
                <a:gd name="connsiteX2" fmla="*/ 2309091 w 2909455"/>
                <a:gd name="connsiteY2" fmla="*/ 1357745 h 4839854"/>
                <a:gd name="connsiteX3" fmla="*/ 2909455 w 2909455"/>
                <a:gd name="connsiteY3" fmla="*/ 0 h 4839854"/>
              </a:gdLst>
              <a:ahLst/>
              <a:cxnLst>
                <a:cxn ang="0">
                  <a:pos x="connsiteX0" y="connsiteY0"/>
                </a:cxn>
                <a:cxn ang="0">
                  <a:pos x="connsiteX1" y="connsiteY1"/>
                </a:cxn>
                <a:cxn ang="0">
                  <a:pos x="connsiteX2" y="connsiteY2"/>
                </a:cxn>
                <a:cxn ang="0">
                  <a:pos x="connsiteX3" y="connsiteY3"/>
                </a:cxn>
              </a:cxnLst>
              <a:rect l="l" t="t" r="r" b="b"/>
              <a:pathLst>
                <a:path w="2909455" h="4839854">
                  <a:moveTo>
                    <a:pt x="0" y="4839854"/>
                  </a:moveTo>
                  <a:cubicBezTo>
                    <a:pt x="89285" y="3712248"/>
                    <a:pt x="178570" y="2584642"/>
                    <a:pt x="563419" y="2004290"/>
                  </a:cubicBezTo>
                  <a:cubicBezTo>
                    <a:pt x="948268" y="1423938"/>
                    <a:pt x="1918085" y="1691793"/>
                    <a:pt x="2309091" y="1357745"/>
                  </a:cubicBezTo>
                  <a:cubicBezTo>
                    <a:pt x="2700097" y="1023697"/>
                    <a:pt x="2886364" y="386388"/>
                    <a:pt x="2909455" y="0"/>
                  </a:cubicBezTo>
                </a:path>
              </a:pathLst>
            </a:custGeom>
            <a:noFill/>
            <a:ln w="57150">
              <a:solidFill>
                <a:schemeClr val="accent1"/>
              </a:solid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B3B8FB1C-0C6F-C49A-5885-780910A37CFB}"/>
              </a:ext>
            </a:extLst>
          </p:cNvPr>
          <p:cNvSpPr txBox="1"/>
          <p:nvPr/>
        </p:nvSpPr>
        <p:spPr>
          <a:xfrm>
            <a:off x="4425526" y="1600200"/>
            <a:ext cx="3280812" cy="369332"/>
          </a:xfrm>
          <a:prstGeom prst="rect">
            <a:avLst/>
          </a:prstGeom>
          <a:noFill/>
        </p:spPr>
        <p:txBody>
          <a:bodyPr wrap="square" rtlCol="0">
            <a:spAutoFit/>
          </a:bodyPr>
          <a:lstStyle/>
          <a:p>
            <a:pPr algn="ctr"/>
            <a:r>
              <a:rPr lang="en-US" b="1" dirty="0"/>
              <a:t>Council’s Sphere</a:t>
            </a:r>
          </a:p>
        </p:txBody>
      </p:sp>
      <p:sp>
        <p:nvSpPr>
          <p:cNvPr id="22" name="TextBox 21">
            <a:extLst>
              <a:ext uri="{FF2B5EF4-FFF2-40B4-BE49-F238E27FC236}">
                <a16:creationId xmlns:a16="http://schemas.microsoft.com/office/drawing/2014/main" id="{0D9558E9-EEE3-DBC6-A1C3-C5C328897BD1}"/>
              </a:ext>
            </a:extLst>
          </p:cNvPr>
          <p:cNvSpPr txBox="1"/>
          <p:nvPr/>
        </p:nvSpPr>
        <p:spPr>
          <a:xfrm>
            <a:off x="4485662" y="5874022"/>
            <a:ext cx="3280812" cy="369332"/>
          </a:xfrm>
          <a:prstGeom prst="rect">
            <a:avLst/>
          </a:prstGeom>
          <a:noFill/>
        </p:spPr>
        <p:txBody>
          <a:bodyPr wrap="square" rtlCol="0">
            <a:spAutoFit/>
          </a:bodyPr>
          <a:lstStyle/>
          <a:p>
            <a:pPr algn="ctr"/>
            <a:r>
              <a:rPr lang="en-US" b="1" dirty="0"/>
              <a:t>Manager’s Sphere</a:t>
            </a:r>
          </a:p>
        </p:txBody>
      </p:sp>
      <p:sp>
        <p:nvSpPr>
          <p:cNvPr id="23" name="Content Placeholder 2">
            <a:extLst>
              <a:ext uri="{FF2B5EF4-FFF2-40B4-BE49-F238E27FC236}">
                <a16:creationId xmlns:a16="http://schemas.microsoft.com/office/drawing/2014/main" id="{A05B18C0-3E14-4917-602F-261B7610D6F8}"/>
              </a:ext>
            </a:extLst>
          </p:cNvPr>
          <p:cNvSpPr>
            <a:spLocks noGrp="1"/>
          </p:cNvSpPr>
          <p:nvPr>
            <p:ph sz="half" idx="1"/>
          </p:nvPr>
        </p:nvSpPr>
        <p:spPr>
          <a:xfrm>
            <a:off x="1041145" y="1969532"/>
            <a:ext cx="3231782" cy="3855196"/>
          </a:xfrm>
        </p:spPr>
        <p:txBody>
          <a:bodyPr>
            <a:normAutofit fontScale="92500"/>
          </a:bodyPr>
          <a:lstStyle/>
          <a:p>
            <a:pPr marL="0" indent="0">
              <a:buNone/>
            </a:pPr>
            <a:r>
              <a:rPr lang="en-US" sz="1700" dirty="0"/>
              <a:t>Determine “purpose,” scope of services, tax level, constitution issues</a:t>
            </a:r>
          </a:p>
          <a:p>
            <a:pPr marL="0" indent="0">
              <a:buNone/>
            </a:pPr>
            <a:r>
              <a:rPr lang="en-US" sz="1700" dirty="0"/>
              <a:t>Pass ordinances; approve new projects and programs; ratify budget</a:t>
            </a:r>
          </a:p>
          <a:p>
            <a:pPr marL="0" indent="0">
              <a:buNone/>
            </a:pPr>
            <a:r>
              <a:rPr lang="en-US" sz="1700" dirty="0"/>
              <a:t>Make implementing decisions (e.g., site selection); handle complaints; oversee administration</a:t>
            </a:r>
          </a:p>
          <a:p>
            <a:pPr marL="0" indent="0">
              <a:buNone/>
            </a:pPr>
            <a:r>
              <a:rPr lang="en-US" sz="1700" dirty="0"/>
              <a:t>Suggest Management changes to manager; review organization’s performance in manager’s appraisal</a:t>
            </a:r>
          </a:p>
        </p:txBody>
      </p:sp>
      <p:sp>
        <p:nvSpPr>
          <p:cNvPr id="24" name="Content Placeholder 3">
            <a:extLst>
              <a:ext uri="{FF2B5EF4-FFF2-40B4-BE49-F238E27FC236}">
                <a16:creationId xmlns:a16="http://schemas.microsoft.com/office/drawing/2014/main" id="{8FCD03A0-E427-E36D-377E-9E6B0CF032AA}"/>
              </a:ext>
            </a:extLst>
          </p:cNvPr>
          <p:cNvSpPr txBox="1">
            <a:spLocks/>
          </p:cNvSpPr>
          <p:nvPr/>
        </p:nvSpPr>
        <p:spPr>
          <a:xfrm>
            <a:off x="7858935" y="1969532"/>
            <a:ext cx="3759589" cy="3904483"/>
          </a:xfrm>
          <a:prstGeom prst="rect">
            <a:avLst/>
          </a:prstGeom>
        </p:spPr>
        <p:txBody>
          <a:bodyPr>
            <a:noAutofit/>
          </a:bodyPr>
          <a:lstStyle>
            <a:lvl1pPr marL="228600" indent="-137160" algn="l" defTabSz="914400" rtl="0" eaLnBrk="1" latinLnBrk="0" hangingPunct="1">
              <a:lnSpc>
                <a:spcPct val="110000"/>
              </a:lnSpc>
              <a:spcBef>
                <a:spcPts val="1000"/>
              </a:spcBef>
              <a:spcAft>
                <a:spcPts val="600"/>
              </a:spcAft>
              <a:buClr>
                <a:srgbClr val="AF47D2"/>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1pPr>
            <a:lvl2pPr marL="685800" indent="-137160" algn="l" defTabSz="914400" rtl="0" eaLnBrk="1" latinLnBrk="0" hangingPunct="1">
              <a:lnSpc>
                <a:spcPct val="110000"/>
              </a:lnSpc>
              <a:spcBef>
                <a:spcPts val="500"/>
              </a:spcBef>
              <a:spcAft>
                <a:spcPts val="600"/>
              </a:spcAft>
              <a:buClr>
                <a:srgbClr val="AF47D2"/>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2pPr>
            <a:lvl3pPr marL="1143000" indent="-137160" algn="l" defTabSz="914400" rtl="0" eaLnBrk="1" latinLnBrk="0" hangingPunct="1">
              <a:lnSpc>
                <a:spcPct val="110000"/>
              </a:lnSpc>
              <a:spcBef>
                <a:spcPts val="500"/>
              </a:spcBef>
              <a:spcAft>
                <a:spcPts val="600"/>
              </a:spcAft>
              <a:buClr>
                <a:srgbClr val="AF47D2"/>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3pPr>
            <a:lvl4pPr marL="1600200" indent="-137160" algn="l" defTabSz="914400" rtl="0" eaLnBrk="1" latinLnBrk="0" hangingPunct="1">
              <a:lnSpc>
                <a:spcPct val="110000"/>
              </a:lnSpc>
              <a:spcBef>
                <a:spcPts val="500"/>
              </a:spcBef>
              <a:spcAft>
                <a:spcPts val="600"/>
              </a:spcAft>
              <a:buClr>
                <a:srgbClr val="AF47D2"/>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4pPr>
            <a:lvl5pPr marL="2057400" indent="-137160" algn="l" defTabSz="914400" rtl="0" eaLnBrk="1" latinLnBrk="0" hangingPunct="1">
              <a:lnSpc>
                <a:spcPct val="110000"/>
              </a:lnSpc>
              <a:spcBef>
                <a:spcPts val="500"/>
              </a:spcBef>
              <a:spcAft>
                <a:spcPts val="600"/>
              </a:spcAft>
              <a:buClr>
                <a:srgbClr val="AF47D2"/>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Advise (what city “can” do may influence what it “should” do); analyze conditions and trends</a:t>
            </a:r>
          </a:p>
          <a:p>
            <a:pPr marL="0" indent="0">
              <a:buFont typeface="Arial" panose="020B0604020202020204" pitchFamily="34" charset="0"/>
              <a:buNone/>
            </a:pPr>
            <a:r>
              <a:rPr lang="en-US" sz="1600" dirty="0"/>
              <a:t>Make recommendations on all decisions; formulate budget; determine service distribution formula</a:t>
            </a:r>
          </a:p>
          <a:p>
            <a:pPr marL="0" indent="0">
              <a:buFont typeface="Arial" panose="020B0604020202020204" pitchFamily="34" charset="0"/>
              <a:buNone/>
            </a:pPr>
            <a:r>
              <a:rPr lang="en-US" sz="1600" dirty="0"/>
              <a:t>Establish practices and procedures and make decision for implementing policy</a:t>
            </a:r>
          </a:p>
          <a:p>
            <a:pPr marL="0" indent="0">
              <a:buFont typeface="Arial" panose="020B0604020202020204" pitchFamily="34" charset="0"/>
              <a:buNone/>
            </a:pPr>
            <a:r>
              <a:rPr lang="en-US" sz="1600" dirty="0"/>
              <a:t>Control the human, material &amp; informational resources of organization to support policy and administrative functions</a:t>
            </a:r>
          </a:p>
        </p:txBody>
      </p:sp>
      <p:cxnSp>
        <p:nvCxnSpPr>
          <p:cNvPr id="26" name="Straight Connector 25">
            <a:extLst>
              <a:ext uri="{FF2B5EF4-FFF2-40B4-BE49-F238E27FC236}">
                <a16:creationId xmlns:a16="http://schemas.microsoft.com/office/drawing/2014/main" id="{8E8BD05E-43A7-EFE5-D966-D8CA221AB4A0}"/>
              </a:ext>
            </a:extLst>
          </p:cNvPr>
          <p:cNvCxnSpPr/>
          <p:nvPr/>
        </p:nvCxnSpPr>
        <p:spPr>
          <a:xfrm>
            <a:off x="1041145" y="2896493"/>
            <a:ext cx="1171703" cy="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CC8CE4EB-8292-5C4D-3B4F-E206367E490A}"/>
              </a:ext>
            </a:extLst>
          </p:cNvPr>
          <p:cNvCxnSpPr/>
          <p:nvPr/>
        </p:nvCxnSpPr>
        <p:spPr>
          <a:xfrm>
            <a:off x="1041145" y="3906643"/>
            <a:ext cx="1171703" cy="0"/>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52397787-87DB-B161-202D-ABE4D5B0A175}"/>
              </a:ext>
            </a:extLst>
          </p:cNvPr>
          <p:cNvCxnSpPr/>
          <p:nvPr/>
        </p:nvCxnSpPr>
        <p:spPr>
          <a:xfrm>
            <a:off x="1041145" y="4905921"/>
            <a:ext cx="1171703" cy="0"/>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9A136DD3-1002-4AF7-E717-2FC72D55CEC4}"/>
              </a:ext>
            </a:extLst>
          </p:cNvPr>
          <p:cNvCxnSpPr/>
          <p:nvPr/>
        </p:nvCxnSpPr>
        <p:spPr>
          <a:xfrm>
            <a:off x="7960105" y="2946057"/>
            <a:ext cx="1171703" cy="0"/>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0D942268-8E49-B7E9-5344-7E5B50CADFF8}"/>
              </a:ext>
            </a:extLst>
          </p:cNvPr>
          <p:cNvCxnSpPr/>
          <p:nvPr/>
        </p:nvCxnSpPr>
        <p:spPr>
          <a:xfrm>
            <a:off x="7960105" y="3924931"/>
            <a:ext cx="1171703" cy="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369D156E-CA63-FCA7-8D51-875C6247DFBC}"/>
              </a:ext>
            </a:extLst>
          </p:cNvPr>
          <p:cNvCxnSpPr/>
          <p:nvPr/>
        </p:nvCxnSpPr>
        <p:spPr>
          <a:xfrm>
            <a:off x="7960105" y="4689048"/>
            <a:ext cx="1171703"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57303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64DBB-F41B-D81F-D8B8-9CD48621EBDB}"/>
              </a:ext>
            </a:extLst>
          </p:cNvPr>
          <p:cNvSpPr>
            <a:spLocks noGrp="1"/>
          </p:cNvSpPr>
          <p:nvPr>
            <p:ph type="title"/>
          </p:nvPr>
        </p:nvSpPr>
        <p:spPr>
          <a:xfrm>
            <a:off x="1010529" y="2757342"/>
            <a:ext cx="2356339" cy="1278518"/>
          </a:xfrm>
        </p:spPr>
        <p:txBody>
          <a:bodyPr/>
          <a:lstStyle/>
          <a:p>
            <a:r>
              <a:rPr lang="en-US" dirty="0"/>
              <a:t>Ethics &amp; Ideals</a:t>
            </a:r>
          </a:p>
        </p:txBody>
      </p:sp>
      <p:pic>
        <p:nvPicPr>
          <p:cNvPr id="3" name="Content Placeholder 8" descr="A document with text on it&#10;&#10;Description automatically generated">
            <a:extLst>
              <a:ext uri="{FF2B5EF4-FFF2-40B4-BE49-F238E27FC236}">
                <a16:creationId xmlns:a16="http://schemas.microsoft.com/office/drawing/2014/main" id="{DCBF00F6-4225-CC4D-FB8A-48D28A363E12}"/>
              </a:ext>
            </a:extLst>
          </p:cNvPr>
          <p:cNvPicPr>
            <a:picLocks noChangeAspect="1"/>
          </p:cNvPicPr>
          <p:nvPr/>
        </p:nvPicPr>
        <p:blipFill>
          <a:blip r:embed="rId3"/>
          <a:stretch>
            <a:fillRect/>
          </a:stretch>
        </p:blipFill>
        <p:spPr>
          <a:xfrm>
            <a:off x="3366868" y="1108509"/>
            <a:ext cx="3608363" cy="4640982"/>
          </a:xfrm>
          <a:prstGeom prst="rect">
            <a:avLst/>
          </a:prstGeom>
        </p:spPr>
      </p:pic>
      <p:pic>
        <p:nvPicPr>
          <p:cNvPr id="5" name="Content Placeholder 6" descr="A document with text on it&#10;&#10;Description automatically generated">
            <a:extLst>
              <a:ext uri="{FF2B5EF4-FFF2-40B4-BE49-F238E27FC236}">
                <a16:creationId xmlns:a16="http://schemas.microsoft.com/office/drawing/2014/main" id="{3D825EC3-851A-119B-886D-5BA2BC0B412F}"/>
              </a:ext>
            </a:extLst>
          </p:cNvPr>
          <p:cNvPicPr>
            <a:picLocks noChangeAspect="1"/>
          </p:cNvPicPr>
          <p:nvPr/>
        </p:nvPicPr>
        <p:blipFill>
          <a:blip r:embed="rId4"/>
          <a:stretch>
            <a:fillRect/>
          </a:stretch>
        </p:blipFill>
        <p:spPr>
          <a:xfrm>
            <a:off x="7515095" y="1108509"/>
            <a:ext cx="3666376" cy="4640982"/>
          </a:xfrm>
          <a:prstGeom prst="rect">
            <a:avLst/>
          </a:prstGeom>
        </p:spPr>
      </p:pic>
    </p:spTree>
    <p:extLst>
      <p:ext uri="{BB962C8B-B14F-4D97-AF65-F5344CB8AC3E}">
        <p14:creationId xmlns:p14="http://schemas.microsoft.com/office/powerpoint/2010/main" val="21487024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FC534586D1B347AAFEC02C9E763AE3" ma:contentTypeVersion="14" ma:contentTypeDescription="Create a new document." ma:contentTypeScope="" ma:versionID="b0a38cab70a4669f13807f20987e9b77">
  <xsd:schema xmlns:xsd="http://www.w3.org/2001/XMLSchema" xmlns:xs="http://www.w3.org/2001/XMLSchema" xmlns:p="http://schemas.microsoft.com/office/2006/metadata/properties" xmlns:ns2="c7a0c1b0-6cfd-46fa-a72b-3b33342aa67a" xmlns:ns3="2b03622c-df81-4295-bffa-b76f23cfa4dd" targetNamespace="http://schemas.microsoft.com/office/2006/metadata/properties" ma:root="true" ma:fieldsID="ebf161fdef5544a2f6ade3d8f3da9c05" ns2:_="" ns3:_="">
    <xsd:import namespace="c7a0c1b0-6cfd-46fa-a72b-3b33342aa67a"/>
    <xsd:import namespace="2b03622c-df81-4295-bffa-b76f23cfa4d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a0c1b0-6cfd-46fa-a72b-3b33342aa6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2d73b94-0eba-4d43-b2d8-ac573da019e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03622c-df81-4295-bffa-b76f23cfa4d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f22fdd60-512c-4846-84f8-bcaad8deb88d}" ma:internalName="TaxCatchAll" ma:showField="CatchAllData" ma:web="2b03622c-df81-4295-bffa-b76f23cfa4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b03622c-df81-4295-bffa-b76f23cfa4dd" xsi:nil="true"/>
    <lcf76f155ced4ddcb4097134ff3c332f xmlns="c7a0c1b0-6cfd-46fa-a72b-3b33342aa67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B691693-C992-42A0-8F0D-908EE7A1A434}"/>
</file>

<file path=customXml/itemProps2.xml><?xml version="1.0" encoding="utf-8"?>
<ds:datastoreItem xmlns:ds="http://schemas.openxmlformats.org/officeDocument/2006/customXml" ds:itemID="{921F686B-AF16-4026-A1B8-D41DDD08E25B}"/>
</file>

<file path=customXml/itemProps3.xml><?xml version="1.0" encoding="utf-8"?>
<ds:datastoreItem xmlns:ds="http://schemas.openxmlformats.org/officeDocument/2006/customXml" ds:itemID="{141C684D-3AC8-4A30-BCB7-39C6E7A1356D}"/>
</file>

<file path=docProps/app.xml><?xml version="1.0" encoding="utf-8"?>
<Properties xmlns="http://schemas.openxmlformats.org/officeDocument/2006/extended-properties" xmlns:vt="http://schemas.openxmlformats.org/officeDocument/2006/docPropsVTypes">
  <TotalTime>996</TotalTime>
  <Words>3086</Words>
  <Application>Microsoft Office PowerPoint</Application>
  <PresentationFormat>Widescreen</PresentationFormat>
  <Paragraphs>181</Paragraphs>
  <Slides>31</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Aptos</vt:lpstr>
      <vt:lpstr>Arial</vt:lpstr>
      <vt:lpstr>Calibri</vt:lpstr>
      <vt:lpstr>Calisto MT</vt:lpstr>
      <vt:lpstr>Gotham Book</vt:lpstr>
      <vt:lpstr>Lato</vt:lpstr>
      <vt:lpstr>Lato Black</vt:lpstr>
      <vt:lpstr>Office Theme</vt:lpstr>
      <vt:lpstr>Revisiting and Reimagining  ICMA’s Declaration of Ideals</vt:lpstr>
      <vt:lpstr>Today’s Conversation </vt:lpstr>
      <vt:lpstr>National Conversation </vt:lpstr>
      <vt:lpstr> </vt:lpstr>
      <vt:lpstr>The Effective Local Government Manager</vt:lpstr>
      <vt:lpstr>The Changing View of the Purpose and Function of Government </vt:lpstr>
      <vt:lpstr>The Role of the Local Government Manager 2025</vt:lpstr>
      <vt:lpstr>The Politics/Administration Dichotomy </vt:lpstr>
      <vt:lpstr>Ethics &amp; Ideals</vt:lpstr>
      <vt:lpstr> The Declaration of Ideals </vt:lpstr>
      <vt:lpstr>The Role of the City Manager Historical Perspectives</vt:lpstr>
      <vt:lpstr>PowerPoint Presentation</vt:lpstr>
      <vt:lpstr>The Depression and Wartime (30s-40s) </vt:lpstr>
      <vt:lpstr>Post-War Era (50s-60s) </vt:lpstr>
      <vt:lpstr>Modern Developments (70s - Present) </vt:lpstr>
      <vt:lpstr>Modern Developments (70s - Present) </vt:lpstr>
      <vt:lpstr>The Declaration of Ideals </vt:lpstr>
      <vt:lpstr>Findings</vt:lpstr>
      <vt:lpstr> Findings from State Conversations </vt:lpstr>
      <vt:lpstr>Findings from State Conversations (cont.) </vt:lpstr>
      <vt:lpstr>2024 Conference Conversation –  Additional Observations</vt:lpstr>
      <vt:lpstr>Recommendations</vt:lpstr>
      <vt:lpstr>Declaration of Ideals </vt:lpstr>
      <vt:lpstr>Engage Other Organizations </vt:lpstr>
      <vt:lpstr>Additional Training at ICMA Conferences </vt:lpstr>
      <vt:lpstr>Additional Recommendations </vt:lpstr>
      <vt:lpstr>Recommendations</vt:lpstr>
      <vt:lpstr>Recommendations to State &amp; Local Government Management Associations</vt:lpstr>
      <vt:lpstr>Professional Local Government Management</vt:lpstr>
      <vt:lpstr>Next Steps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Delia Jones</dc:creator>
  <cp:lastModifiedBy>Felicia Littky</cp:lastModifiedBy>
  <cp:revision>25</cp:revision>
  <cp:lastPrinted>2025-03-21T21:31:43Z</cp:lastPrinted>
  <dcterms:created xsi:type="dcterms:W3CDTF">2022-10-21T14:04:38Z</dcterms:created>
  <dcterms:modified xsi:type="dcterms:W3CDTF">2025-03-26T19:38:44Z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0x0101003EFC534586D1B347AAFEC02C9E763AE3</vt:lpwstr>
  </property>
</Properties>
</file>