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Inter" panose="020B0604020202020204"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Lato Black" panose="020F0502020204030203" pitchFamily="34" charset="0"/>
      <p:bold r:id="rId43"/>
      <p:boldItalic r:id="rId44"/>
    </p:embeddedFont>
    <p:embeddedFont>
      <p:font typeface="Lato Hairline" panose="020B0604020202020204"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dy de Leon Dinglas" initials="" lastIdx="1" clrIdx="0"/>
  <p:cmAuthor id="1" name="Kel Wan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7065E4-5E9C-4152-8A68-A75DD4AD7141}">
  <a:tblStyle styleId="{167065E4-5E9C-4152-8A68-A75DD4AD71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14T09:34:31.254" idx="1">
    <p:pos x="6000" y="0"/>
    <p:text>I am proposing to consolidate this question and the question in the next slide, into ONE slide, and making it a short exercise for attendees at the top of this presentation. 
that way we can use it to get everyone to get into the "headspace" of thinking about performance management, data governance, and AI governance. 
see slides 2 and 3 above....</p:text>
  </p:cm>
  <p:cm authorId="1" dt="2025-03-14T09:34:31.254" idx="1">
    <p:pos x="6000" y="0"/>
    <p:text>like your suggestion! would it also make sense to move the exercise after GovEx intro but before the session objective slide?
I am thinking to move the opening hook to the session objective slide to tie all three together, exercise, context setting through the hook and the session itself. Also the flow and energy built through the exercise won't be "interrupted" by the intros. Thoughts?
@rudy@jhugovex.org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rive.google.com/drive/u/1/folders/1bxvuzqx0lsvZgrbSA_GuX8f3iEXDC3_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cs.google.com/document/d/177GmLeFZgRYYlHFEJicd43HQseiSmYOyK5yImgVSqOs/edit?tab=t.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6P8jcjp2lqAB2C1Z6vSQmOT-4dsxgfcOJatmBonJFzM/edit?tab=t.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Title Slide (Rudy + Kel) 30 seconds</a:t>
            </a:r>
            <a:endParaRPr b="1"/>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p>
        </p:txBody>
      </p:sp>
      <p:sp>
        <p:nvSpPr>
          <p:cNvPr id="64" name="Google Shape;6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48103e8e5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48103e8e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PM in Local Government (Rudy) </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a:solidFill>
                  <a:schemeClr val="dk1"/>
                </a:solidFill>
                <a:latin typeface="Calibri"/>
                <a:ea typeface="Calibri"/>
                <a:cs typeface="Calibri"/>
                <a:sym typeface="Calibri"/>
              </a:rPr>
              <a:t>Importance of PM in Local Government </a:t>
            </a:r>
            <a:endParaRPr sz="1200" b="1"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 is a generally accepted notion that Performance Management Practices are considered tools for effective government administration -- tools that are seen to be fundamental to good governance.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From my research - having interviewed and surveyed almost one-hundred (98) local public administrators across the US, the study revealed that performance management practices really are seen as tools for fostering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Accountability</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building trust between governments and their residents, particularly as these residents see transparent practices as being fundamental to trusting governments and its administrators, as well as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improving overall decision-making.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i="1">
                <a:solidFill>
                  <a:schemeClr val="dk1"/>
                </a:solidFill>
              </a:rPr>
              <a:t>&lt; call back to earlier examples from audiences shared in slides 5 and/or 6 &gt;</a:t>
            </a:r>
            <a:endParaRPr sz="1200" b="1">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44e066065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44e06606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(The Beginning of) Performance Management (Rudy, then Kel)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Rudy</a:t>
            </a:r>
            <a:endParaRPr b="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Let’s do a quick walk back to how performance management got here, to the present day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it is generally believed that the field fully emerged in the 90s with a prominent example from the New York Police Department.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In 1994, the New York City Police Department created CompStat, a program designed to reduce crime by using data to identify trends, improve accountability, and highlight successes.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 CompStat program was largely considered successful, especially as it coincided with a 40% decrease in the murder rate by 1995, and a long-term reduction in violent crime levels not seen since 1964.</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One of the programs inspired by CompStat was CitiStat, in Baltimore, Maryland.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Then-Mayor Martin O’Malley applied the “stat” model beyond the Police Department to include all city agencies in Baltimore. Citistat required agencies to regularly collect and report key performance metrics at City Hall.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During his administration in Baltimore, CitiStat led to successes such as a $31 million decrease in overtime spending, and the reduction of timeframes for service requests from residents.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CitiStat covered many topics such as trash collection, vacant buildings, illegal guns, potholes and so much more.</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These topics were selected based on Mayoral priorities, and selection as a CitiStat topic meant that department leaders and staff needed to provide clean, fresh data, and be prepared to respond to the analysis of that data with answers to tough questions.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Still going on today - Citistat has grown to include the mayor’s office of performance and innovation.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Kel </a:t>
            </a:r>
            <a:endParaRPr b="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This is where Rudy actually got his start in the field - running the Transportation Stat and the Fire EMS Stat in Baltimore Cty!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CitiStat’s success, and its utility as a leadership tool, led to its adoption by cities and states nationwide.</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While the CitiStats model has tremendous value in operational efficiency, we have seen another development at the strategy level during mid and late, 2000s featuring the rise of strategic plans and indicators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Started at the federal level in 2009, the open data initiative under the Obama administration has significantly increased the availability and accessibility of open data.</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 critical milestone in the 16 years of open data movement is a legislation called Digital Accountability and Transparency Act 2014, it is the USA’s first open data law, standardizing federal-spending data on USASpending.gov</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The Act has increased the availability, accuracy and transparency of federal spending data.</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GovEx led a celebration of its 10 year anniversary last year in Washington DC.</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Bringing us to the present day - </a:t>
            </a:r>
            <a:r>
              <a:rPr lang="en-US" b="1">
                <a:solidFill>
                  <a:schemeClr val="dk1"/>
                </a:solidFill>
              </a:rPr>
              <a:t>with the movement of Data Strategies </a:t>
            </a:r>
            <a:r>
              <a:rPr lang="en-US">
                <a:solidFill>
                  <a:schemeClr val="dk1"/>
                </a:solidFill>
              </a:rPr>
              <a:t>and the rise of GenAi.</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In simplest terms, CWDS is a cohesive organizational wide effort around data in order to deliver residents impact through high caliber, better use of data</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The term data strategy, at least here in US started at the federal level, in 2020 when the federal government has released its first data strategy. In the meantime, here at GovEx we have been advocating and championing the data strategy in local government. Funded by Bloomberg Philanthropies, we have been partnering with cities across americas to develop the citywide data strategy.</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Much unlike the conventional consulting based approach, we leverage a three-pronged approach: capacity building and executive training, peer exchange and resource support and a unique coaching model that brings all together</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As of March 31, 2025, we are on track to hit our program goal which is to work with 100 north and south american cities to develop their data strategy.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Last but not the least, the GenAI has taken the world by storm since late 2022 and in a way has brought many of you here.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44e066065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44e0660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PM Successes and Lessons Learned (Kel)</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So what can we learn from this journey?</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With the proliferation of performance management practices, we saw an uptick in stat programs and open data portals.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By 2017: over 85 American cities had open data portals and those data portals had an average number of 176.7 datasets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Secondly, back in 2016, there were only a handful of Chief Data Officers in local government. By Chief Data Officer, we mean a dedicated leadership position who is responsible for advocating and maturing the city’s data practices. And now, we are seeing almost 100 CDO positions within our network and keep growing.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As we mentioned in the previous slide, there is a growing movement in cities committing to more advanced data practices through the implementation of </a:t>
            </a:r>
            <a:r>
              <a:rPr lang="en-US" b="1">
                <a:solidFill>
                  <a:schemeClr val="dk1"/>
                </a:solidFill>
              </a:rPr>
              <a:t>citywide data strategies</a:t>
            </a:r>
            <a:r>
              <a:rPr lang="en-US">
                <a:solidFill>
                  <a:schemeClr val="dk1"/>
                </a:solidFill>
              </a:rPr>
              <a:t>. With our work at GovEx - we helped the City of Charleston - launch the </a:t>
            </a:r>
            <a:r>
              <a:rPr lang="en-US" b="1">
                <a:solidFill>
                  <a:schemeClr val="dk1"/>
                </a:solidFill>
              </a:rPr>
              <a:t>very first Citywide Data Strategy back in the summer of 2023 </a:t>
            </a:r>
            <a:r>
              <a:rPr lang="en-US">
                <a:solidFill>
                  <a:schemeClr val="dk1"/>
                </a:solidFill>
              </a:rPr>
              <a:t>consisting of five key components - which you will hear us talk about later.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Citywide Data Strategy addresses the </a:t>
            </a:r>
            <a:r>
              <a:rPr lang="en-US" b="1">
                <a:solidFill>
                  <a:schemeClr val="dk1"/>
                </a:solidFill>
              </a:rPr>
              <a:t>shared barriers </a:t>
            </a:r>
            <a:r>
              <a:rPr lang="en-US">
                <a:solidFill>
                  <a:schemeClr val="dk1"/>
                </a:solidFill>
              </a:rPr>
              <a:t>we often see cities and municipalities face: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around </a:t>
            </a:r>
            <a:r>
              <a:rPr lang="en-US" b="1">
                <a:solidFill>
                  <a:schemeClr val="dk1"/>
                </a:solidFill>
              </a:rPr>
              <a:t>knowledge </a:t>
            </a:r>
            <a:r>
              <a:rPr lang="en-US">
                <a:solidFill>
                  <a:schemeClr val="dk1"/>
                </a:solidFill>
              </a:rPr>
              <a:t>- the lack of experience and understanding of performance management principles within the organization to properly use results based information.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around </a:t>
            </a:r>
            <a:r>
              <a:rPr lang="en-US" b="1">
                <a:solidFill>
                  <a:schemeClr val="dk1"/>
                </a:solidFill>
              </a:rPr>
              <a:t>capacity </a:t>
            </a:r>
            <a:r>
              <a:rPr lang="en-US">
                <a:solidFill>
                  <a:schemeClr val="dk1"/>
                </a:solidFill>
              </a:rPr>
              <a:t>- which speaks to the challenges associated with data and staffing</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by data i mean issues around data quality, availability and comparability</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by staffing I mean the human resources needed to development the system</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and the constant struggles around </a:t>
            </a:r>
            <a:r>
              <a:rPr lang="en-US" b="1">
                <a:solidFill>
                  <a:schemeClr val="dk1"/>
                </a:solidFill>
              </a:rPr>
              <a:t>motivation </a:t>
            </a:r>
            <a:r>
              <a:rPr lang="en-US">
                <a:solidFill>
                  <a:schemeClr val="dk1"/>
                </a:solidFill>
              </a:rPr>
              <a:t>and </a:t>
            </a:r>
            <a:r>
              <a:rPr lang="en-US" b="1">
                <a:solidFill>
                  <a:schemeClr val="dk1"/>
                </a:solidFill>
              </a:rPr>
              <a:t>buy-in </a:t>
            </a:r>
            <a:r>
              <a:rPr lang="en-US">
                <a:solidFill>
                  <a:schemeClr val="dk1"/>
                </a:solidFill>
              </a:rPr>
              <a:t>- really inducing and stakeholders to use those results-based information and engage in data practices regularly.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i="1">
                <a:solidFill>
                  <a:schemeClr val="dk1"/>
                </a:solidFill>
              </a:rPr>
              <a:t>Photos:</a:t>
            </a:r>
            <a:endParaRPr b="1"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Montevideo Mayor Carolina Cosse (center) approved a citywide data plan for Uruguay’s capital in May 2023</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Mayor Genrich of Green Bay - launched their CWDS Jan 2025</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CDOs from US cities convening during the 2024 DATA ACT 10th Anniversary event hosted by GovEx</a:t>
            </a: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ddc28abc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The Evolution of AI in Government (Kel) </a:t>
            </a:r>
            <a:endParaRPr b="1"/>
          </a:p>
          <a:p>
            <a:pPr marL="0" lvl="0" indent="0" algn="l" rtl="0">
              <a:spcBef>
                <a:spcPts val="0"/>
              </a:spcBef>
              <a:spcAft>
                <a:spcPts val="0"/>
              </a:spcAft>
              <a:buNone/>
            </a:pPr>
            <a:endParaRPr b="1"/>
          </a:p>
          <a:p>
            <a:pPr marL="0" lvl="0" indent="0" algn="l" rtl="0">
              <a:spcBef>
                <a:spcPts val="0"/>
              </a:spcBef>
              <a:spcAft>
                <a:spcPts val="0"/>
              </a:spcAft>
              <a:buNone/>
            </a:pPr>
            <a:r>
              <a:rPr lang="en-US"/>
              <a:t>AI isn’t new to local government, from predictive policing, fraud detection to smart traffic management. It has already made huge differences in specific domains or areas of city services. What has really catches everyone’s attention is the public launch of ChatGPT in November 2022, a simple tool that is much less specialized, much easier to use by a much broader staff base all of which contribute to its huge potential to increase staff efficiency and improve residents and customer experience in accessing local government services. </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purpose of this presentation, our focus will be on Generative AI, the category where ChatGPT other chatbot alike applications belong.</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158" name="Google Shape;158;g32ddc28abc6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44e066065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344e06606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The Evolution of AI (Kel) </a:t>
            </a:r>
            <a:endParaRPr b="1"/>
          </a:p>
          <a:p>
            <a:pPr marL="0" lvl="0" indent="0" algn="l" rtl="0">
              <a:spcBef>
                <a:spcPts val="0"/>
              </a:spcBef>
              <a:spcAft>
                <a:spcPts val="0"/>
              </a:spcAft>
              <a:buNone/>
            </a:pPr>
            <a:endParaRPr b="1"/>
          </a:p>
          <a:p>
            <a:pPr marL="0" lvl="0" indent="0" algn="l" rtl="0">
              <a:spcBef>
                <a:spcPts val="0"/>
              </a:spcBef>
              <a:spcAft>
                <a:spcPts val="0"/>
              </a:spcAft>
              <a:buNone/>
            </a:pPr>
            <a:r>
              <a:rPr lang="en-US"/>
              <a:t>it is hard to believe it is just a little two years since the tools were made public but the development has been tremendous. At the federal level, both President Biden and Trump has issued executive orders to strengthen the nation’s position on GenAI. While President Biden’s approach is much more focused on equity and risk management while President Trump on efficiency and service improvement. At the local government level, we are seeing the launch of two local government AI networks: the City AI Connect, a part of the GovEx program,was launched in 2023; the other was launched in 2024 hosted by the City of San Jose. And most recently, OpenAI has launched a government tailor-made version of ChatGPT called ChatGPT Gov.</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a:solidFill>
                  <a:schemeClr val="dk1"/>
                </a:solidFill>
              </a:rPr>
              <a:t>The biggest difference, in a non-technical and simplistic way, between the traditional AI and GenAI is the GenAI’s ability to produce new, creative outputs such as text, images, videos and even code where traditional AI very much focuses on classifying, predicting, or automating tasks. More specifically, we see three categories of differences: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Reliability of relationship between inputs and outputs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Traditional AI operates on fixed rules and structured data, providing consistent, predictable results (e.g., fraud detection, search algorithms).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GenAI introduces probabilistic outputs, meaning results can vary and sometimes lack complete reliability.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New content generation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Traditional AI analyzes, classifies, and predicts, while GenAI creates new text, images, and solutions.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This expands AI's role from process automation to creativity, problem-solving, and policy drafting.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Ease of use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Early AI models required specialized programming skills to interact with them.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GenAI, especially through chat interfaces like ChatGPT, lowers the barrier to entry, allowing anyone—public servants, researchers, and even constituents—to engage with AI effortlessly.</a:t>
            </a:r>
            <a:endParaRPr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344e066065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344e06606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Gen AI Use Cases (Kel) </a:t>
            </a: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Based on the GenAI’s capability, we have seen three categories of use cases:</a:t>
            </a:r>
            <a:endParaRPr>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Digital assistant refers to use cases that GenAI serve as a digital assistant to help automate routine tasks and increase productivity of government staff. </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Applications include summarizing content, such as meeting notes; drafting and ideating on content, such as job descriptions, memos, emails, language for grant applications, reports, plain-language summaries of technical or bureaucratic content, and training materials; supporting research, synthesis; and problem-solving, such as helping debug code. For example, Lebanon, New Hampshire is using genAI tools to transcribe verbal reports from police officers and firefighters to improve the completeness of reports and reduce time to complete.</a:t>
            </a:r>
            <a:endParaRPr>
              <a:solidFill>
                <a:schemeClr val="dk1"/>
              </a:solidFill>
            </a:endParaRPr>
          </a:p>
          <a:p>
            <a:pPr marL="914400" lvl="1" indent="-298450" algn="l" rtl="0">
              <a:spcBef>
                <a:spcPts val="0"/>
              </a:spcBef>
              <a:spcAft>
                <a:spcPts val="0"/>
              </a:spcAft>
              <a:buClr>
                <a:schemeClr val="dk1"/>
              </a:buClr>
              <a:buSzPts val="1100"/>
              <a:buAutoNum type="alphaLcPeriod"/>
            </a:pPr>
            <a:r>
              <a:rPr lang="en-US" b="1" i="1">
                <a:solidFill>
                  <a:schemeClr val="dk1"/>
                </a:solidFill>
              </a:rPr>
              <a:t>This could be particularly helpful for places that are experiencing workforce crisis as it helps government employees do more with less through increased productivity </a:t>
            </a:r>
            <a:endParaRPr b="1" i="1">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Constituent Communication refers to use cases that AI applications help governments more effectively communicate with residents and help residents more effectively navigate government-provided information. </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For example, GenAI could support translation of government communications to better serve residents with limited English proficiency. New Orleans used an AI technology to automatically translate 911 calls, speeding up translation times by up to 70 percent. </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AI-powered chatbots could enable faster answers to constituent questions, help them navigate complex governmental processes, or find information in a government website. The Washington DC government has launched a AI chatbot called DC Compass AI assistant, which enables users to ask questions related to the datasets on its open data portal and receive answers, including summary statistics and visualizations.</a:t>
            </a:r>
            <a:endParaRPr>
              <a:solidFill>
                <a:schemeClr val="dk1"/>
              </a:solidFill>
            </a:endParaRPr>
          </a:p>
          <a:p>
            <a:pPr marL="914400" lvl="1" indent="-298450" algn="l" rtl="0">
              <a:spcBef>
                <a:spcPts val="0"/>
              </a:spcBef>
              <a:spcAft>
                <a:spcPts val="0"/>
              </a:spcAft>
              <a:buClr>
                <a:schemeClr val="dk1"/>
              </a:buClr>
              <a:buSzPts val="1100"/>
              <a:buAutoNum type="alphaLcPeriod"/>
            </a:pPr>
            <a:r>
              <a:rPr lang="en-US" b="1" i="1">
                <a:solidFill>
                  <a:schemeClr val="dk1"/>
                </a:solidFill>
              </a:rPr>
              <a:t>This use case poses greater oversight and accountability challenges than the Digital Assistant because the AI-generated output is received directly by the resident without the ability of government officials to impose quality assurance once the system is in production. These oversight and accountability challenges magnify concerns about the impacts of potentially biased outputs.</a:t>
            </a:r>
            <a:endParaRPr b="1" i="1">
              <a:solidFill>
                <a:schemeClr val="dk1"/>
              </a:solidFill>
            </a:endParaRPr>
          </a:p>
          <a:p>
            <a:pPr marL="457200" lvl="0" indent="-298450" algn="l" rtl="0">
              <a:spcBef>
                <a:spcPts val="0"/>
              </a:spcBef>
              <a:spcAft>
                <a:spcPts val="0"/>
              </a:spcAft>
              <a:buClr>
                <a:schemeClr val="dk1"/>
              </a:buClr>
              <a:buSzPts val="1100"/>
              <a:buAutoNum type="arabicPeriod"/>
            </a:pPr>
            <a:r>
              <a:rPr lang="en-US">
                <a:solidFill>
                  <a:schemeClr val="dk1"/>
                </a:solidFill>
              </a:rPr>
              <a:t>Complex Problem Solving refers to use cases that AI applications that leverage big data to solve large-scale and complex government problems. </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For example, GenAI could serve as a useful planning tool, helping to generate site plans, review building permit applications, develop fire plans, and assess compliance of submitted plans with building codes. For example, Lebanon, New Hampshire, and Gainesville, Florida, piloted technology from AutoReview.AI to process development applications and conduct site-plan reviews </a:t>
            </a:r>
            <a:endParaRPr>
              <a:solidFill>
                <a:schemeClr val="dk1"/>
              </a:solidFill>
            </a:endParaRPr>
          </a:p>
          <a:p>
            <a:pPr marL="914400" lvl="1" indent="-298450" algn="l" rtl="0">
              <a:spcBef>
                <a:spcPts val="0"/>
              </a:spcBef>
              <a:spcAft>
                <a:spcPts val="0"/>
              </a:spcAft>
              <a:buClr>
                <a:schemeClr val="dk1"/>
              </a:buClr>
              <a:buSzPts val="1100"/>
              <a:buAutoNum type="alphaLcPeriod"/>
            </a:pPr>
            <a:r>
              <a:rPr lang="en-US" b="1" i="1">
                <a:solidFill>
                  <a:schemeClr val="dk1"/>
                </a:solidFill>
              </a:rPr>
              <a:t>Achieving the potential benefits of this use case will require stronger AI governance and earlier use cases.</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44e066065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44e06606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Challenges and Limitations to Government AI Use (Kel) </a:t>
            </a:r>
            <a:endParaRPr b="1"/>
          </a:p>
          <a:p>
            <a:pPr marL="0" lvl="0" indent="0" algn="l" rtl="0">
              <a:spcBef>
                <a:spcPts val="0"/>
              </a:spcBef>
              <a:spcAft>
                <a:spcPts val="0"/>
              </a:spcAft>
              <a:buNone/>
            </a:pPr>
            <a:r>
              <a:rPr lang="en-US"/>
              <a:t>while the potential of GenAI is promising, there are also challenges and limitations to the AI use:</a:t>
            </a:r>
            <a:endParaRPr/>
          </a:p>
          <a:p>
            <a:pPr marL="457200" lvl="0" indent="-298450" algn="l" rtl="0">
              <a:spcBef>
                <a:spcPts val="0"/>
              </a:spcBef>
              <a:spcAft>
                <a:spcPts val="0"/>
              </a:spcAft>
              <a:buSzPts val="1100"/>
              <a:buAutoNum type="arabicPeriod"/>
            </a:pPr>
            <a:r>
              <a:rPr lang="en-US"/>
              <a:t>Firstly, there is a common sense of “first mover” reluctance among local governments —a desire to see how other places safely and effectively use genAI before experimenting on their own; so an internal-facing, efficiency use cases of genAI, such as Digital Assistant will be more suitable as </a:t>
            </a:r>
            <a:r>
              <a:rPr lang="en-US">
                <a:solidFill>
                  <a:schemeClr val="dk1"/>
                </a:solidFill>
              </a:rPr>
              <a:t>it posts less risks and is more manageable</a:t>
            </a:r>
            <a:endParaRPr/>
          </a:p>
          <a:p>
            <a:pPr marL="457200" lvl="0" indent="-298450" algn="l" rtl="0">
              <a:spcBef>
                <a:spcPts val="0"/>
              </a:spcBef>
              <a:spcAft>
                <a:spcPts val="0"/>
              </a:spcAft>
              <a:buSzPts val="1100"/>
              <a:buAutoNum type="arabicPeriod"/>
            </a:pPr>
            <a:r>
              <a:rPr lang="en-US"/>
              <a:t>Staffing and internal technical capacity can also shape local governments’ eagerness or reluctance to adopt AI tools. Even though GenAI itself is a tool simple tool that is much less specialized, much easier to use by a much broader staff base but we still need expertise to develop the use case, sifting through AI technology and make the case in front of the leadership not to mention the implementation and integration with existing infrastructure and AI literacy training etc.</a:t>
            </a:r>
            <a:endParaRPr/>
          </a:p>
          <a:p>
            <a:pPr marL="457200" lvl="0" indent="-298450" algn="l" rtl="0">
              <a:spcBef>
                <a:spcPts val="0"/>
              </a:spcBef>
              <a:spcAft>
                <a:spcPts val="0"/>
              </a:spcAft>
              <a:buSzPts val="1100"/>
              <a:buAutoNum type="arabicPeriod"/>
            </a:pPr>
            <a:r>
              <a:rPr lang="en-US"/>
              <a:t>Third, the buy-in both from the leadership and the staff matters. There are distinct views from the leadership and from the frontline staff. For example, based on the research conducted by BCG, Leaders are likely to be more optimistic than employees (62% vs. 42%) and less likely to be concerned (22% vs. 39%) about the implications of GenAI; as leaderships tends to see the opportunities and organizational gains from adopting AI while the frontline is more likely to see the risks and individual job losses. So we must be prepared to address staff concerns, openly discuss how GenAI might affect the future composition and size of the workforce, and invest in upskilling and reskilling of staff whose roles and activities may be affected.</a:t>
            </a:r>
            <a:endParaRPr/>
          </a:p>
          <a:p>
            <a:pPr marL="457200" lvl="0" indent="-298450" algn="l" rtl="0">
              <a:spcBef>
                <a:spcPts val="0"/>
              </a:spcBef>
              <a:spcAft>
                <a:spcPts val="0"/>
              </a:spcAft>
              <a:buSzPts val="1100"/>
              <a:buAutoNum type="arabicPeriod"/>
            </a:pPr>
            <a:r>
              <a:rPr lang="en-US"/>
              <a:t>There is also risk of AI perpetuating biases through biased training data and / or the model itself. Human review to mitigate AI bias will be an essential part of AI use policies.</a:t>
            </a:r>
            <a:endParaRPr/>
          </a:p>
          <a:p>
            <a:pPr marL="457200" lvl="0" indent="-298450" algn="l" rtl="0">
              <a:spcBef>
                <a:spcPts val="0"/>
              </a:spcBef>
              <a:spcAft>
                <a:spcPts val="0"/>
              </a:spcAft>
              <a:buSzPts val="1100"/>
              <a:buAutoNum type="arabicPeriod"/>
            </a:pPr>
            <a:r>
              <a:rPr lang="en-US"/>
              <a:t>Lastly, there are elevated data issues. Gen AI uses both structured and unstructured data as input. </a:t>
            </a:r>
            <a:r>
              <a:rPr lang="en-US" b="1" i="1"/>
              <a:t>&lt;explain what is structured data and what is unstructured data</a:t>
            </a:r>
            <a:r>
              <a:rPr lang="en-US"/>
              <a:t>&gt; The data quality for structured is well defined but the quality of unstructured data adds another layer of complexity. Similarly, if the organization doesn’t set well in the governance, privacy and security functions of data practices, then all will add additional work and complexity.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i="1"/>
              <a:t>Back pocket:</a:t>
            </a:r>
            <a:endParaRPr i="1"/>
          </a:p>
          <a:p>
            <a:pPr marL="0" lvl="0" indent="0" algn="l" rtl="0">
              <a:spcBef>
                <a:spcPts val="0"/>
              </a:spcBef>
              <a:spcAft>
                <a:spcPts val="0"/>
              </a:spcAft>
              <a:buClr>
                <a:schemeClr val="dk1"/>
              </a:buClr>
              <a:buSzPts val="1100"/>
              <a:buFont typeface="Arial"/>
              <a:buNone/>
            </a:pPr>
            <a:r>
              <a:rPr lang="en-US" b="1" i="1">
                <a:solidFill>
                  <a:srgbClr val="444746"/>
                </a:solidFill>
              </a:rPr>
              <a:t>1. Accuracy and Reliability Issues</a:t>
            </a:r>
            <a:endParaRPr b="1" i="1">
              <a:solidFill>
                <a:srgbClr val="444746"/>
              </a:solidFill>
            </a:endParaRPr>
          </a:p>
          <a:p>
            <a:pPr marL="0" lvl="0" indent="0" algn="l" rtl="0">
              <a:spcBef>
                <a:spcPts val="0"/>
              </a:spcBef>
              <a:spcAft>
                <a:spcPts val="0"/>
              </a:spcAft>
              <a:buClr>
                <a:schemeClr val="dk1"/>
              </a:buClr>
              <a:buSzPts val="1100"/>
              <a:buFont typeface="Arial"/>
              <a:buNone/>
            </a:pPr>
            <a:r>
              <a:rPr lang="en-US" i="1">
                <a:solidFill>
                  <a:srgbClr val="444746"/>
                </a:solidFill>
              </a:rPr>
              <a:t>Incorrect or outdated data can cause AI chatbots to provide misleading responses.</a:t>
            </a:r>
            <a:endParaRPr i="1">
              <a:solidFill>
                <a:srgbClr val="444746"/>
              </a:solidFill>
            </a:endParaRPr>
          </a:p>
          <a:p>
            <a:pPr marL="0" lvl="0" indent="0" algn="l" rtl="0">
              <a:spcBef>
                <a:spcPts val="0"/>
              </a:spcBef>
              <a:spcAft>
                <a:spcPts val="0"/>
              </a:spcAft>
              <a:buClr>
                <a:schemeClr val="dk1"/>
              </a:buClr>
              <a:buSzPts val="1100"/>
              <a:buFont typeface="Arial"/>
              <a:buNone/>
            </a:pPr>
            <a:r>
              <a:rPr lang="en-US" i="1">
                <a:solidFill>
                  <a:srgbClr val="444746"/>
                </a:solidFill>
              </a:rPr>
              <a:t>Government chatbots often rely on official databases, legislative texts, and policy documents. If these sources are not updated, the chatbot may spread misinformation.</a:t>
            </a:r>
            <a:endParaRPr i="1">
              <a:solidFill>
                <a:srgbClr val="444746"/>
              </a:solidFill>
            </a:endParaRPr>
          </a:p>
          <a:p>
            <a:pPr marL="0" lvl="0" indent="0" algn="l" rtl="0">
              <a:spcBef>
                <a:spcPts val="0"/>
              </a:spcBef>
              <a:spcAft>
                <a:spcPts val="0"/>
              </a:spcAft>
              <a:buClr>
                <a:schemeClr val="dk1"/>
              </a:buClr>
              <a:buSzPts val="1100"/>
              <a:buFont typeface="Arial"/>
              <a:buNone/>
            </a:pPr>
            <a:r>
              <a:rPr lang="en-US" i="1">
                <a:solidFill>
                  <a:srgbClr val="444746"/>
                </a:solidFill>
              </a:rPr>
              <a:t>Example: A chatbot providing tax filing assistance may use outdated tax laws, leading users to file incorrect returns.</a:t>
            </a:r>
            <a:endParaRPr i="1">
              <a:solidFill>
                <a:srgbClr val="444746"/>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US" b="1" i="1">
                <a:solidFill>
                  <a:srgbClr val="444746"/>
                </a:solidFill>
              </a:rPr>
              <a:t>3. Inconsistent and Fragmented Data Sources</a:t>
            </a:r>
            <a:endParaRPr b="1" i="1">
              <a:solidFill>
                <a:srgbClr val="444746"/>
              </a:solidFill>
            </a:endParaRPr>
          </a:p>
          <a:p>
            <a:pPr marL="0" lvl="0" indent="0" algn="l" rtl="0">
              <a:spcBef>
                <a:spcPts val="0"/>
              </a:spcBef>
              <a:spcAft>
                <a:spcPts val="0"/>
              </a:spcAft>
              <a:buClr>
                <a:schemeClr val="dk1"/>
              </a:buClr>
              <a:buSzPts val="1100"/>
              <a:buFont typeface="Arial"/>
              <a:buNone/>
            </a:pPr>
            <a:r>
              <a:rPr lang="en-US" i="1">
                <a:solidFill>
                  <a:srgbClr val="444746"/>
                </a:solidFill>
              </a:rPr>
              <a:t>Government agencies store data in different formats, across multiple platforms, and with varying levels of accuracy.</a:t>
            </a:r>
            <a:endParaRPr i="1">
              <a:solidFill>
                <a:srgbClr val="444746"/>
              </a:solidFill>
            </a:endParaRPr>
          </a:p>
          <a:p>
            <a:pPr marL="0" lvl="0" indent="0" algn="l" rtl="0">
              <a:spcBef>
                <a:spcPts val="0"/>
              </a:spcBef>
              <a:spcAft>
                <a:spcPts val="0"/>
              </a:spcAft>
              <a:buClr>
                <a:schemeClr val="dk1"/>
              </a:buClr>
              <a:buSzPts val="1100"/>
              <a:buFont typeface="Arial"/>
              <a:buNone/>
            </a:pPr>
            <a:r>
              <a:rPr lang="en-US" i="1">
                <a:solidFill>
                  <a:srgbClr val="444746"/>
                </a:solidFill>
              </a:rPr>
              <a:t>AI chatbots often struggle to integrate inconsistent data, leading to conflicting responses.</a:t>
            </a:r>
            <a:endParaRPr i="1">
              <a:solidFill>
                <a:srgbClr val="444746"/>
              </a:solidFill>
            </a:endParaRPr>
          </a:p>
          <a:p>
            <a:pPr marL="0" lvl="0" indent="0" algn="l" rtl="0">
              <a:spcBef>
                <a:spcPts val="0"/>
              </a:spcBef>
              <a:spcAft>
                <a:spcPts val="0"/>
              </a:spcAft>
              <a:buClr>
                <a:schemeClr val="dk1"/>
              </a:buClr>
              <a:buSzPts val="1100"/>
              <a:buFont typeface="Arial"/>
              <a:buNone/>
            </a:pPr>
            <a:r>
              <a:rPr lang="en-US" i="1">
                <a:solidFill>
                  <a:srgbClr val="444746"/>
                </a:solidFill>
              </a:rPr>
              <a:t>Example: A chatbot helping users apply for a business license may give different answers depending on which government department’s database it accesses.</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44e066065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344e06606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The Intersection (Kel) </a:t>
            </a:r>
            <a:endParaRPr b="1"/>
          </a:p>
          <a:p>
            <a:pPr marL="0" lvl="0" indent="0" algn="l" rtl="0">
              <a:spcBef>
                <a:spcPts val="0"/>
              </a:spcBef>
              <a:spcAft>
                <a:spcPts val="0"/>
              </a:spcAft>
              <a:buNone/>
            </a:pPr>
            <a:endParaRPr/>
          </a:p>
          <a:p>
            <a:pPr marL="0" lvl="0" indent="0" algn="l" rtl="0">
              <a:spcBef>
                <a:spcPts val="0"/>
              </a:spcBef>
              <a:spcAft>
                <a:spcPts val="0"/>
              </a:spcAft>
              <a:buNone/>
            </a:pPr>
            <a:r>
              <a:rPr lang="en-US"/>
              <a:t>The good news is if you were to embark on an AI journey, you are not going to start on a blank page if you happen to have some performance management infrastructure. We are seeing three overlapping areas.</a:t>
            </a:r>
            <a:endParaRPr/>
          </a:p>
          <a:p>
            <a:pPr marL="0" lvl="0" indent="0" algn="l" rtl="0">
              <a:spcBef>
                <a:spcPts val="0"/>
              </a:spcBef>
              <a:spcAft>
                <a:spcPts val="0"/>
              </a:spcAft>
              <a:buNone/>
            </a:pPr>
            <a:endParaRPr/>
          </a:p>
          <a:p>
            <a:pPr marL="0" lvl="0" indent="0" algn="l" rtl="0">
              <a:spcBef>
                <a:spcPts val="0"/>
              </a:spcBef>
              <a:spcAft>
                <a:spcPts val="0"/>
              </a:spcAft>
              <a:buNone/>
            </a:pPr>
            <a:r>
              <a:rPr lang="en-US"/>
              <a:t>First and foremost, both are applied data practices meaning they rely on the application of data. The experience you have accumulated either through building a performance management system or through putting the data to use, for policy or program decisions is transferable to AI adoption.</a:t>
            </a:r>
            <a:endParaRPr/>
          </a:p>
          <a:p>
            <a:pPr marL="0" lvl="0" indent="0" algn="l" rtl="0">
              <a:spcBef>
                <a:spcPts val="0"/>
              </a:spcBef>
              <a:spcAft>
                <a:spcPts val="0"/>
              </a:spcAft>
              <a:buNone/>
            </a:pPr>
            <a:endParaRPr/>
          </a:p>
          <a:p>
            <a:pPr marL="0" lvl="0" indent="0" algn="l" rtl="0">
              <a:spcBef>
                <a:spcPts val="0"/>
              </a:spcBef>
              <a:spcAft>
                <a:spcPts val="0"/>
              </a:spcAft>
              <a:buNone/>
            </a:pPr>
            <a:r>
              <a:rPr lang="en-US"/>
              <a:t>Second, as I mentioned early, GenAI unlike its big brother traditional AI is a simple tool that is much less specialized, much easier to use by a much broader staff. In a way the adoption of an AI is a change management or stakeholder engagement project, meaning its success depends on stakeholder engagement, involvement and buy-in. Knowing their interesting, uptake and capacity matter a lot.</a:t>
            </a:r>
            <a:endParaRPr/>
          </a:p>
          <a:p>
            <a:pPr marL="0" lvl="0" indent="0" algn="l" rtl="0">
              <a:spcBef>
                <a:spcPts val="0"/>
              </a:spcBef>
              <a:spcAft>
                <a:spcPts val="0"/>
              </a:spcAft>
              <a:buNone/>
            </a:pPr>
            <a:endParaRPr/>
          </a:p>
          <a:p>
            <a:pPr marL="0" lvl="0" indent="0" algn="l" rtl="0">
              <a:spcBef>
                <a:spcPts val="0"/>
              </a:spcBef>
              <a:spcAft>
                <a:spcPts val="0"/>
              </a:spcAft>
              <a:buNone/>
            </a:pPr>
            <a:r>
              <a:rPr lang="en-US"/>
              <a:t>Third, much like performance management, the evolution of AI can really benefit from the pilot and scaling approach. You staff may be concerned about the AI replacing their jobs, which is fair. But they will also less likely to be concerned about something they are familiar with. If we could leverage the pilot to develop broader awareness and literacy, this will help the scaling and sustainability go a much long way. Also, from use case, guidelines to guardrails and data issues, the pilot can provide the much needed hands-on and experimental experience for the organization.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i="1">
                <a:solidFill>
                  <a:schemeClr val="dk1"/>
                </a:solidFill>
              </a:rPr>
              <a:t>Back pocket:</a:t>
            </a:r>
            <a:endParaRPr/>
          </a:p>
          <a:p>
            <a:pPr marL="0" lvl="0" indent="0" algn="l" rtl="0">
              <a:spcBef>
                <a:spcPts val="0"/>
              </a:spcBef>
              <a:spcAft>
                <a:spcPts val="0"/>
              </a:spcAft>
              <a:buClr>
                <a:schemeClr val="dk1"/>
              </a:buClr>
              <a:buSzPts val="1100"/>
              <a:buFont typeface="Arial"/>
              <a:buNone/>
            </a:pPr>
            <a:r>
              <a:rPr lang="en-US" i="1">
                <a:solidFill>
                  <a:schemeClr val="dk1"/>
                </a:solidFill>
              </a:rPr>
              <a:t>Why this intersection matters</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Performance management is data-driven, and AI enhances how we collect, analyze, and act on performance data in government.</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(Gen) AI tools allow governments to move beyond traditional metrics by providing deeper insights, predictive analytics, and automation for more efficient decision-making.</a:t>
            </a:r>
            <a:endParaRPr i="1">
              <a:solidFill>
                <a:schemeClr val="dk1"/>
              </a:solidFill>
            </a:endParaRPr>
          </a:p>
          <a:p>
            <a:pPr marL="0" lvl="0" indent="0" algn="l" rtl="0">
              <a:spcBef>
                <a:spcPts val="0"/>
              </a:spcBef>
              <a:spcAft>
                <a:spcPts val="0"/>
              </a:spcAft>
              <a:buNone/>
            </a:pPr>
            <a:endParaRPr i="1"/>
          </a:p>
          <a:p>
            <a:pPr marL="0" lvl="0" indent="0" algn="l" rtl="0">
              <a:spcBef>
                <a:spcPts val="0"/>
              </a:spcBef>
              <a:spcAft>
                <a:spcPts val="0"/>
              </a:spcAft>
              <a:buNone/>
            </a:pPr>
            <a:r>
              <a:rPr lang="en-US" i="1" u="sng"/>
              <a:t>Key Themes at the Intersection</a:t>
            </a:r>
            <a:endParaRPr i="1" u="sng"/>
          </a:p>
          <a:p>
            <a:pPr marL="0" lvl="0" indent="0" algn="l" rtl="0">
              <a:spcBef>
                <a:spcPts val="0"/>
              </a:spcBef>
              <a:spcAft>
                <a:spcPts val="0"/>
              </a:spcAft>
              <a:buNone/>
            </a:pPr>
            <a:r>
              <a:rPr lang="en-US" i="1"/>
              <a:t>Applied Data Practice: AI Strengthens Performance Management</a:t>
            </a:r>
            <a:endParaRPr i="1"/>
          </a:p>
          <a:p>
            <a:pPr marL="457200" lvl="0" indent="-298450" algn="l" rtl="0">
              <a:spcBef>
                <a:spcPts val="0"/>
              </a:spcBef>
              <a:spcAft>
                <a:spcPts val="0"/>
              </a:spcAft>
              <a:buSzPts val="1100"/>
              <a:buAutoNum type="arabicPeriod"/>
            </a:pPr>
            <a:r>
              <a:rPr lang="en-US" i="1"/>
              <a:t>Data matters: AI can process and synthesize large datasets, making government decision-making more timely and evidence-based.</a:t>
            </a:r>
            <a:endParaRPr i="1"/>
          </a:p>
          <a:p>
            <a:pPr marL="457200" lvl="0" indent="-298450" algn="l" rtl="0">
              <a:spcBef>
                <a:spcPts val="0"/>
              </a:spcBef>
              <a:spcAft>
                <a:spcPts val="0"/>
              </a:spcAft>
              <a:buSzPts val="1100"/>
              <a:buAutoNum type="arabicPeriod"/>
            </a:pPr>
            <a:r>
              <a:rPr lang="en-US" i="1"/>
              <a:t>Application matters: AI can automate tasks like data visualization, anomaly detection, and predictive modeling, ensuring faster insights and more proactive management.</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Stakeholder Involvement: Adoption is Key</a:t>
            </a:r>
            <a:endParaRPr i="1"/>
          </a:p>
          <a:p>
            <a:pPr marL="457200" lvl="0" indent="-298450" algn="l" rtl="0">
              <a:spcBef>
                <a:spcPts val="0"/>
              </a:spcBef>
              <a:spcAft>
                <a:spcPts val="0"/>
              </a:spcAft>
              <a:buSzPts val="1100"/>
              <a:buAutoNum type="arabicPeriod"/>
            </a:pPr>
            <a:r>
              <a:rPr lang="en-US" i="1"/>
              <a:t>Interest: Many government leaders are interested in AI but may not understand how to integrate it effectively into performance management.</a:t>
            </a:r>
            <a:endParaRPr i="1"/>
          </a:p>
          <a:p>
            <a:pPr marL="457200" lvl="0" indent="-298450" algn="l" rtl="0">
              <a:spcBef>
                <a:spcPts val="0"/>
              </a:spcBef>
              <a:spcAft>
                <a:spcPts val="0"/>
              </a:spcAft>
              <a:buSzPts val="1100"/>
              <a:buAutoNum type="arabicPeriod"/>
            </a:pPr>
            <a:r>
              <a:rPr lang="en-US" i="1"/>
              <a:t>Uptake: Encouraging the use of AI-powered tools requires capacity-building, training, and clear use cases for government employees.</a:t>
            </a:r>
            <a:endParaRPr i="1"/>
          </a:p>
          <a:p>
            <a:pPr marL="457200" lvl="0" indent="-298450" algn="l" rtl="0">
              <a:spcBef>
                <a:spcPts val="0"/>
              </a:spcBef>
              <a:spcAft>
                <a:spcPts val="0"/>
              </a:spcAft>
              <a:buSzPts val="1100"/>
              <a:buAutoNum type="arabicPeriod"/>
            </a:pPr>
            <a:r>
              <a:rPr lang="en-US" i="1"/>
              <a:t>Capacity: AI adoption isn't just about technology—it requires governments to have the right people, policies, and governance structures in place.</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Scaling and Sustainability: Moving from Experimentation to Long-Term Integration</a:t>
            </a:r>
            <a:endParaRPr i="1"/>
          </a:p>
          <a:p>
            <a:pPr marL="457200" lvl="0" indent="-298450" algn="l" rtl="0">
              <a:spcBef>
                <a:spcPts val="0"/>
              </a:spcBef>
              <a:spcAft>
                <a:spcPts val="0"/>
              </a:spcAft>
              <a:buSzPts val="1100"/>
              <a:buAutoNum type="arabicPeriod"/>
            </a:pPr>
            <a:r>
              <a:rPr lang="en-US" i="1"/>
              <a:t>AI initiatives need to be scalable—they shouldn’t just be pilot projects but embedded into long-term governance frameworks.</a:t>
            </a:r>
            <a:endParaRPr i="1"/>
          </a:p>
          <a:p>
            <a:pPr marL="457200" lvl="0" indent="-298450" algn="l" rtl="0">
              <a:spcBef>
                <a:spcPts val="0"/>
              </a:spcBef>
              <a:spcAft>
                <a:spcPts val="0"/>
              </a:spcAft>
              <a:buSzPts val="1100"/>
              <a:buAutoNum type="arabicPeriod"/>
            </a:pPr>
            <a:r>
              <a:rPr lang="en-US" i="1"/>
              <a:t>Sustainability means AI should be used in a way that improves performance over time, ensuring equity, transparency, and accountability in local government operations.</a:t>
            </a:r>
            <a:endParaRPr i="1"/>
          </a:p>
          <a:p>
            <a:pPr marL="0" lvl="0" indent="0" algn="l" rtl="0">
              <a:spcBef>
                <a:spcPts val="0"/>
              </a:spcBef>
              <a:spcAft>
                <a:spcPts val="0"/>
              </a:spcAft>
              <a:buNone/>
            </a:pP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2ddc28abc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From Performance to AI-Ready Government (Rudy)</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So, built the intersection areas, how can organizations shift from performance to AI-readiness?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let’s dive in and talk about how governments can make the leap in the era of Generative AI.</a:t>
            </a:r>
            <a:endParaRPr>
              <a:solidFill>
                <a:schemeClr val="dk1"/>
              </a:solidFill>
            </a:endParaRPr>
          </a:p>
          <a:p>
            <a:pPr marL="0" lvl="0" indent="0" algn="l" rtl="0">
              <a:spcBef>
                <a:spcPts val="0"/>
              </a:spcBef>
              <a:spcAft>
                <a:spcPts val="0"/>
              </a:spcAft>
              <a:buNone/>
            </a:pPr>
            <a:endParaRPr/>
          </a:p>
        </p:txBody>
      </p:sp>
      <p:sp>
        <p:nvSpPr>
          <p:cNvPr id="191" name="Google Shape;191;g32ddc28abc6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348103e8e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Five Critical Elements of Data Strategies (Rudy, with Kel supportive narratives/co-signing) </a:t>
            </a:r>
            <a:endParaRPr b="1"/>
          </a:p>
          <a:p>
            <a:pPr marL="0" lvl="0" indent="0" algn="l" rtl="0">
              <a:spcBef>
                <a:spcPts val="0"/>
              </a:spcBef>
              <a:spcAft>
                <a:spcPts val="0"/>
              </a:spcAft>
              <a:buNone/>
            </a:pPr>
            <a:endParaRPr/>
          </a:p>
          <a:p>
            <a:pPr marL="0" lvl="0" indent="0" algn="l" rtl="0">
              <a:spcBef>
                <a:spcPts val="0"/>
              </a:spcBef>
              <a:spcAft>
                <a:spcPts val="0"/>
              </a:spcAft>
              <a:buNone/>
            </a:pPr>
            <a:r>
              <a:rPr lang="en-US"/>
              <a:t>You heard us talk about this growing movement of cities committing to data strategies as part of their work in the City Data Alliance program led by our center (GovEx) and Bloomberg Philanthropies. </a:t>
            </a:r>
            <a:endParaRPr/>
          </a:p>
          <a:p>
            <a:pPr marL="0" lvl="0" indent="0" algn="l" rtl="0">
              <a:spcBef>
                <a:spcPts val="0"/>
              </a:spcBef>
              <a:spcAft>
                <a:spcPts val="0"/>
              </a:spcAft>
              <a:buNone/>
            </a:pPr>
            <a:endParaRPr/>
          </a:p>
          <a:p>
            <a:pPr marL="0" lvl="0" indent="0" algn="l" rtl="0">
              <a:spcBef>
                <a:spcPts val="0"/>
              </a:spcBef>
              <a:spcAft>
                <a:spcPts val="0"/>
              </a:spcAft>
              <a:buNone/>
            </a:pPr>
            <a:r>
              <a:rPr lang="en-US" i="1"/>
              <a:t>Reiterate from Slide 12</a:t>
            </a:r>
            <a:endParaRPr i="1"/>
          </a:p>
          <a:p>
            <a:pPr marL="0" lvl="0" indent="0" algn="l" rtl="0">
              <a:spcBef>
                <a:spcPts val="0"/>
              </a:spcBef>
              <a:spcAft>
                <a:spcPts val="0"/>
              </a:spcAft>
              <a:buClr>
                <a:schemeClr val="dk1"/>
              </a:buClr>
              <a:buSzPts val="1100"/>
              <a:buFont typeface="Arial"/>
              <a:buNone/>
            </a:pPr>
            <a:r>
              <a:rPr lang="en-US">
                <a:solidFill>
                  <a:schemeClr val="dk1"/>
                </a:solidFill>
              </a:rPr>
              <a:t>As we shared earlier - the Citywide Data Strategy addresses the </a:t>
            </a:r>
            <a:r>
              <a:rPr lang="en-US" b="1">
                <a:solidFill>
                  <a:schemeClr val="dk1"/>
                </a:solidFill>
              </a:rPr>
              <a:t>shared barriers </a:t>
            </a:r>
            <a:r>
              <a:rPr lang="en-US">
                <a:solidFill>
                  <a:schemeClr val="dk1"/>
                </a:solidFill>
              </a:rPr>
              <a:t>we often see cities and municipalities face: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around </a:t>
            </a:r>
            <a:r>
              <a:rPr lang="en-US" b="1">
                <a:solidFill>
                  <a:schemeClr val="dk1"/>
                </a:solidFill>
              </a:rPr>
              <a:t>knowledge </a:t>
            </a:r>
            <a:r>
              <a:rPr lang="en-US">
                <a:solidFill>
                  <a:schemeClr val="dk1"/>
                </a:solidFill>
              </a:rPr>
              <a:t>- the lack of experience and understanding of performance management principles within the organization to properly use results based information.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around </a:t>
            </a:r>
            <a:r>
              <a:rPr lang="en-US" b="1">
                <a:solidFill>
                  <a:schemeClr val="dk1"/>
                </a:solidFill>
              </a:rPr>
              <a:t>capacity </a:t>
            </a:r>
            <a:r>
              <a:rPr lang="en-US">
                <a:solidFill>
                  <a:schemeClr val="dk1"/>
                </a:solidFill>
              </a:rPr>
              <a:t>- which speaks to the challenges cities often face to obtain reliable information and the staff’s ability to development the system</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and the ever-present struggle around </a:t>
            </a:r>
            <a:r>
              <a:rPr lang="en-US" b="1">
                <a:solidFill>
                  <a:schemeClr val="dk1"/>
                </a:solidFill>
              </a:rPr>
              <a:t>motivation </a:t>
            </a:r>
            <a:r>
              <a:rPr lang="en-US">
                <a:solidFill>
                  <a:schemeClr val="dk1"/>
                </a:solidFill>
              </a:rPr>
              <a:t>and </a:t>
            </a:r>
            <a:r>
              <a:rPr lang="en-US" b="1">
                <a:solidFill>
                  <a:schemeClr val="dk1"/>
                </a:solidFill>
              </a:rPr>
              <a:t>buy-in </a:t>
            </a:r>
            <a:r>
              <a:rPr lang="en-US">
                <a:solidFill>
                  <a:schemeClr val="dk1"/>
                </a:solidFill>
              </a:rPr>
              <a:t>- really inducing and stakeholders to use those results-based information and engage in data practices regularly. </a:t>
            </a:r>
            <a:endParaRPr/>
          </a:p>
          <a:p>
            <a:pPr marL="0" lvl="0" indent="0" algn="l" rtl="0">
              <a:spcBef>
                <a:spcPts val="0"/>
              </a:spcBef>
              <a:spcAft>
                <a:spcPts val="0"/>
              </a:spcAft>
              <a:buNone/>
            </a:pPr>
            <a:endParaRPr/>
          </a:p>
          <a:p>
            <a:pPr marL="0" lvl="0" indent="0" algn="l" rtl="0">
              <a:spcBef>
                <a:spcPts val="0"/>
              </a:spcBef>
              <a:spcAft>
                <a:spcPts val="0"/>
              </a:spcAft>
              <a:buNone/>
            </a:pPr>
            <a:r>
              <a:rPr lang="en-US"/>
              <a:t>The core components of a Citywide Data Strategy include: </a:t>
            </a:r>
            <a:endParaRPr/>
          </a:p>
          <a:p>
            <a:pPr marL="0" lvl="0" indent="0" algn="l" rtl="0">
              <a:spcBef>
                <a:spcPts val="0"/>
              </a:spcBef>
              <a:spcAft>
                <a:spcPts val="0"/>
              </a:spcAft>
              <a:buNone/>
            </a:pPr>
            <a:r>
              <a:rPr lang="en-US"/>
              <a:t>Data Governance can: </a:t>
            </a:r>
            <a:endParaRPr/>
          </a:p>
          <a:p>
            <a:pPr marL="457200" lvl="0" indent="-298450" algn="l" rtl="0">
              <a:spcBef>
                <a:spcPts val="0"/>
              </a:spcBef>
              <a:spcAft>
                <a:spcPts val="0"/>
              </a:spcAft>
              <a:buSzPts val="1100"/>
              <a:buChar char="●"/>
            </a:pPr>
            <a:r>
              <a:rPr lang="en-US"/>
              <a:t>Manage data</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 establishes the foundational roles for the people, processes, standards and policies to develop and execute your citywide data strategy.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It’s important to establish a good governance model as a way to manage data, create government-wide policies about data, and decide how it is being used or could be used.</a:t>
            </a:r>
            <a:endParaRPr/>
          </a:p>
          <a:p>
            <a:pPr marL="0" lvl="0" indent="0" algn="l" rtl="0">
              <a:spcBef>
                <a:spcPts val="0"/>
              </a:spcBef>
              <a:spcAft>
                <a:spcPts val="0"/>
              </a:spcAft>
              <a:buNone/>
            </a:pPr>
            <a:endParaRPr/>
          </a:p>
          <a:p>
            <a:pPr marL="0" lvl="0" indent="0" algn="l" rtl="0">
              <a:spcBef>
                <a:spcPts val="0"/>
              </a:spcBef>
              <a:spcAft>
                <a:spcPts val="0"/>
              </a:spcAft>
              <a:buNone/>
            </a:pPr>
            <a:r>
              <a:rPr lang="en-US"/>
              <a:t>Data Quality can: </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According to DAMA International, Data Quality is the degree to which data meets the expectations of accuracy, completeness, consistency, integrity, uniqueness, and validity by its users. At GovEx, we’ve added these components to the definition: timeliness, accountability, ethicality, equity, usability, and interoperability.</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Data Capacity </a:t>
            </a:r>
            <a:endParaRPr/>
          </a:p>
          <a:p>
            <a:pPr marL="457200" lvl="0" indent="-298450" algn="l" rtl="0">
              <a:spcBef>
                <a:spcPts val="0"/>
              </a:spcBef>
              <a:spcAft>
                <a:spcPts val="0"/>
              </a:spcAft>
              <a:buSzPts val="1100"/>
              <a:buChar char="●"/>
            </a:pPr>
            <a:r>
              <a:rPr lang="en-US"/>
              <a:t>This brings us to the third component of a strong data management strategy is Data Capacity </a:t>
            </a:r>
            <a:endParaRPr/>
          </a:p>
          <a:p>
            <a:pPr marL="457200" lvl="0" indent="-298450" algn="l" rtl="0">
              <a:spcBef>
                <a:spcPts val="0"/>
              </a:spcBef>
              <a:spcAft>
                <a:spcPts val="0"/>
              </a:spcAft>
              <a:buSzPts val="1100"/>
              <a:buChar char="●"/>
            </a:pPr>
            <a:r>
              <a:rPr lang="en-US"/>
              <a:t>As part of your data management strategy and walk towards harnessing the power of AI, it is important for governments to identify the skills and capabilities already present within the workforce. </a:t>
            </a:r>
            <a:endParaRPr/>
          </a:p>
          <a:p>
            <a:pPr marL="457200" lvl="0" indent="-298450" algn="l" rtl="0">
              <a:spcBef>
                <a:spcPts val="0"/>
              </a:spcBef>
              <a:spcAft>
                <a:spcPts val="0"/>
              </a:spcAft>
              <a:buSzPts val="1100"/>
              <a:buChar char="●"/>
            </a:pPr>
            <a:r>
              <a:rPr lang="en-US"/>
              <a:t>Based on this information, you can assess any critical gaps and “build, buy, borrow”- hire as needed, upskill as needed, and/or collaborate with those who do have the capacity you need.</a:t>
            </a:r>
            <a:endParaRPr/>
          </a:p>
          <a:p>
            <a:pPr marL="457200" lvl="0" indent="-298450" algn="l" rtl="0">
              <a:spcBef>
                <a:spcPts val="0"/>
              </a:spcBef>
              <a:spcAft>
                <a:spcPts val="0"/>
              </a:spcAft>
              <a:buSzPts val="1100"/>
              <a:buChar char="●"/>
            </a:pPr>
            <a:r>
              <a:rPr lang="en-US"/>
              <a:t>By understanding your data capacity, you can improve your organization's data culture and ensure that you can apply AI and emerging technology as they are intended to be used in the public sector.</a:t>
            </a:r>
            <a:endParaRPr/>
          </a:p>
          <a:p>
            <a:pPr marL="0" lvl="0" indent="0" algn="l" rtl="0">
              <a:spcBef>
                <a:spcPts val="0"/>
              </a:spcBef>
              <a:spcAft>
                <a:spcPts val="0"/>
              </a:spcAft>
              <a:buNone/>
            </a:pPr>
            <a:endParaRPr/>
          </a:p>
          <a:p>
            <a:pPr marL="0" lvl="0" indent="0" algn="l" rtl="0">
              <a:spcBef>
                <a:spcPts val="0"/>
              </a:spcBef>
              <a:spcAft>
                <a:spcPts val="0"/>
              </a:spcAft>
              <a:buNone/>
            </a:pPr>
            <a:r>
              <a:rPr lang="en-US"/>
              <a:t>Data Use</a:t>
            </a:r>
            <a:endParaRPr/>
          </a:p>
          <a:p>
            <a:pPr marL="457200" lvl="0" indent="-298450" algn="l" rtl="0">
              <a:spcBef>
                <a:spcPts val="0"/>
              </a:spcBef>
              <a:spcAft>
                <a:spcPts val="0"/>
              </a:spcAft>
              <a:buSzPts val="1100"/>
              <a:buChar char="●"/>
            </a:pPr>
            <a:r>
              <a:rPr lang="en-US"/>
              <a:t>What can data use mean for your decisions?</a:t>
            </a:r>
            <a:endParaRPr/>
          </a:p>
          <a:p>
            <a:pPr marL="457200" lvl="0" indent="-298450" algn="l" rtl="0">
              <a:spcBef>
                <a:spcPts val="0"/>
              </a:spcBef>
              <a:spcAft>
                <a:spcPts val="0"/>
              </a:spcAft>
              <a:buSzPts val="1100"/>
              <a:buChar char="●"/>
            </a:pPr>
            <a:r>
              <a:rPr lang="en-US"/>
              <a:t>Operational</a:t>
            </a:r>
            <a:endParaRPr/>
          </a:p>
          <a:p>
            <a:pPr marL="457200" lvl="0" indent="-298450" algn="l" rtl="0">
              <a:spcBef>
                <a:spcPts val="0"/>
              </a:spcBef>
              <a:spcAft>
                <a:spcPts val="0"/>
              </a:spcAft>
              <a:buSzPts val="1100"/>
              <a:buChar char="●"/>
            </a:pPr>
            <a:r>
              <a:rPr lang="en-US"/>
              <a:t>Policy decisions decisions</a:t>
            </a:r>
            <a:endParaRPr/>
          </a:p>
          <a:p>
            <a:pPr marL="457200" lvl="0" indent="-298450" algn="l" rtl="0">
              <a:spcBef>
                <a:spcPts val="0"/>
              </a:spcBef>
              <a:spcAft>
                <a:spcPts val="0"/>
              </a:spcAft>
              <a:buSzPts val="1100"/>
              <a:buChar char="●"/>
            </a:pPr>
            <a:r>
              <a:rPr lang="en-US"/>
              <a:t>Funding and Investments</a:t>
            </a:r>
            <a:endParaRPr/>
          </a:p>
          <a:p>
            <a:pPr marL="0" lvl="0" indent="0" algn="l" rtl="0">
              <a:spcBef>
                <a:spcPts val="0"/>
              </a:spcBef>
              <a:spcAft>
                <a:spcPts val="0"/>
              </a:spcAft>
              <a:buNone/>
            </a:pPr>
            <a:endParaRPr/>
          </a:p>
          <a:p>
            <a:pPr marL="0" lvl="0" indent="0" algn="l" rtl="0">
              <a:spcBef>
                <a:spcPts val="0"/>
              </a:spcBef>
              <a:spcAft>
                <a:spcPts val="0"/>
              </a:spcAft>
              <a:buNone/>
            </a:pPr>
            <a:r>
              <a:rPr lang="en-US"/>
              <a:t>Data Transparency </a:t>
            </a:r>
            <a:endParaRPr/>
          </a:p>
          <a:p>
            <a:pPr marL="457200" lvl="0" indent="-298450" algn="l" rtl="0">
              <a:spcBef>
                <a:spcPts val="0"/>
              </a:spcBef>
              <a:spcAft>
                <a:spcPts val="0"/>
              </a:spcAft>
              <a:buSzPts val="1100"/>
              <a:buChar char="●"/>
            </a:pPr>
            <a:r>
              <a:rPr lang="en-US"/>
              <a:t>And finally, the fifth component of a strong data management strategy is data transparency </a:t>
            </a:r>
            <a:endParaRPr/>
          </a:p>
          <a:p>
            <a:pPr marL="457200" lvl="0" indent="-298450" algn="l" rtl="0">
              <a:spcBef>
                <a:spcPts val="0"/>
              </a:spcBef>
              <a:spcAft>
                <a:spcPts val="0"/>
              </a:spcAft>
              <a:buSzPts val="1100"/>
              <a:buChar char="●"/>
            </a:pPr>
            <a:r>
              <a:rPr lang="en-US"/>
              <a:t>Which is how you engage your stakeholders throughout the process of building your data management strategy, from fostering trust through conversations around data quality and governance, connecting with them to better inform policy decisions, and communicating those decisions in an effective and equitable manner. </a:t>
            </a:r>
            <a:endParaRPr/>
          </a:p>
          <a:p>
            <a:pPr marL="457200" lvl="0" indent="-298450" algn="l" rtl="0">
              <a:spcBef>
                <a:spcPts val="0"/>
              </a:spcBef>
              <a:spcAft>
                <a:spcPts val="0"/>
              </a:spcAft>
              <a:buSzPts val="1100"/>
              <a:buChar char="●"/>
            </a:pPr>
            <a:r>
              <a:rPr lang="en-US"/>
              <a:t>It fosters collaboration among your teams, your residents, and broader community, allowing diverse perspectives and experiences to be considered. </a:t>
            </a:r>
            <a:endParaRPr/>
          </a:p>
          <a:p>
            <a:pPr marL="457200" lvl="0" indent="-298450" algn="l" rtl="0">
              <a:spcBef>
                <a:spcPts val="0"/>
              </a:spcBef>
              <a:spcAft>
                <a:spcPts val="0"/>
              </a:spcAft>
              <a:buSzPts val="1100"/>
              <a:buChar char="●"/>
            </a:pPr>
            <a:r>
              <a:rPr lang="en-US"/>
              <a:t>It also underscores the value of data as an asset that should be maximized to support better outcomes for all stakeholders.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7" name="Google Shape;197;g3348103e8e5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2ddc28ab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Intros (Rudy + Kel) 2 Minutes </a:t>
            </a:r>
            <a:br>
              <a:rPr lang="en-US" b="1"/>
            </a:br>
            <a:endParaRPr>
              <a:solidFill>
                <a:schemeClr val="dk1"/>
              </a:solidFill>
            </a:endParaRPr>
          </a:p>
          <a:p>
            <a:pPr marL="0" lvl="0" indent="0" algn="l" rtl="0">
              <a:spcBef>
                <a:spcPts val="0"/>
              </a:spcBef>
              <a:spcAft>
                <a:spcPts val="0"/>
              </a:spcAft>
              <a:buNone/>
            </a:pPr>
            <a:r>
              <a:rPr lang="en-US">
                <a:solidFill>
                  <a:schemeClr val="dk1"/>
                </a:solidFill>
              </a:rPr>
              <a:t>We are here to talk about the crucial and fundamental role of performance management practices, particularly data strategies, in the era of Artificial Intelligence.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 am</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Rudy….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Kel…</a:t>
            </a:r>
            <a:endParaRPr>
              <a:solidFill>
                <a:schemeClr val="dk1"/>
              </a:solidFill>
            </a:endParaRPr>
          </a:p>
          <a:p>
            <a:pPr marL="0" lvl="0" indent="0" algn="l" rtl="0">
              <a:spcBef>
                <a:spcPts val="0"/>
              </a:spcBef>
              <a:spcAft>
                <a:spcPts val="0"/>
              </a:spcAft>
              <a:buNone/>
            </a:pPr>
            <a:r>
              <a:rPr lang="en-US">
                <a:solidFill>
                  <a:schemeClr val="dk1"/>
                </a:solidFill>
              </a:rPr>
              <a:t>And we are from the Bloomberg Center for Government Excellence. </a:t>
            </a:r>
            <a:endParaRPr>
              <a:solidFill>
                <a:schemeClr val="dk1"/>
              </a:solidFill>
            </a:endParaRPr>
          </a:p>
        </p:txBody>
      </p:sp>
      <p:sp>
        <p:nvSpPr>
          <p:cNvPr id="71" name="Google Shape;71;g32ddc28abc6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344e066065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344e06606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Case 1 - Montevideo (Rudy)</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Resource:</a:t>
            </a:r>
            <a:r>
              <a:rPr lang="en-US" b="1" u="sng">
                <a:solidFill>
                  <a:schemeClr val="hlink"/>
                </a:solidFill>
                <a:hlinkClick r:id="rId3"/>
              </a:rPr>
              <a:t> Keynotes from Cohort 3</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Summary (</a:t>
            </a:r>
            <a:r>
              <a:rPr lang="en-US" b="1" u="sng">
                <a:solidFill>
                  <a:schemeClr val="hlink"/>
                </a:solidFill>
                <a:hlinkClick r:id="rId4"/>
              </a:rPr>
              <a:t>Montevideo Case Study from Cohort 3 Keynote</a:t>
            </a:r>
            <a:r>
              <a:rPr lang="en-US" b="1">
                <a:solidFill>
                  <a:schemeClr val="dk1"/>
                </a:solidFill>
              </a:rPr>
              <a:t>) </a:t>
            </a:r>
            <a:endParaRPr b="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 city of Montevideo, Uruguay sought to move from a disconnected and siloed system of data use to a collaborative framework that elevated data use citywide in order to positively impact residents.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Their highly inclusive process created a Data Committee which continues to make improvements to data governance to produce better data-informed resident outcomes.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What we can learn from Montevideo</a:t>
            </a:r>
            <a:endParaRPr b="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Data governance is an essential foundation for cities’ use of data, but it is often seen as technical in nature and disconnected from other data initiatives. To make data governance efforts impactful, cities can:</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Use data governance as the kick-off to engage city staff and build excitement for investments into data capacity. Be inclusive and far reaching to bring together staff from a broad range of disciplines and levels.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Explicitly tie data governance efforts to data use and transparency, and engage people with both technical and policy perspectives. Focusing on the end goals and keeping resident impact front of mind will help create prioritization among data governance initiatives.</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Implement data governance as a continuous improvement process rather than a goal to be completed. Build routines that support constant review and discussion of data governance systems. Just as data use and transparency will evolve, so should data governance.</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344e066065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344e0660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Case 1 - Seattle (Rudy)</a:t>
            </a:r>
            <a:endParaRPr b="1">
              <a:solidFill>
                <a:schemeClr val="dk1"/>
              </a:solidFill>
            </a:endParaRPr>
          </a:p>
          <a:p>
            <a:pPr marL="0" lvl="0" indent="0" algn="l" rtl="0">
              <a:spcBef>
                <a:spcPts val="0"/>
              </a:spcBef>
              <a:spcAft>
                <a:spcPts val="0"/>
              </a:spcAft>
              <a:buNone/>
            </a:pPr>
            <a:endParaRPr b="1"/>
          </a:p>
          <a:p>
            <a:pPr marL="0" lvl="0" indent="0" algn="l" rtl="0">
              <a:spcBef>
                <a:spcPts val="0"/>
              </a:spcBef>
              <a:spcAft>
                <a:spcPts val="0"/>
              </a:spcAft>
              <a:buNone/>
            </a:pPr>
            <a:r>
              <a:rPr lang="en-US" b="1"/>
              <a:t>Summary (</a:t>
            </a:r>
            <a:r>
              <a:rPr lang="en-US" b="1" u="sng">
                <a:solidFill>
                  <a:schemeClr val="hlink"/>
                </a:solidFill>
                <a:hlinkClick r:id="rId3"/>
              </a:rPr>
              <a:t>Seattle Cohort 3 Case Study</a:t>
            </a:r>
            <a:r>
              <a:rPr lang="en-US" b="1"/>
              <a:t>)</a:t>
            </a:r>
            <a:endParaRPr b="1"/>
          </a:p>
          <a:p>
            <a:pPr marL="457200" lvl="0" indent="-298450" algn="l" rtl="0">
              <a:spcBef>
                <a:spcPts val="0"/>
              </a:spcBef>
              <a:spcAft>
                <a:spcPts val="0"/>
              </a:spcAft>
              <a:buSzPts val="1100"/>
              <a:buChar char="●"/>
            </a:pPr>
            <a:r>
              <a:rPr lang="en-US"/>
              <a:t>The City of Seattle joined the second cohort of the Bloomberg Philanthropies City Data Alliance in 2023. </a:t>
            </a:r>
            <a:endParaRPr/>
          </a:p>
          <a:p>
            <a:pPr marL="457200" lvl="0" indent="-298450" algn="l" rtl="0">
              <a:spcBef>
                <a:spcPts val="0"/>
              </a:spcBef>
              <a:spcAft>
                <a:spcPts val="0"/>
              </a:spcAft>
              <a:buSzPts val="1100"/>
              <a:buChar char="●"/>
            </a:pPr>
            <a:r>
              <a:rPr lang="en-US"/>
              <a:t>Seattle has over a decade of experience in creating a strong data culture and establishing good data practices. </a:t>
            </a:r>
            <a:endParaRPr/>
          </a:p>
          <a:p>
            <a:pPr marL="457200" lvl="0" indent="-298450" algn="l" rtl="0">
              <a:spcBef>
                <a:spcPts val="0"/>
              </a:spcBef>
              <a:spcAft>
                <a:spcPts val="0"/>
              </a:spcAft>
              <a:buSzPts val="1100"/>
              <a:buChar char="●"/>
            </a:pPr>
            <a:r>
              <a:rPr lang="en-US"/>
              <a:t>The city embraced the opportunity to go further to create a plan for continuous improvement that would help the city scale its best practices across departments, create frameworks for collaboration around complex challenges, and “move from common to best practice.” </a:t>
            </a:r>
            <a:endParaRPr/>
          </a:p>
          <a:p>
            <a:pPr marL="457200" lvl="0" indent="-298450" algn="l" rtl="0">
              <a:spcBef>
                <a:spcPts val="0"/>
              </a:spcBef>
              <a:spcAft>
                <a:spcPts val="0"/>
              </a:spcAft>
              <a:buSzPts val="1100"/>
              <a:buChar char="●"/>
            </a:pPr>
            <a:r>
              <a:rPr lang="en-US"/>
              <a:t>Transparent communication and engagement with internal and external stakeholders were foundational to Seattle’s development of the One Seattle Data Strategy 2024-2026 and resulted in a plan that captures the collective needs and vision of the city.</a:t>
            </a:r>
            <a:endParaRPr/>
          </a:p>
          <a:p>
            <a:pPr marL="0" lvl="0" indent="0" algn="l" rtl="0">
              <a:spcBef>
                <a:spcPts val="0"/>
              </a:spcBef>
              <a:spcAft>
                <a:spcPts val="0"/>
              </a:spcAft>
              <a:buNone/>
            </a:pPr>
            <a:endParaRPr/>
          </a:p>
          <a:p>
            <a:pPr marL="0" lvl="0" indent="0" algn="l" rtl="0">
              <a:spcBef>
                <a:spcPts val="0"/>
              </a:spcBef>
              <a:spcAft>
                <a:spcPts val="0"/>
              </a:spcAft>
              <a:buNone/>
            </a:pPr>
            <a:r>
              <a:rPr lang="en-US" b="1"/>
              <a:t>What we can learn from Seattle</a:t>
            </a:r>
            <a:endParaRPr b="1"/>
          </a:p>
          <a:p>
            <a:pPr marL="457200" lvl="0" indent="-298450" algn="l" rtl="0">
              <a:spcBef>
                <a:spcPts val="0"/>
              </a:spcBef>
              <a:spcAft>
                <a:spcPts val="0"/>
              </a:spcAft>
              <a:buSzPts val="1100"/>
              <a:buChar char="●"/>
            </a:pPr>
            <a:r>
              <a:rPr lang="en-US"/>
              <a:t>Transparent communication and meaningful engagement create a data strategy that is founded on people’s needs and concerns, which in turn increases buy-in, feasibility, and accountability for the plan. </a:t>
            </a:r>
            <a:endParaRPr/>
          </a:p>
          <a:p>
            <a:pPr marL="457200" lvl="0" indent="-298450" algn="l" rtl="0">
              <a:spcBef>
                <a:spcPts val="0"/>
              </a:spcBef>
              <a:spcAft>
                <a:spcPts val="0"/>
              </a:spcAft>
              <a:buSzPts val="1100"/>
              <a:buChar char="●"/>
            </a:pPr>
            <a:r>
              <a:rPr lang="en-US"/>
              <a:t>To pursue this approach, cities can:</a:t>
            </a:r>
            <a:endParaRPr/>
          </a:p>
          <a:p>
            <a:pPr marL="914400" lvl="1" indent="-298450" algn="l" rtl="0">
              <a:spcBef>
                <a:spcPts val="0"/>
              </a:spcBef>
              <a:spcAft>
                <a:spcPts val="0"/>
              </a:spcAft>
              <a:buSzPts val="1100"/>
              <a:buChar char="○"/>
            </a:pPr>
            <a:r>
              <a:rPr lang="en-US"/>
              <a:t>Cast a wide net to engage and inform internal stakeholders. Everyone has a role to play in data-informed continuous improvement.</a:t>
            </a:r>
            <a:endParaRPr/>
          </a:p>
          <a:p>
            <a:pPr marL="914400" lvl="1" indent="-298450" algn="l" rtl="0">
              <a:spcBef>
                <a:spcPts val="0"/>
              </a:spcBef>
              <a:spcAft>
                <a:spcPts val="0"/>
              </a:spcAft>
              <a:buSzPts val="1100"/>
              <a:buChar char="○"/>
            </a:pPr>
            <a:r>
              <a:rPr lang="en-US"/>
              <a:t>Plan your engagement process so that stakeholders’ input can be integrated into the work in a meaningful way. Engagement is a cycle, rather than a closed-end process.</a:t>
            </a:r>
            <a:endParaRPr/>
          </a:p>
          <a:p>
            <a:pPr marL="914400" lvl="1" indent="-298450" algn="l" rtl="0">
              <a:spcBef>
                <a:spcPts val="0"/>
              </a:spcBef>
              <a:spcAft>
                <a:spcPts val="0"/>
              </a:spcAft>
              <a:buSzPts val="1100"/>
              <a:buChar char="○"/>
            </a:pPr>
            <a:r>
              <a:rPr lang="en-US"/>
              <a:t>Celebrate and share final products with stakeholders to elevate and recognize their role. A sense of belonging builds accountability and momentum for ongoing efforts.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348103e8e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The Shift from Administration to an Integrated Approach (Kel)</a:t>
            </a:r>
            <a:endParaRPr b="1"/>
          </a:p>
          <a:p>
            <a:pPr marL="0" lvl="0" indent="0" algn="l" rtl="0">
              <a:spcBef>
                <a:spcPts val="0"/>
              </a:spcBef>
              <a:spcAft>
                <a:spcPts val="0"/>
              </a:spcAft>
              <a:buNone/>
            </a:pPr>
            <a:endParaRPr/>
          </a:p>
          <a:p>
            <a:pPr marL="0" lvl="0" indent="0" algn="l" rtl="0">
              <a:spcBef>
                <a:spcPts val="0"/>
              </a:spcBef>
              <a:spcAft>
                <a:spcPts val="0"/>
              </a:spcAft>
              <a:buNone/>
            </a:pPr>
            <a:r>
              <a:rPr lang="en-US"/>
              <a:t>Historically, when we talk about the scope of performance management, the focus has very much on administration, administration alone. But the administration’s power originates from Council. They dictate the “performance” of the organization either strategically, in strategic plans or operationally in programs and services the local government provides.</a:t>
            </a:r>
            <a:endParaRPr/>
          </a:p>
          <a:p>
            <a:pPr marL="0" lvl="0" indent="0" algn="l" rtl="0">
              <a:spcBef>
                <a:spcPts val="0"/>
              </a:spcBef>
              <a:spcAft>
                <a:spcPts val="0"/>
              </a:spcAft>
              <a:buNone/>
            </a:pPr>
            <a:endParaRPr/>
          </a:p>
          <a:p>
            <a:pPr marL="0" lvl="0" indent="0" algn="l" rtl="0">
              <a:spcBef>
                <a:spcPts val="0"/>
              </a:spcBef>
              <a:spcAft>
                <a:spcPts val="0"/>
              </a:spcAft>
              <a:buNone/>
            </a:pPr>
            <a:r>
              <a:rPr lang="en-US"/>
              <a:t>Sometimes, we classify political leadership buy-in and support as a key success factor and we assume this work will have leadership buy-in and support by default. But this assumption is not only far from reality but also require much effort to secure their buy-in and support all of which require a shift from administration to a more integrated approach.</a:t>
            </a:r>
            <a:endParaRPr/>
          </a:p>
          <a:p>
            <a:pPr marL="0" lvl="0" indent="0" algn="l" rtl="0">
              <a:spcBef>
                <a:spcPts val="0"/>
              </a:spcBef>
              <a:spcAft>
                <a:spcPts val="0"/>
              </a:spcAft>
              <a:buNone/>
            </a:pPr>
            <a:endParaRPr/>
          </a:p>
          <a:p>
            <a:pPr marL="0" lvl="0" indent="0" algn="l" rtl="0">
              <a:spcBef>
                <a:spcPts val="0"/>
              </a:spcBef>
              <a:spcAft>
                <a:spcPts val="0"/>
              </a:spcAft>
              <a:buNone/>
            </a:pPr>
            <a:r>
              <a:rPr lang="en-US"/>
              <a:t>To understand this better, let’s take a closer look at our form of government.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i="1">
                <a:solidFill>
                  <a:schemeClr val="dk1"/>
                </a:solidFill>
              </a:rPr>
              <a:t>Back pocket: suggested talking points</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None/>
            </a:pPr>
            <a:r>
              <a:rPr lang="en-US" i="1">
                <a:solidFill>
                  <a:schemeClr val="dk1"/>
                </a:solidFill>
              </a:rPr>
              <a:t>1. Why Move from an Administration-Centered Model?</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Traditionally, government operations have been siloed—administrators implement policies, while elected officials focus on governance.</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This separation often results in misalignment, inefficiencies, and a lack of responsiveness to public needs.</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Today’s challenges (e.g., rapid technological change, evolving citizen expectations) demand a more integrated approach to governance.</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US" i="1">
                <a:solidFill>
                  <a:schemeClr val="dk1"/>
                </a:solidFill>
              </a:rPr>
              <a:t>2. The Need for an Integrated System</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The future of governance lies in collaboration across elected officials, administrators, and the public.</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AI and data-driven tools bridge the gap between policymaking and service delivery by enabling real-time insights, predictive analytics, and automated decision support.</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Example: Cities using open data platforms allow policymakers, public employees, and residents to work from the same information, improving transparency and engagement.</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US" i="1">
                <a:solidFill>
                  <a:schemeClr val="dk1"/>
                </a:solidFill>
              </a:rPr>
              <a:t>3. Data-Driven Policymaking as a Governance Approach</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Governments are moving from intuition-based decisions to data-informed policymaking.</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Data helps prioritize resources, measure policy impact, and adapt in real time based on changing conditions.</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AI-enhanced governance allows cities to forecast demand for public services, improve emergency response, and optimize operations in a way that was previously impossible.</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US" i="1">
                <a:solidFill>
                  <a:schemeClr val="dk1"/>
                </a:solidFill>
              </a:rPr>
              <a:t>4. Takeaway: How to Foster Integration</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Break down silos—align data strategies across agencies.</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Promote shared accountability—use AI and data to create common goals and transparency.</a:t>
            </a:r>
            <a:endParaRPr i="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Engage communities—ensure public input is considered in decision-making through open data initiatives.</a:t>
            </a:r>
            <a:endParaRPr i="1">
              <a:solidFill>
                <a:schemeClr val="dk1"/>
              </a:solidFill>
            </a:endParaRPr>
          </a:p>
        </p:txBody>
      </p:sp>
      <p:sp>
        <p:nvSpPr>
          <p:cNvPr id="262" name="Google Shape;262;g3348103e8e5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344e066065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344e06606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The Politics (Council-Administration) Administration Dynamics (Kel)</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Based on the functional and structural view of government, there is a fine line between elected officials and the administration, representing the differences between politics and the administration. The function of politics is to set direction, making policy decisions while the function of the administration is to carry out the policy, namely policy implementation. This separation of the roles is known as the dichotomy view. But the politics - administration dichotomy view is grounded in an oversimplified characterization of the relationship between elected officials and the administration. For example, the administration also carries significant weight in the policy process beyond implementation such as policy formulators and evaluators.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44e066065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344e06606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Dichotomy to Continuum (Kel)</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So instead of a dichotomy, the relationship is better described as a continuum that moves from politics toward management, with policy and administration in the middle.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Continuum View suggests an expanded role of elected officials with the administration, and with management, meaning there is a strong case to shift our performance management and data-driven approach from administration focused to a more integrated approach recognizing the three key stakeholders and their distinct roles in performance management and the data-driven approach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344e066065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344e06606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Administration-Centric to Integrated (Kel)</a:t>
            </a:r>
            <a:endParaRPr b="1"/>
          </a:p>
          <a:p>
            <a:pPr marL="0" lvl="0" indent="0" algn="l" rtl="0">
              <a:spcBef>
                <a:spcPts val="0"/>
              </a:spcBef>
              <a:spcAft>
                <a:spcPts val="0"/>
              </a:spcAft>
              <a:buNone/>
            </a:pPr>
            <a:endParaRPr/>
          </a:p>
          <a:p>
            <a:pPr marL="0" lvl="0" indent="0" algn="l" rtl="0">
              <a:spcBef>
                <a:spcPts val="0"/>
              </a:spcBef>
              <a:spcAft>
                <a:spcPts val="0"/>
              </a:spcAft>
              <a:buNone/>
            </a:pPr>
            <a:r>
              <a:rPr lang="en-US"/>
              <a:t>At a high level, the elected officials set the “performance” and oversee the delivery of performance; the public provide critical input and feedback around the “performance” and hold the government accountable; last but not least, the administration is responsible for delivering the performance.</a:t>
            </a:r>
            <a:endParaRPr/>
          </a:p>
          <a:p>
            <a:pPr marL="0" lvl="0" indent="0" algn="l" rtl="0">
              <a:spcBef>
                <a:spcPts val="0"/>
              </a:spcBef>
              <a:spcAft>
                <a:spcPts val="0"/>
              </a:spcAft>
              <a:buNone/>
            </a:pPr>
            <a:endParaRPr/>
          </a:p>
          <a:p>
            <a:pPr marL="0" lvl="0" indent="0" algn="l" rtl="0">
              <a:spcBef>
                <a:spcPts val="0"/>
              </a:spcBef>
              <a:spcAft>
                <a:spcPts val="0"/>
              </a:spcAft>
              <a:buNone/>
            </a:pPr>
            <a:r>
              <a:rPr lang="en-US"/>
              <a:t>the administration and the public dynamic is well known with the rise of community engagement and public input but the elected officials involvement in the performance management process has fewer coverage and is less known. In order for the elected officials to be more involved in the performance management and data-driven approach, the administration has to use the data and other evidence to set proper context for setting the “performance” and reviewing the “performance”, particularly around the sharing of the administrative perspective. </a:t>
            </a:r>
            <a:endParaRPr/>
          </a:p>
          <a:p>
            <a:pPr marL="0" lvl="0" indent="0" algn="l" rtl="0">
              <a:spcBef>
                <a:spcPts val="0"/>
              </a:spcBef>
              <a:spcAft>
                <a:spcPts val="0"/>
              </a:spcAft>
              <a:buNone/>
            </a:pPr>
            <a:endParaRPr/>
          </a:p>
          <a:p>
            <a:pPr marL="0" lvl="0" indent="0" algn="l" rtl="0">
              <a:spcBef>
                <a:spcPts val="0"/>
              </a:spcBef>
              <a:spcAft>
                <a:spcPts val="0"/>
              </a:spcAft>
              <a:buNone/>
            </a:pPr>
            <a:r>
              <a:rPr lang="en-US"/>
              <a:t>Elected officials engagement and understanding of administrative activities, not only helps them provide timely feedback on political perspective but also enhance their appreciation of administrative perspective. For example, there may be issues that require community support and buy-in, the political acceptance and support can help increase the effectiveness of administration services and performance delivery.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348103e8e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From Data Management to Data Use: Building toward a DATA-driven Culture (Kel)</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last renewed focuses of performance management and data practices is building toward a data-driven culture.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By data-driven culture, I mean, a collection of individual behaviors and beliefs that data is the second most valuable asset of the organization and the value of data can and would be maximized through systematic collection, sharing, and application, all by design, in order to inform decision-making, improve public services, and drive accountability.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And this is built upon the following three aspects. Each corresponds to a performance management barrier mentioned earlier. Just to quickly refresh your memory, does anyone remember the barriers that affect the sustainability of performance management systems, hint there are three of them:</a:t>
            </a:r>
            <a:r>
              <a:rPr lang="en-US" b="1">
                <a:solidFill>
                  <a:schemeClr val="dk1"/>
                </a:solidFill>
              </a:rPr>
              <a:t> &lt;</a:t>
            </a:r>
            <a:r>
              <a:rPr lang="en-US" b="1" i="1">
                <a:solidFill>
                  <a:schemeClr val="dk1"/>
                </a:solidFill>
              </a:rPr>
              <a:t>knowledge, capacity and motivation and buy-in</a:t>
            </a:r>
            <a:r>
              <a:rPr lang="en-US" b="1">
                <a:solidFill>
                  <a:schemeClr val="dk1"/>
                </a:solidFill>
              </a:rPr>
              <a:t>&gt;</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 first aspect is to leverage a top-down approach to establish a central Data Governance Framework. it will be important to have leaders personally invested in this work, vocally support this work and visibly role model the ideal behaviors of this work.</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Focus on the frontline by Investing in Data Literacy and Upskilling. this is to bring the people and data together, the most valuable and second most valuable organizational assets. Even with great data, a culture shift won’t happen unless staff can understand and leverage it. Training in data literacy help people across all levels of the organization interpret insights, ask the right questions, and make data-driven decisions.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Foster Cross-Departmental Collaboration and Open Data Initiatives through data.Many local governments have valuable data buried and locked within individual departments. Encouraging cross-departmental collaboration and open data initiatives ensures that data is accessible, insights are shared, reducing duplication and enabling better coordination and cooperations.</a:t>
            </a:r>
            <a:endParaRPr>
              <a:solidFill>
                <a:schemeClr val="dk1"/>
              </a:solidFill>
            </a:endParaRPr>
          </a:p>
          <a:p>
            <a:pPr marL="0" lvl="0" indent="0" algn="l" rtl="0">
              <a:spcBef>
                <a:spcPts val="0"/>
              </a:spcBef>
              <a:spcAft>
                <a:spcPts val="0"/>
              </a:spcAft>
              <a:buNone/>
            </a:pPr>
            <a:endParaRPr b="1"/>
          </a:p>
        </p:txBody>
      </p:sp>
      <p:sp>
        <p:nvSpPr>
          <p:cNvPr id="307" name="Google Shape;307;g3348103e8e5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30e9f7b7c2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30e9f7b7c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Practical Strategies for Local Governments (Kel)</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We started our discussion today on two seemingly distinct practices: performance management and GenAI. As we are reviewing the two-decade journey of performance management and then the two-year journey of GenAi, we have landed on three overlapping areas: both are applied data practice, the success of both replies on the recognition and the engagement of key stakeholders and last but not the least, the high level approach the organisations should consider in adopting both.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Historically, AI is a high tech field that requires significant resources and expertise on a narrowly defined area or service but this is not true to GenAI which is much less specialized, much easier to use by a much broader staff base. all contribute to increased staff efficiency and improved residents and customer experience.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For governments to better adopt this technology, we have discussed three ideas that can accelerate your AI development through performance management, particularly renewed focuses of performance management: from performance management to data management, the Shift from Administration to an Integrated Approach by strengthening the engagement with council and lastly as i discussed in the last slide, building toward a data-driven culture.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So to bring all together, we have developed a simple decision tree to make the discussion and learning points more actionable: do you have an idea about the next AI pilot?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if yes,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if no,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i="1">
                <a:solidFill>
                  <a:schemeClr val="dk1"/>
                </a:solidFill>
              </a:rPr>
              <a:t>Back pocket:</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i="1">
                <a:solidFill>
                  <a:schemeClr val="dk1"/>
                </a:solidFill>
              </a:rPr>
              <a:t>2. If "Yes" – Steps to Launch an AI Pilot</a:t>
            </a:r>
            <a:endParaRPr i="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i="1">
                <a:solidFill>
                  <a:schemeClr val="dk1"/>
                </a:solidFill>
              </a:rPr>
              <a:t>Define the problem and use case</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AI should solve a real government challenge, not just be used for the sake of innovation.</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Example: A city implementing an AI chatbot to streamline constituent inquiries and service requests.</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Strengthen your data muscle</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AI is only as good as the data feeding it—ensure your data is high-quality, structured, and governed.</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Example: A government wanting to use AI for predictive policing must first ensure data integrity and fairness.</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Seek alignment and engage stakeholders</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AI success depends on buy-in from leadership, staff, and the community.</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Engage legal, IT, and programmatic teams early in the process to ensure a smooth rollout.</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Focus on transferable learning and culture-building</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AI pilots should inform broader organizational change, not just be a one-off project.</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Encourage training and capacity-building so staff feel empowered to use AI effectively.</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i="1">
                <a:solidFill>
                  <a:schemeClr val="dk1"/>
                </a:solidFill>
              </a:rPr>
              <a:t>3. If "No" – Laying the Groundwork First</a:t>
            </a:r>
            <a:endParaRPr i="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i="1">
                <a:solidFill>
                  <a:schemeClr val="dk1"/>
                </a:solidFill>
              </a:rPr>
              <a:t>Develop AI Guidelines</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Establish ethical and operational frameworks before deploying AI.</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Key considerations: bias mitigation, privacy protection, transparency, and accountability.</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Example: A city developing an AI ethics policy before implementing AI-driven decision tools.</a:t>
            </a: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Strengthen performance management practices</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Before leveraging AI, governments must ensure strong data-driven decision-making processes.</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rPr>
              <a:t>Example: Cities with robust performance dashboards and data reporting systems are better positioned to integrate AI solutions.</a:t>
            </a:r>
            <a:endParaRPr i="1">
              <a:solidFill>
                <a:schemeClr val="dk1"/>
              </a:solidFill>
            </a:endParaRPr>
          </a:p>
          <a:p>
            <a:pPr marL="914400" lvl="1" indent="-298450" algn="l" rtl="0">
              <a:lnSpc>
                <a:spcPct val="115000"/>
              </a:lnSpc>
              <a:spcBef>
                <a:spcPts val="0"/>
              </a:spcBef>
              <a:spcAft>
                <a:spcPts val="0"/>
              </a:spcAft>
              <a:buClr>
                <a:schemeClr val="dk1"/>
              </a:buClr>
              <a:buSzPts val="1100"/>
              <a:buChar char="○"/>
            </a:pPr>
            <a:r>
              <a:rPr lang="en-US" i="1">
                <a:solidFill>
                  <a:schemeClr val="dk1"/>
                </a:solidFill>
                <a:highlight>
                  <a:schemeClr val="accent4"/>
                </a:highlight>
              </a:rPr>
              <a:t>You might want to begin by creating a data strategy as your north star.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3cd4d214e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3cd4d214e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rPr>
              <a:t>Takeaway: AI is a Journey, Not a Destination (Rudy)</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AI </a:t>
            </a:r>
            <a:r>
              <a:rPr lang="en-US" b="1">
                <a:solidFill>
                  <a:schemeClr val="dk1"/>
                </a:solidFill>
              </a:rPr>
              <a:t>isn't a silver bullet</a:t>
            </a:r>
            <a:r>
              <a:rPr lang="en-US">
                <a:solidFill>
                  <a:schemeClr val="dk1"/>
                </a:solidFill>
              </a:rPr>
              <a:t>—it enhances </a:t>
            </a:r>
            <a:r>
              <a:rPr lang="en-US" b="1">
                <a:solidFill>
                  <a:schemeClr val="dk1"/>
                </a:solidFill>
              </a:rPr>
              <a:t>existing performance management</a:t>
            </a:r>
            <a:r>
              <a:rPr lang="en-US">
                <a:solidFill>
                  <a:schemeClr val="dk1"/>
                </a:solidFill>
              </a:rPr>
              <a:t> rather than replacing core governance functions.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Whether an organization is </a:t>
            </a:r>
            <a:r>
              <a:rPr lang="en-US" b="1">
                <a:solidFill>
                  <a:schemeClr val="dk1"/>
                </a:solidFill>
              </a:rPr>
              <a:t>AI-ready or not</a:t>
            </a:r>
            <a:r>
              <a:rPr lang="en-US">
                <a:solidFill>
                  <a:schemeClr val="dk1"/>
                </a:solidFill>
              </a:rPr>
              <a:t>, the goal is to </a:t>
            </a:r>
            <a:r>
              <a:rPr lang="en-US" b="1">
                <a:solidFill>
                  <a:schemeClr val="dk1"/>
                </a:solidFill>
              </a:rPr>
              <a:t>build a strong foundation for future AI adoption</a:t>
            </a:r>
            <a:r>
              <a:rPr lang="en-US">
                <a:solidFill>
                  <a:schemeClr val="dk1"/>
                </a:solidFill>
              </a:rPr>
              <a:t>.</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Strengthen data governance and performance management practices first.</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Develop AI guidelines and pilot responsible use cases.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Encourage the audience to </a:t>
            </a:r>
            <a:r>
              <a:rPr lang="en-US" b="1">
                <a:solidFill>
                  <a:schemeClr val="dk1"/>
                </a:solidFill>
              </a:rPr>
              <a:t>assess where their organization stands</a:t>
            </a:r>
            <a:r>
              <a:rPr lang="en-US">
                <a:solidFill>
                  <a:schemeClr val="dk1"/>
                </a:solidFill>
              </a:rPr>
              <a:t> and identify their </a:t>
            </a:r>
            <a:r>
              <a:rPr lang="en-US" b="1">
                <a:solidFill>
                  <a:schemeClr val="dk1"/>
                </a:solidFill>
              </a:rPr>
              <a:t>next best step</a:t>
            </a:r>
            <a:r>
              <a:rPr lang="en-US">
                <a:solidFill>
                  <a:schemeClr val="dk1"/>
                </a:solidFill>
              </a:rPr>
              <a:t>.</a:t>
            </a:r>
            <a:endParaRPr>
              <a:solidFill>
                <a:schemeClr val="dk1"/>
              </a:solidFill>
            </a:endParaRPr>
          </a:p>
          <a:p>
            <a:pPr marL="914400" lvl="1" indent="-298450" algn="l" rtl="0">
              <a:spcBef>
                <a:spcPts val="0"/>
              </a:spcBef>
              <a:spcAft>
                <a:spcPts val="0"/>
              </a:spcAft>
              <a:buClr>
                <a:schemeClr val="dk1"/>
              </a:buClr>
              <a:buSzPts val="1100"/>
              <a:buAutoNum type="alphaLcPeriod"/>
            </a:pPr>
            <a:r>
              <a:rPr lang="en-US">
                <a:solidFill>
                  <a:schemeClr val="dk1"/>
                </a:solidFill>
              </a:rPr>
              <a:t>AI is a journey—where you are now determines where you go next.</a:t>
            </a:r>
            <a:endParaRPr b="1">
              <a:solidFill>
                <a:schemeClr val="dk1"/>
              </a:solidFill>
            </a:endParaRPr>
          </a:p>
          <a:p>
            <a:pPr marL="0" lvl="0" indent="0" algn="l" rtl="0">
              <a:lnSpc>
                <a:spcPct val="115000"/>
              </a:lnSpc>
              <a:spcBef>
                <a:spcPts val="1200"/>
              </a:spcBef>
              <a:spcAft>
                <a:spcPts val="1200"/>
              </a:spcAft>
              <a:buNone/>
            </a:pP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1056b6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(Rudy)</a:t>
            </a:r>
            <a:endParaRPr/>
          </a:p>
        </p:txBody>
      </p:sp>
      <p:sp>
        <p:nvSpPr>
          <p:cNvPr id="334" name="Google Shape;334;g331056b649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348103e8e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About GovEx (Rudy) 2 Minutes </a:t>
            </a:r>
            <a:endParaRPr b="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At GovEx, our work is centered on helping local governments improve performance and decision-making through data-driven practices.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We deliver our work to our local government partners through three distinct ways: </a:t>
            </a:r>
            <a:endParaRPr>
              <a:solidFill>
                <a:schemeClr val="dk1"/>
              </a:solidFill>
            </a:endParaRPr>
          </a:p>
          <a:p>
            <a:pPr marL="914400" lvl="1" indent="-298450" algn="l" rtl="0">
              <a:spcBef>
                <a:spcPts val="0"/>
              </a:spcBef>
              <a:spcAft>
                <a:spcPts val="0"/>
              </a:spcAft>
              <a:buClr>
                <a:schemeClr val="dk1"/>
              </a:buClr>
              <a:buSzPts val="1100"/>
              <a:buChar char="○"/>
            </a:pPr>
            <a:r>
              <a:rPr lang="en-US" b="1">
                <a:solidFill>
                  <a:schemeClr val="dk1"/>
                </a:solidFill>
              </a:rPr>
              <a:t>Field Defining Research </a:t>
            </a:r>
            <a:r>
              <a:rPr lang="en-US">
                <a:solidFill>
                  <a:schemeClr val="dk1"/>
                </a:solidFill>
              </a:rPr>
              <a:t>- Coronavirus Resource Center, City Data Explorer (aggregates data for large cities; benchmarking)</a:t>
            </a:r>
            <a:endParaRPr>
              <a:solidFill>
                <a:schemeClr val="dk1"/>
              </a:solidFill>
            </a:endParaRPr>
          </a:p>
          <a:p>
            <a:pPr marL="914400" lvl="1" indent="-298450" algn="l" rtl="0">
              <a:spcBef>
                <a:spcPts val="0"/>
              </a:spcBef>
              <a:spcAft>
                <a:spcPts val="0"/>
              </a:spcAft>
              <a:buClr>
                <a:schemeClr val="dk1"/>
              </a:buClr>
              <a:buSzPts val="1100"/>
              <a:buChar char="○"/>
            </a:pPr>
            <a:r>
              <a:rPr lang="en-US" b="1">
                <a:solidFill>
                  <a:schemeClr val="dk1"/>
                </a:solidFill>
              </a:rPr>
              <a:t>Expert Advisors</a:t>
            </a:r>
            <a:r>
              <a:rPr lang="en-US">
                <a:solidFill>
                  <a:schemeClr val="dk1"/>
                </a:solidFill>
              </a:rPr>
              <a:t> - We provide technical assistance and coaching — we have a team of expert advisors who work one-on-one with city leaders and staff to improve cities’ data practices - our name GovEx is pretty appropriate in that most of us </a:t>
            </a:r>
            <a:r>
              <a:rPr lang="en-US" b="1" i="1">
                <a:solidFill>
                  <a:schemeClr val="dk1"/>
                </a:solidFill>
              </a:rPr>
              <a:t>are </a:t>
            </a:r>
            <a:r>
              <a:rPr lang="en-US">
                <a:solidFill>
                  <a:schemeClr val="dk1"/>
                </a:solidFill>
              </a:rPr>
              <a:t>ex-government practitioners</a:t>
            </a:r>
            <a:endParaRPr>
              <a:solidFill>
                <a:schemeClr val="dk1"/>
              </a:solidFill>
            </a:endParaRPr>
          </a:p>
          <a:p>
            <a:pPr marL="914400" lvl="1" indent="-298450" algn="l" rtl="0">
              <a:spcBef>
                <a:spcPts val="0"/>
              </a:spcBef>
              <a:spcAft>
                <a:spcPts val="0"/>
              </a:spcAft>
              <a:buClr>
                <a:schemeClr val="dk1"/>
              </a:buClr>
              <a:buSzPts val="1100"/>
              <a:buChar char="○"/>
            </a:pPr>
            <a:r>
              <a:rPr lang="en-US" b="1">
                <a:solidFill>
                  <a:schemeClr val="dk1"/>
                </a:solidFill>
              </a:rPr>
              <a:t>Public Sector Connectors</a:t>
            </a:r>
            <a:r>
              <a:rPr lang="en-US">
                <a:solidFill>
                  <a:schemeClr val="dk1"/>
                </a:solidFill>
              </a:rPr>
              <a:t> - including efforts such as the City AI Connect - a platform for connecting practitioners and scholars on the topic</a:t>
            </a:r>
            <a:endParaRPr>
              <a:solidFill>
                <a:schemeClr val="dk1"/>
              </a:solidFill>
            </a:endParaRPr>
          </a:p>
          <a:p>
            <a:pPr marL="457200" lvl="0" indent="-298450" algn="l" rtl="0">
              <a:spcBef>
                <a:spcPts val="0"/>
              </a:spcBef>
              <a:spcAft>
                <a:spcPts val="0"/>
              </a:spcAft>
              <a:buClr>
                <a:schemeClr val="dk1"/>
              </a:buClr>
              <a:buSzPts val="1100"/>
              <a:buChar char="●"/>
            </a:pPr>
            <a:r>
              <a:rPr lang="en-US" b="1">
                <a:solidFill>
                  <a:schemeClr val="dk1"/>
                </a:solidFill>
              </a:rPr>
              <a:t>Additionally, cross-cutting across these three is our GovEx Academy</a:t>
            </a:r>
            <a:r>
              <a:rPr lang="en-US">
                <a:solidFill>
                  <a:schemeClr val="dk1"/>
                </a:solidFill>
              </a:rPr>
              <a:t> - which offers instructor led and self-guided courses, in both online and in-person education to help city leaders and teams build data knowledge and skills as part of Bloomberg Philanthropies’ What Works Cities Certification program and other initiatives.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p>
        </p:txBody>
      </p:sp>
      <p:sp>
        <p:nvSpPr>
          <p:cNvPr id="80" name="Google Shape;80;g3348103e8e5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3cd4d214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(Rudy)</a:t>
            </a:r>
            <a:endParaRPr/>
          </a:p>
        </p:txBody>
      </p:sp>
      <p:sp>
        <p:nvSpPr>
          <p:cNvPr id="341" name="Google Shape;341;g33cd4d214ea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2ddc28abc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Engagement Question 1 (Rudy, Kel to support)</a:t>
            </a:r>
            <a:endParaRPr b="1"/>
          </a:p>
          <a:p>
            <a:pPr marL="0" lvl="0" indent="0" algn="l" rtl="0">
              <a:spcBef>
                <a:spcPts val="0"/>
              </a:spcBef>
              <a:spcAft>
                <a:spcPts val="0"/>
              </a:spcAft>
              <a:buNone/>
            </a:pPr>
            <a:endParaRPr b="1"/>
          </a:p>
        </p:txBody>
      </p:sp>
      <p:sp>
        <p:nvSpPr>
          <p:cNvPr id="349" name="Google Shape;349;g32ddc28abc6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31056b649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Engagement Question 1 (</a:t>
            </a:r>
            <a:r>
              <a:rPr lang="en-US" b="1">
                <a:solidFill>
                  <a:schemeClr val="dk1"/>
                </a:solidFill>
              </a:rPr>
              <a:t>Rudy, Kel to support</a:t>
            </a:r>
            <a:r>
              <a:rPr lang="en-US" b="1"/>
              <a:t>)</a:t>
            </a:r>
            <a:endParaRPr b="1"/>
          </a:p>
          <a:p>
            <a:pPr marL="0" lvl="0" indent="0" algn="l" rtl="0">
              <a:spcBef>
                <a:spcPts val="0"/>
              </a:spcBef>
              <a:spcAft>
                <a:spcPts val="0"/>
              </a:spcAft>
              <a:buNone/>
            </a:pPr>
            <a:r>
              <a:rPr lang="en-US"/>
              <a:t>AI use such as AI chatbots, such as chatGPT, Gemini or Microsoft Copilot.</a:t>
            </a:r>
            <a:endParaRPr/>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endParaRPr b="1"/>
          </a:p>
        </p:txBody>
      </p:sp>
      <p:sp>
        <p:nvSpPr>
          <p:cNvPr id="356" name="Google Shape;356;g331056b6493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42cb38d9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42cb38d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Exercise Intro slide (Rudy + Kel) 30 seconds </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But before we get started, we’re going to take a few minutes (</a:t>
            </a:r>
            <a:r>
              <a:rPr lang="en-US" i="1">
                <a:solidFill>
                  <a:schemeClr val="dk1"/>
                </a:solidFill>
              </a:rPr>
              <a:t>6-8 minutes)</a:t>
            </a:r>
            <a:r>
              <a:rPr lang="en-US">
                <a:solidFill>
                  <a:schemeClr val="dk1"/>
                </a:solidFill>
              </a:rPr>
              <a:t> to do some small group exercises - and get everybody moving!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 dyads or triads (</a:t>
            </a:r>
            <a:r>
              <a:rPr lang="en-US" i="1">
                <a:solidFill>
                  <a:schemeClr val="dk1"/>
                </a:solidFill>
              </a:rPr>
              <a:t>groups of 2 or 3</a:t>
            </a:r>
            <a:r>
              <a:rPr lang="en-US">
                <a:solidFill>
                  <a:schemeClr val="dk1"/>
                </a:solidFill>
              </a:rPr>
              <a:t>)....</a:t>
            </a:r>
            <a:r>
              <a:rPr lang="en-US" i="1">
                <a:solidFill>
                  <a:schemeClr val="dk1"/>
                </a:solidFill>
              </a:rPr>
              <a:t>go to next slide</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42cb38d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Small Group Exercise - Consider This (Rudy + Kel) 15 Minutes</a:t>
            </a:r>
            <a:endParaRPr b="1"/>
          </a:p>
          <a:p>
            <a:pPr marL="0" lvl="0" indent="0" algn="l" rtl="0">
              <a:spcBef>
                <a:spcPts val="0"/>
              </a:spcBef>
              <a:spcAft>
                <a:spcPts val="0"/>
              </a:spcAft>
              <a:buNone/>
            </a:pPr>
            <a:endParaRPr b="1"/>
          </a:p>
          <a:p>
            <a:pPr marL="0" lvl="0" indent="0" algn="l" rtl="0">
              <a:spcBef>
                <a:spcPts val="0"/>
              </a:spcBef>
              <a:spcAft>
                <a:spcPts val="0"/>
              </a:spcAft>
              <a:buNone/>
            </a:pPr>
            <a:r>
              <a:rPr lang="en-US"/>
              <a:t>In your groups of two or threes, take the next 6-8 minutes to discuss the two questions posed on the screen as you see them. </a:t>
            </a:r>
            <a:endParaRPr/>
          </a:p>
          <a:p>
            <a:pPr marL="0" lvl="0" indent="0" algn="l" rtl="0">
              <a:spcBef>
                <a:spcPts val="0"/>
              </a:spcBef>
              <a:spcAft>
                <a:spcPts val="0"/>
              </a:spcAft>
              <a:buNone/>
            </a:pPr>
            <a:r>
              <a:rPr lang="en-US"/>
              <a:t>In addition, please do a quick introduction of yourself and the local government you are a part of while in your small groups; then explain to your group: if we were to visit your city, when is the best time and things to do; Then we can come back and continue with our conversation!</a:t>
            </a:r>
            <a:endParaRPr/>
          </a:p>
          <a:p>
            <a:pPr marL="0" lvl="0" indent="0" algn="l" rtl="0">
              <a:spcBef>
                <a:spcPts val="0"/>
              </a:spcBef>
              <a:spcAft>
                <a:spcPts val="0"/>
              </a:spcAft>
              <a:buNone/>
            </a:pPr>
            <a:endParaRPr/>
          </a:p>
          <a:p>
            <a:pPr marL="0" lvl="0" indent="0" algn="l" rtl="0">
              <a:spcBef>
                <a:spcPts val="0"/>
              </a:spcBef>
              <a:spcAft>
                <a:spcPts val="0"/>
              </a:spcAft>
              <a:buNone/>
            </a:pPr>
            <a:r>
              <a:rPr lang="en-US"/>
              <a:t>Let’s take about 6 minutes doing this exercise. </a:t>
            </a:r>
            <a:br>
              <a:rPr lang="en-US"/>
            </a:br>
            <a:br>
              <a:rPr lang="en-US"/>
            </a:br>
            <a:r>
              <a:rPr lang="en-US" i="1"/>
              <a:t>listen in to convos across the room.</a:t>
            </a:r>
            <a:endParaRPr i="1"/>
          </a:p>
          <a:p>
            <a:pPr marL="0" lvl="0" indent="0" algn="l" rtl="0">
              <a:spcBef>
                <a:spcPts val="0"/>
              </a:spcBef>
              <a:spcAft>
                <a:spcPts val="0"/>
              </a:spcAft>
              <a:buNone/>
            </a:pPr>
            <a:r>
              <a:rPr lang="en-US" i="1"/>
              <a:t>bring everyone together.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Spend 5-7 minutes to encourage some report out.</a:t>
            </a:r>
            <a:endParaRPr i="1"/>
          </a:p>
          <a:p>
            <a:pPr marL="0" lvl="0" indent="0" algn="l" rtl="0">
              <a:spcBef>
                <a:spcPts val="0"/>
              </a:spcBef>
              <a:spcAft>
                <a:spcPts val="0"/>
              </a:spcAft>
              <a:buNone/>
            </a:pPr>
            <a:r>
              <a:rPr lang="en-US" i="1"/>
              <a:t>After everyone reports out, aggregate/bucket some the things they said. </a:t>
            </a:r>
            <a:endParaRPr i="1"/>
          </a:p>
          <a:p>
            <a:pPr marL="457200" lvl="0" indent="-298450" algn="l" rtl="0">
              <a:spcBef>
                <a:spcPts val="0"/>
              </a:spcBef>
              <a:spcAft>
                <a:spcPts val="0"/>
              </a:spcAft>
              <a:buSzPts val="1100"/>
              <a:buChar char="-"/>
            </a:pPr>
            <a:r>
              <a:rPr lang="en-US" i="1"/>
              <a:t>E.g., “we hear the topic of xyz a lot” or “we hear you identify abcd challenge or opportunities” </a:t>
            </a:r>
            <a:endParaRPr i="1"/>
          </a:p>
          <a:p>
            <a:pPr marL="0" lvl="0" indent="0" algn="l" rtl="0">
              <a:spcBef>
                <a:spcPts val="0"/>
              </a:spcBef>
              <a:spcAft>
                <a:spcPts val="0"/>
              </a:spcAft>
              <a:buNone/>
            </a:pPr>
            <a:endParaRPr i="1"/>
          </a:p>
          <a:p>
            <a:pPr marL="0" lvl="0" indent="0" algn="l" rtl="0">
              <a:spcBef>
                <a:spcPts val="0"/>
              </a:spcBef>
              <a:spcAft>
                <a:spcPts val="0"/>
              </a:spcAft>
              <a:buNone/>
            </a:pPr>
            <a:r>
              <a:rPr lang="en-US" i="1"/>
              <a:t>Go to next slide</a:t>
            </a:r>
            <a:endParaRPr i="1"/>
          </a:p>
          <a:p>
            <a:pPr marL="0" lvl="0" indent="0" algn="l" rtl="0">
              <a:spcBef>
                <a:spcPts val="0"/>
              </a:spcBef>
              <a:spcAft>
                <a:spcPts val="0"/>
              </a:spcAft>
              <a:buNone/>
            </a:pPr>
            <a:endParaRPr b="1"/>
          </a:p>
        </p:txBody>
      </p:sp>
      <p:sp>
        <p:nvSpPr>
          <p:cNvPr id="96" name="Google Shape;96;g2e42cb38d98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37c3a4022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37c3a402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Session Objectives (Rudy) 30 Seconds </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US" i="1">
                <a:solidFill>
                  <a:schemeClr val="dk1"/>
                </a:solidFill>
              </a:rPr>
              <a:t>tie in presentation to what the exercise yielded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And that’s what we are here to talk about today. </a:t>
            </a:r>
            <a:endParaRPr>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US" b="1" i="1">
                <a:solidFill>
                  <a:schemeClr val="dk1"/>
                </a:solidFill>
              </a:rPr>
              <a:t>Opening Hook:</a:t>
            </a:r>
            <a:endParaRPr i="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Governments are under pressure to be more data-driven and to do more with less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We know this to be true across all levels of government.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On top of that, AI is transforming how we work—but only if we get the fundamentals right.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Particularly, on why performance management practices matter more than ever, in the era of Artificial Intelligence.</a:t>
            </a:r>
            <a:endParaRPr>
              <a:solidFill>
                <a:schemeClr val="dk1"/>
              </a:solidFill>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2ddc28abc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The Foundations of Performance Management Practices and AI in Government (Rudy)</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
        <p:nvSpPr>
          <p:cNvPr id="111" name="Google Shape;111;g32ddc28abc6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2ddc28abc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What is PM (Rudy)</a:t>
            </a:r>
            <a:endParaRPr b="1"/>
          </a:p>
          <a:p>
            <a:pPr marL="0" lvl="0" indent="0" algn="l" rtl="0">
              <a:spcBef>
                <a:spcPts val="0"/>
              </a:spcBef>
              <a:spcAft>
                <a:spcPts val="0"/>
              </a:spcAft>
              <a:buNone/>
            </a:pPr>
            <a:endParaRPr b="1"/>
          </a:p>
        </p:txBody>
      </p:sp>
      <p:sp>
        <p:nvSpPr>
          <p:cNvPr id="116" name="Google Shape;116;g32ddc28abc6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ddc28abc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Definition of PM (Rudy)</a:t>
            </a:r>
            <a:endParaRPr b="1">
              <a:solidFill>
                <a:schemeClr val="dk1"/>
              </a:solidFill>
            </a:endParaRPr>
          </a:p>
          <a:p>
            <a:pPr marL="457200" lvl="0" indent="-298450" algn="l" rtl="0">
              <a:spcBef>
                <a:spcPts val="0"/>
              </a:spcBef>
              <a:spcAft>
                <a:spcPts val="0"/>
              </a:spcAft>
              <a:buClr>
                <a:schemeClr val="dk1"/>
              </a:buClr>
              <a:buSzPts val="1100"/>
              <a:buChar char="●"/>
            </a:pPr>
            <a:r>
              <a:rPr lang="en-US" i="1">
                <a:solidFill>
                  <a:schemeClr val="dk1"/>
                </a:solidFill>
              </a:rPr>
              <a:t>Read what is on the screen</a:t>
            </a:r>
            <a:endParaRPr i="1">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 management tool that helps get things done and done well.</a:t>
            </a:r>
            <a:endParaRPr i="1">
              <a:solidFill>
                <a:schemeClr val="dk1"/>
              </a:solidFill>
            </a:endParaRPr>
          </a:p>
          <a:p>
            <a:pPr marL="0" lvl="0" indent="0" algn="l" rtl="0">
              <a:spcBef>
                <a:spcPts val="0"/>
              </a:spcBef>
              <a:spcAft>
                <a:spcPts val="0"/>
              </a:spcAft>
              <a:buNone/>
            </a:pPr>
            <a:endParaRPr b="1"/>
          </a:p>
        </p:txBody>
      </p:sp>
      <p:sp>
        <p:nvSpPr>
          <p:cNvPr id="122" name="Google Shape;122;g32ddc28abc6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solidFill>
          <a:srgbClr val="AF47D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5000"/>
          </a:blip>
          <a:srcRect/>
          <a:stretch/>
        </p:blipFill>
        <p:spPr>
          <a:xfrm>
            <a:off x="0" y="0"/>
            <a:ext cx="12192000" cy="6858000"/>
          </a:xfrm>
          <a:prstGeom prst="rect">
            <a:avLst/>
          </a:prstGeom>
          <a:noFill/>
          <a:ln>
            <a:noFill/>
          </a:ln>
        </p:spPr>
      </p:pic>
      <p:pic>
        <p:nvPicPr>
          <p:cNvPr id="10" name="Google Shape;10;p2"/>
          <p:cNvPicPr preferRelativeResize="0"/>
          <p:nvPr/>
        </p:nvPicPr>
        <p:blipFill rotWithShape="1">
          <a:blip r:embed="rId3">
            <a:alphaModFix/>
          </a:blip>
          <a:srcRect/>
          <a:stretch/>
        </p:blipFill>
        <p:spPr>
          <a:xfrm>
            <a:off x="914400" y="914200"/>
            <a:ext cx="7179276" cy="1335678"/>
          </a:xfrm>
          <a:prstGeom prst="rect">
            <a:avLst/>
          </a:prstGeom>
          <a:noFill/>
          <a:ln>
            <a:noFill/>
          </a:ln>
        </p:spPr>
      </p:pic>
      <p:sp>
        <p:nvSpPr>
          <p:cNvPr id="11" name="Google Shape;11;p2"/>
          <p:cNvSpPr txBox="1">
            <a:spLocks noGrp="1"/>
          </p:cNvSpPr>
          <p:nvPr>
            <p:ph type="title"/>
          </p:nvPr>
        </p:nvSpPr>
        <p:spPr>
          <a:xfrm>
            <a:off x="914400" y="2472098"/>
            <a:ext cx="10204704" cy="1551262"/>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4400"/>
              <a:buFont typeface="Lato Black"/>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body" idx="1"/>
          </p:nvPr>
        </p:nvSpPr>
        <p:spPr>
          <a:xfrm>
            <a:off x="914400" y="4297680"/>
            <a:ext cx="10204704" cy="104621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SzPts val="2520"/>
              <a:buNone/>
              <a:defRPr sz="2800">
                <a:solidFill>
                  <a:schemeClr val="lt1"/>
                </a:solidFill>
              </a:defRPr>
            </a:lvl1pPr>
            <a:lvl2pPr marL="914400" lvl="1" indent="-228600" algn="l">
              <a:lnSpc>
                <a:spcPct val="110000"/>
              </a:lnSpc>
              <a:spcBef>
                <a:spcPts val="600"/>
              </a:spcBef>
              <a:spcAft>
                <a:spcPts val="0"/>
              </a:spcAft>
              <a:buSzPts val="1800"/>
              <a:buNone/>
              <a:defRPr sz="2000">
                <a:solidFill>
                  <a:srgbClr val="888888"/>
                </a:solidFill>
              </a:defRPr>
            </a:lvl2pPr>
            <a:lvl3pPr marL="1371600" lvl="2" indent="-228600" algn="l">
              <a:lnSpc>
                <a:spcPct val="110000"/>
              </a:lnSpc>
              <a:spcBef>
                <a:spcPts val="600"/>
              </a:spcBef>
              <a:spcAft>
                <a:spcPts val="0"/>
              </a:spcAft>
              <a:buSzPts val="1620"/>
              <a:buNone/>
              <a:defRPr sz="1800">
                <a:solidFill>
                  <a:srgbClr val="888888"/>
                </a:solidFill>
              </a:defRPr>
            </a:lvl3pPr>
            <a:lvl4pPr marL="1828800" lvl="3" indent="-228600" algn="l">
              <a:lnSpc>
                <a:spcPct val="110000"/>
              </a:lnSpc>
              <a:spcBef>
                <a:spcPts val="600"/>
              </a:spcBef>
              <a:spcAft>
                <a:spcPts val="0"/>
              </a:spcAft>
              <a:buSzPts val="1440"/>
              <a:buNone/>
              <a:defRPr sz="1600">
                <a:solidFill>
                  <a:srgbClr val="888888"/>
                </a:solidFill>
              </a:defRPr>
            </a:lvl4pPr>
            <a:lvl5pPr marL="2286000" lvl="4" indent="-228600" algn="l">
              <a:lnSpc>
                <a:spcPct val="110000"/>
              </a:lnSpc>
              <a:spcBef>
                <a:spcPts val="600"/>
              </a:spcBef>
              <a:spcAft>
                <a:spcPts val="0"/>
              </a:spcAft>
              <a:buSzPts val="14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3" name="Google Shape;13;p2"/>
          <p:cNvPicPr preferRelativeResize="0"/>
          <p:nvPr/>
        </p:nvPicPr>
        <p:blipFill rotWithShape="1">
          <a:blip r:embed="rId4">
            <a:alphaModFix/>
          </a:blip>
          <a:srcRect/>
          <a:stretch/>
        </p:blipFill>
        <p:spPr>
          <a:xfrm>
            <a:off x="914400" y="5943600"/>
            <a:ext cx="1917127" cy="3859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body and chart">
  <p:cSld name="SECTION_TITLE_AND_DESCRIPTION">
    <p:spTree>
      <p:nvGrpSpPr>
        <p:cNvPr id="1" name="Shape 55"/>
        <p:cNvGrpSpPr/>
        <p:nvPr/>
      </p:nvGrpSpPr>
      <p:grpSpPr>
        <a:xfrm>
          <a:off x="0" y="0"/>
          <a:ext cx="0" cy="0"/>
          <a:chOff x="0" y="0"/>
          <a:chExt cx="0" cy="0"/>
        </a:xfrm>
      </p:grpSpPr>
      <p:sp>
        <p:nvSpPr>
          <p:cNvPr id="56" name="Google Shape;56;p11"/>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latin typeface="Inter"/>
              <a:ea typeface="Inter"/>
              <a:cs typeface="Inter"/>
              <a:sym typeface="Inter"/>
            </a:endParaRPr>
          </a:p>
        </p:txBody>
      </p:sp>
      <p:sp>
        <p:nvSpPr>
          <p:cNvPr id="57" name="Google Shape;57;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
        <p:nvSpPr>
          <p:cNvPr id="58" name="Google Shape;58;p11"/>
          <p:cNvSpPr txBox="1">
            <a:spLocks noGrp="1"/>
          </p:cNvSpPr>
          <p:nvPr>
            <p:ph type="title"/>
          </p:nvPr>
        </p:nvSpPr>
        <p:spPr>
          <a:xfrm>
            <a:off x="302033" y="219174"/>
            <a:ext cx="2196300" cy="317700"/>
          </a:xfrm>
          <a:prstGeom prst="rect">
            <a:avLst/>
          </a:prstGeom>
        </p:spPr>
        <p:txBody>
          <a:bodyPr spcFirstLastPara="1" wrap="square" lIns="0" tIns="0" rIns="0" bIns="0" anchor="ctr" anchorCtr="0">
            <a:noAutofit/>
          </a:bodyPr>
          <a:lstStyle>
            <a:lvl1pPr lvl="0">
              <a:spcBef>
                <a:spcPts val="0"/>
              </a:spcBef>
              <a:spcAft>
                <a:spcPts val="0"/>
              </a:spcAft>
              <a:buSzPts val="800"/>
              <a:buNone/>
              <a:defRPr sz="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1"/>
          <p:cNvSpPr txBox="1">
            <a:spLocks noGrp="1"/>
          </p:cNvSpPr>
          <p:nvPr>
            <p:ph type="title" idx="2"/>
          </p:nvPr>
        </p:nvSpPr>
        <p:spPr>
          <a:xfrm>
            <a:off x="9645690" y="219174"/>
            <a:ext cx="2196300" cy="317700"/>
          </a:xfrm>
          <a:prstGeom prst="rect">
            <a:avLst/>
          </a:prstGeom>
        </p:spPr>
        <p:txBody>
          <a:bodyPr spcFirstLastPara="1" wrap="square" lIns="0" tIns="0" rIns="0" bIns="0" anchor="ctr" anchorCtr="0">
            <a:noAutofit/>
          </a:bodyPr>
          <a:lstStyle>
            <a:lvl1pPr lvl="0" algn="r">
              <a:spcBef>
                <a:spcPts val="0"/>
              </a:spcBef>
              <a:spcAft>
                <a:spcPts val="0"/>
              </a:spcAft>
              <a:buClr>
                <a:schemeClr val="lt1"/>
              </a:buClr>
              <a:buSzPts val="800"/>
              <a:buNone/>
              <a:defRPr sz="800" b="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a:endParaRPr/>
          </a:p>
        </p:txBody>
      </p:sp>
      <p:sp>
        <p:nvSpPr>
          <p:cNvPr id="60" name="Google Shape;60;p11"/>
          <p:cNvSpPr txBox="1">
            <a:spLocks noGrp="1"/>
          </p:cNvSpPr>
          <p:nvPr>
            <p:ph type="title" idx="3"/>
          </p:nvPr>
        </p:nvSpPr>
        <p:spPr>
          <a:xfrm>
            <a:off x="302033" y="1694799"/>
            <a:ext cx="5492100" cy="10887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3300"/>
              <a:buNone/>
              <a:defRPr sz="3300"/>
            </a:lvl1pPr>
            <a:lvl2pPr lvl="1">
              <a:lnSpc>
                <a:spcPct val="80000"/>
              </a:lnSpc>
              <a:spcBef>
                <a:spcPts val="0"/>
              </a:spcBef>
              <a:spcAft>
                <a:spcPts val="0"/>
              </a:spcAft>
              <a:buSzPts val="3300"/>
              <a:buNone/>
              <a:defRPr sz="3300"/>
            </a:lvl2pPr>
            <a:lvl3pPr lvl="2">
              <a:lnSpc>
                <a:spcPct val="80000"/>
              </a:lnSpc>
              <a:spcBef>
                <a:spcPts val="0"/>
              </a:spcBef>
              <a:spcAft>
                <a:spcPts val="0"/>
              </a:spcAft>
              <a:buSzPts val="3300"/>
              <a:buNone/>
              <a:defRPr sz="3300"/>
            </a:lvl3pPr>
            <a:lvl4pPr lvl="3">
              <a:lnSpc>
                <a:spcPct val="80000"/>
              </a:lnSpc>
              <a:spcBef>
                <a:spcPts val="0"/>
              </a:spcBef>
              <a:spcAft>
                <a:spcPts val="0"/>
              </a:spcAft>
              <a:buSzPts val="3300"/>
              <a:buNone/>
              <a:defRPr sz="3300"/>
            </a:lvl4pPr>
            <a:lvl5pPr lvl="4">
              <a:lnSpc>
                <a:spcPct val="80000"/>
              </a:lnSpc>
              <a:spcBef>
                <a:spcPts val="0"/>
              </a:spcBef>
              <a:spcAft>
                <a:spcPts val="0"/>
              </a:spcAft>
              <a:buSzPts val="3300"/>
              <a:buNone/>
              <a:defRPr sz="3300"/>
            </a:lvl5pPr>
            <a:lvl6pPr lvl="5">
              <a:lnSpc>
                <a:spcPct val="80000"/>
              </a:lnSpc>
              <a:spcBef>
                <a:spcPts val="0"/>
              </a:spcBef>
              <a:spcAft>
                <a:spcPts val="0"/>
              </a:spcAft>
              <a:buSzPts val="3300"/>
              <a:buNone/>
              <a:defRPr sz="3300"/>
            </a:lvl6pPr>
            <a:lvl7pPr lvl="6">
              <a:lnSpc>
                <a:spcPct val="80000"/>
              </a:lnSpc>
              <a:spcBef>
                <a:spcPts val="0"/>
              </a:spcBef>
              <a:spcAft>
                <a:spcPts val="0"/>
              </a:spcAft>
              <a:buSzPts val="3300"/>
              <a:buNone/>
              <a:defRPr sz="3300"/>
            </a:lvl7pPr>
            <a:lvl8pPr lvl="7">
              <a:lnSpc>
                <a:spcPct val="80000"/>
              </a:lnSpc>
              <a:spcBef>
                <a:spcPts val="0"/>
              </a:spcBef>
              <a:spcAft>
                <a:spcPts val="0"/>
              </a:spcAft>
              <a:buSzPts val="3300"/>
              <a:buNone/>
              <a:defRPr sz="3300"/>
            </a:lvl8pPr>
            <a:lvl9pPr lvl="8">
              <a:lnSpc>
                <a:spcPct val="80000"/>
              </a:lnSpc>
              <a:spcBef>
                <a:spcPts val="0"/>
              </a:spcBef>
              <a:spcAft>
                <a:spcPts val="0"/>
              </a:spcAft>
              <a:buSzPts val="3300"/>
              <a:buNone/>
              <a:defRPr sz="3300"/>
            </a:lvl9pPr>
          </a:lstStyle>
          <a:p>
            <a:endParaRPr/>
          </a:p>
        </p:txBody>
      </p:sp>
      <p:sp>
        <p:nvSpPr>
          <p:cNvPr id="61" name="Google Shape;61;p11"/>
          <p:cNvSpPr txBox="1">
            <a:spLocks noGrp="1"/>
          </p:cNvSpPr>
          <p:nvPr>
            <p:ph type="body" idx="1"/>
          </p:nvPr>
        </p:nvSpPr>
        <p:spPr>
          <a:xfrm>
            <a:off x="302033" y="2773919"/>
            <a:ext cx="5492100" cy="2238300"/>
          </a:xfrm>
          <a:prstGeom prst="rect">
            <a:avLst/>
          </a:prstGeom>
        </p:spPr>
        <p:txBody>
          <a:bodyPr spcFirstLastPara="1" wrap="square" lIns="0" tIns="0" rIns="0" bIns="0" anchor="t" anchorCtr="0">
            <a:noAutofit/>
          </a:bodyPr>
          <a:lstStyle>
            <a:lvl1pPr marL="457200" lvl="0" indent="-330200">
              <a:spcBef>
                <a:spcPts val="1000"/>
              </a:spcBef>
              <a:spcAft>
                <a:spcPts val="0"/>
              </a:spcAft>
              <a:buSzPts val="1600"/>
              <a:buChar char="•"/>
              <a:defRPr sz="1600"/>
            </a:lvl1pPr>
            <a:lvl2pPr marL="914400" lvl="1" indent="-330200">
              <a:spcBef>
                <a:spcPts val="600"/>
              </a:spcBef>
              <a:spcAft>
                <a:spcPts val="0"/>
              </a:spcAft>
              <a:buSzPts val="1600"/>
              <a:buChar char="•"/>
              <a:defRPr sz="1600"/>
            </a:lvl2pPr>
            <a:lvl3pPr marL="1371600" lvl="2" indent="-330200">
              <a:spcBef>
                <a:spcPts val="600"/>
              </a:spcBef>
              <a:spcAft>
                <a:spcPts val="0"/>
              </a:spcAft>
              <a:buSzPts val="1600"/>
              <a:buChar char="•"/>
              <a:defRPr sz="1600"/>
            </a:lvl3pPr>
            <a:lvl4pPr marL="1828800" lvl="3" indent="-330200">
              <a:spcBef>
                <a:spcPts val="600"/>
              </a:spcBef>
              <a:spcAft>
                <a:spcPts val="0"/>
              </a:spcAft>
              <a:buSzPts val="1600"/>
              <a:buChar char="•"/>
              <a:defRPr sz="1600"/>
            </a:lvl4pPr>
            <a:lvl5pPr marL="2286000" lvl="4" indent="-330200">
              <a:spcBef>
                <a:spcPts val="600"/>
              </a:spcBef>
              <a:spcAft>
                <a:spcPts val="0"/>
              </a:spcAft>
              <a:buSzPts val="1600"/>
              <a:buChar char="•"/>
              <a:defRPr sz="1600"/>
            </a:lvl5pPr>
            <a:lvl6pPr marL="2743200" lvl="5" indent="-330200">
              <a:spcBef>
                <a:spcPts val="600"/>
              </a:spcBef>
              <a:spcAft>
                <a:spcPts val="0"/>
              </a:spcAft>
              <a:buSzPts val="1600"/>
              <a:buChar char="•"/>
              <a:defRPr sz="1600"/>
            </a:lvl6pPr>
            <a:lvl7pPr marL="3200400" lvl="6" indent="-330200">
              <a:spcBef>
                <a:spcPts val="500"/>
              </a:spcBef>
              <a:spcAft>
                <a:spcPts val="0"/>
              </a:spcAft>
              <a:buSzPts val="1600"/>
              <a:buChar char="•"/>
              <a:defRPr sz="1600"/>
            </a:lvl7pPr>
            <a:lvl8pPr marL="3657600" lvl="7" indent="-330200">
              <a:spcBef>
                <a:spcPts val="500"/>
              </a:spcBef>
              <a:spcAft>
                <a:spcPts val="0"/>
              </a:spcAft>
              <a:buSzPts val="1600"/>
              <a:buChar char="•"/>
              <a:defRPr sz="1600"/>
            </a:lvl8pPr>
            <a:lvl9pPr marL="4114800" lvl="8" indent="-330200">
              <a:spcBef>
                <a:spcPts val="500"/>
              </a:spcBef>
              <a:spcAft>
                <a:spcPts val="0"/>
              </a:spcAft>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2">
  <p:cSld name="section divider 2">
    <p:bg>
      <p:bgPr>
        <a:solidFill>
          <a:srgbClr val="5639AF"/>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mt="5000"/>
          </a:blip>
          <a:srcRect/>
          <a:stretch/>
        </p:blipFill>
        <p:spPr>
          <a:xfrm>
            <a:off x="0" y="0"/>
            <a:ext cx="12192000" cy="6858000"/>
          </a:xfrm>
          <a:prstGeom prst="rect">
            <a:avLst/>
          </a:prstGeom>
          <a:noFill/>
          <a:ln>
            <a:noFill/>
          </a:ln>
        </p:spPr>
      </p:pic>
      <p:pic>
        <p:nvPicPr>
          <p:cNvPr id="16" name="Google Shape;16;p3"/>
          <p:cNvPicPr preferRelativeResize="0"/>
          <p:nvPr/>
        </p:nvPicPr>
        <p:blipFill rotWithShape="1">
          <a:blip r:embed="rId3">
            <a:alphaModFix/>
          </a:blip>
          <a:srcRect/>
          <a:stretch/>
        </p:blipFill>
        <p:spPr>
          <a:xfrm>
            <a:off x="914400" y="5943600"/>
            <a:ext cx="1917127" cy="385948"/>
          </a:xfrm>
          <a:prstGeom prst="rect">
            <a:avLst/>
          </a:prstGeom>
          <a:noFill/>
          <a:ln>
            <a:noFill/>
          </a:ln>
        </p:spPr>
      </p:pic>
      <p:sp>
        <p:nvSpPr>
          <p:cNvPr id="17" name="Google Shape;17;p3"/>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SzPts val="2520"/>
              <a:buNone/>
              <a:defRPr sz="2800">
                <a:solidFill>
                  <a:schemeClr val="lt1"/>
                </a:solidFill>
              </a:defRPr>
            </a:lvl1pPr>
            <a:lvl2pPr marL="914400" lvl="1" indent="-228600" algn="l">
              <a:lnSpc>
                <a:spcPct val="110000"/>
              </a:lnSpc>
              <a:spcBef>
                <a:spcPts val="600"/>
              </a:spcBef>
              <a:spcAft>
                <a:spcPts val="0"/>
              </a:spcAft>
              <a:buSzPts val="1800"/>
              <a:buNone/>
              <a:defRPr sz="2000">
                <a:solidFill>
                  <a:srgbClr val="888888"/>
                </a:solidFill>
              </a:defRPr>
            </a:lvl2pPr>
            <a:lvl3pPr marL="1371600" lvl="2" indent="-228600" algn="l">
              <a:lnSpc>
                <a:spcPct val="110000"/>
              </a:lnSpc>
              <a:spcBef>
                <a:spcPts val="600"/>
              </a:spcBef>
              <a:spcAft>
                <a:spcPts val="0"/>
              </a:spcAft>
              <a:buSzPts val="1620"/>
              <a:buNone/>
              <a:defRPr sz="1800">
                <a:solidFill>
                  <a:srgbClr val="888888"/>
                </a:solidFill>
              </a:defRPr>
            </a:lvl3pPr>
            <a:lvl4pPr marL="1828800" lvl="3" indent="-228600" algn="l">
              <a:lnSpc>
                <a:spcPct val="110000"/>
              </a:lnSpc>
              <a:spcBef>
                <a:spcPts val="600"/>
              </a:spcBef>
              <a:spcAft>
                <a:spcPts val="0"/>
              </a:spcAft>
              <a:buSzPts val="1440"/>
              <a:buNone/>
              <a:defRPr sz="1600">
                <a:solidFill>
                  <a:srgbClr val="888888"/>
                </a:solidFill>
              </a:defRPr>
            </a:lvl4pPr>
            <a:lvl5pPr marL="2286000" lvl="4" indent="-228600" algn="l">
              <a:lnSpc>
                <a:spcPct val="110000"/>
              </a:lnSpc>
              <a:spcBef>
                <a:spcPts val="600"/>
              </a:spcBef>
              <a:spcAft>
                <a:spcPts val="0"/>
              </a:spcAft>
              <a:buSzPts val="14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9" name="Google Shape;19;p3"/>
          <p:cNvPicPr preferRelativeResize="0"/>
          <p:nvPr/>
        </p:nvPicPr>
        <p:blipFill rotWithShape="1">
          <a:blip r:embed="rId4">
            <a:alphaModFix/>
          </a:blip>
          <a:srcRect/>
          <a:stretch/>
        </p:blipFill>
        <p:spPr>
          <a:xfrm>
            <a:off x="9044632" y="5943600"/>
            <a:ext cx="2074472" cy="385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dark background" type="obj">
  <p:cSld name="OBJECT">
    <p:bg>
      <p:bgPr>
        <a:solidFill>
          <a:srgbClr val="5639AF"/>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mt="5000"/>
          </a:blip>
          <a:srcRect/>
          <a:stretch/>
        </p:blipFill>
        <p:spPr>
          <a:xfrm>
            <a:off x="0" y="0"/>
            <a:ext cx="12192000" cy="6858000"/>
          </a:xfrm>
          <a:prstGeom prst="rect">
            <a:avLst/>
          </a:prstGeom>
          <a:noFill/>
          <a:ln>
            <a:noFill/>
          </a:ln>
        </p:spPr>
      </p:pic>
      <p:sp>
        <p:nvSpPr>
          <p:cNvPr id="22" name="Google Shape;22;p4"/>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b="0" i="0">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solidFill>
                  <a:schemeClr val="lt1"/>
                </a:solidFill>
              </a:defRPr>
            </a:lvl1pPr>
            <a:lvl2pPr marL="914400" lvl="1" indent="-342900" algn="l">
              <a:lnSpc>
                <a:spcPct val="110000"/>
              </a:lnSpc>
              <a:spcBef>
                <a:spcPts val="600"/>
              </a:spcBef>
              <a:spcAft>
                <a:spcPts val="0"/>
              </a:spcAft>
              <a:buClr>
                <a:schemeClr val="lt1"/>
              </a:buClr>
              <a:buSzPts val="1800"/>
              <a:buChar char="•"/>
              <a:defRPr>
                <a:solidFill>
                  <a:schemeClr val="lt1"/>
                </a:solidFill>
              </a:defRPr>
            </a:lvl2pPr>
            <a:lvl3pPr marL="1371600" lvl="2" indent="-342900" algn="l">
              <a:lnSpc>
                <a:spcPct val="110000"/>
              </a:lnSpc>
              <a:spcBef>
                <a:spcPts val="600"/>
              </a:spcBef>
              <a:spcAft>
                <a:spcPts val="0"/>
              </a:spcAft>
              <a:buClr>
                <a:schemeClr val="lt1"/>
              </a:buClr>
              <a:buSzPts val="1800"/>
              <a:buChar char="•"/>
              <a:defRPr>
                <a:solidFill>
                  <a:schemeClr val="lt1"/>
                </a:solidFill>
              </a:defRPr>
            </a:lvl3pPr>
            <a:lvl4pPr marL="1828800" lvl="3" indent="-342900" algn="l">
              <a:lnSpc>
                <a:spcPct val="110000"/>
              </a:lnSpc>
              <a:spcBef>
                <a:spcPts val="600"/>
              </a:spcBef>
              <a:spcAft>
                <a:spcPts val="0"/>
              </a:spcAft>
              <a:buClr>
                <a:schemeClr val="lt1"/>
              </a:buClr>
              <a:buSzPts val="1800"/>
              <a:buChar char="•"/>
              <a:defRPr>
                <a:solidFill>
                  <a:schemeClr val="lt1"/>
                </a:solidFill>
              </a:defRPr>
            </a:lvl4pPr>
            <a:lvl5pPr marL="2286000" lvl="4" indent="-342900" algn="l">
              <a:lnSpc>
                <a:spcPct val="11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4"/>
          <p:cNvPicPr preferRelativeResize="0"/>
          <p:nvPr/>
        </p:nvPicPr>
        <p:blipFill rotWithShape="1">
          <a:blip r:embed="rId3">
            <a:alphaModFix/>
          </a:blip>
          <a:srcRect/>
          <a:stretch/>
        </p:blipFill>
        <p:spPr>
          <a:xfrm>
            <a:off x="914400" y="5943600"/>
            <a:ext cx="1917127" cy="385948"/>
          </a:xfrm>
          <a:prstGeom prst="rect">
            <a:avLst/>
          </a:prstGeom>
          <a:noFill/>
          <a:ln>
            <a:noFill/>
          </a:ln>
        </p:spPr>
      </p:pic>
      <p:pic>
        <p:nvPicPr>
          <p:cNvPr id="25" name="Google Shape;25;p4"/>
          <p:cNvPicPr preferRelativeResize="0"/>
          <p:nvPr/>
        </p:nvPicPr>
        <p:blipFill rotWithShape="1">
          <a:blip r:embed="rId4">
            <a:alphaModFix/>
          </a:blip>
          <a:srcRect/>
          <a:stretch/>
        </p:blipFill>
        <p:spPr>
          <a:xfrm>
            <a:off x="9044632" y="5943600"/>
            <a:ext cx="2074472" cy="3859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on white">
  <p:cSld name="title and content on white">
    <p:bg>
      <p:bgPr>
        <a:blipFill>
          <a:blip r:embed="rId2">
            <a:alphaModFix amt="5000"/>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5639A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31470" algn="l">
              <a:lnSpc>
                <a:spcPct val="110000"/>
              </a:lnSpc>
              <a:spcBef>
                <a:spcPts val="1000"/>
              </a:spcBef>
              <a:spcAft>
                <a:spcPts val="0"/>
              </a:spcAft>
              <a:buSzPts val="1620"/>
              <a:buChar char="•"/>
              <a:defRPr/>
            </a:lvl1pPr>
            <a:lvl2pPr marL="914400" lvl="1" indent="-331469" algn="l">
              <a:lnSpc>
                <a:spcPct val="110000"/>
              </a:lnSpc>
              <a:spcBef>
                <a:spcPts val="600"/>
              </a:spcBef>
              <a:spcAft>
                <a:spcPts val="0"/>
              </a:spcAft>
              <a:buSzPts val="1620"/>
              <a:buChar char="•"/>
              <a:defRPr/>
            </a:lvl2pPr>
            <a:lvl3pPr marL="1371600" lvl="2" indent="-331469" algn="l">
              <a:lnSpc>
                <a:spcPct val="110000"/>
              </a:lnSpc>
              <a:spcBef>
                <a:spcPts val="600"/>
              </a:spcBef>
              <a:spcAft>
                <a:spcPts val="0"/>
              </a:spcAft>
              <a:buSzPts val="1620"/>
              <a:buChar char="•"/>
              <a:defRPr/>
            </a:lvl3pPr>
            <a:lvl4pPr marL="1828800" lvl="3" indent="-331469" algn="l">
              <a:lnSpc>
                <a:spcPct val="110000"/>
              </a:lnSpc>
              <a:spcBef>
                <a:spcPts val="600"/>
              </a:spcBef>
              <a:spcAft>
                <a:spcPts val="0"/>
              </a:spcAft>
              <a:buSzPts val="1620"/>
              <a:buChar char="•"/>
              <a:defRPr/>
            </a:lvl4pPr>
            <a:lvl5pPr marL="2286000" lvl="4" indent="-331470" algn="l">
              <a:lnSpc>
                <a:spcPct val="110000"/>
              </a:lnSpc>
              <a:spcBef>
                <a:spcPts val="600"/>
              </a:spcBef>
              <a:spcAft>
                <a:spcPts val="0"/>
              </a:spcAft>
              <a:buSzPts val="16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5"/>
          <p:cNvPicPr preferRelativeResize="0"/>
          <p:nvPr/>
        </p:nvPicPr>
        <p:blipFill rotWithShape="1">
          <a:blip r:embed="rId3">
            <a:alphaModFix/>
          </a:blip>
          <a:srcRect/>
          <a:stretch/>
        </p:blipFill>
        <p:spPr>
          <a:xfrm>
            <a:off x="9050274" y="5943600"/>
            <a:ext cx="2064258" cy="384048"/>
          </a:xfrm>
          <a:prstGeom prst="rect">
            <a:avLst/>
          </a:prstGeom>
          <a:noFill/>
          <a:ln>
            <a:noFill/>
          </a:ln>
        </p:spPr>
      </p:pic>
      <p:pic>
        <p:nvPicPr>
          <p:cNvPr id="30" name="Google Shape;30;p5"/>
          <p:cNvPicPr preferRelativeResize="0"/>
          <p:nvPr/>
        </p:nvPicPr>
        <p:blipFill rotWithShape="1">
          <a:blip r:embed="rId4">
            <a:alphaModFix/>
          </a:blip>
          <a:srcRect/>
          <a:stretch/>
        </p:blipFill>
        <p:spPr>
          <a:xfrm>
            <a:off x="914400" y="5989320"/>
            <a:ext cx="1802130" cy="3009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left">
  <p:cSld name="title content left">
    <p:bg>
      <p:bgPr>
        <a:blipFill>
          <a:blip r:embed="rId2">
            <a:alphaModFix amt="5000"/>
          </a:blip>
          <a:stretch>
            <a:fillRect/>
          </a:stretch>
        </a:blip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914400" y="914400"/>
            <a:ext cx="4866132" cy="118872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5639AF"/>
              </a:buClr>
              <a:buSzPts val="3600"/>
              <a:buFont typeface="Lato Black"/>
              <a:buNone/>
              <a:defRPr>
                <a:solidFill>
                  <a:srgbClr val="5639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914400" y="2377440"/>
            <a:ext cx="4866132" cy="29718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rgbClr val="982068"/>
              </a:buClr>
              <a:buSzPts val="1800"/>
              <a:buFont typeface="Arial"/>
              <a:buChar char="•"/>
              <a:defRPr/>
            </a:lvl1pPr>
            <a:lvl2pPr marL="914400" lvl="1" indent="-342900" algn="l">
              <a:lnSpc>
                <a:spcPct val="110000"/>
              </a:lnSpc>
              <a:spcBef>
                <a:spcPts val="600"/>
              </a:spcBef>
              <a:spcAft>
                <a:spcPts val="0"/>
              </a:spcAft>
              <a:buClr>
                <a:srgbClr val="982068"/>
              </a:buClr>
              <a:buSzPts val="1800"/>
              <a:buFont typeface="Arial"/>
              <a:buChar char="•"/>
              <a:defRPr/>
            </a:lvl2pPr>
            <a:lvl3pPr marL="1371600" lvl="2" indent="-342900" algn="l">
              <a:lnSpc>
                <a:spcPct val="110000"/>
              </a:lnSpc>
              <a:spcBef>
                <a:spcPts val="600"/>
              </a:spcBef>
              <a:spcAft>
                <a:spcPts val="0"/>
              </a:spcAft>
              <a:buClr>
                <a:srgbClr val="982068"/>
              </a:buClr>
              <a:buSzPts val="1800"/>
              <a:buFont typeface="Arial"/>
              <a:buChar char="•"/>
              <a:defRPr/>
            </a:lvl3pPr>
            <a:lvl4pPr marL="1828800" lvl="3" indent="-342900" algn="l">
              <a:lnSpc>
                <a:spcPct val="110000"/>
              </a:lnSpc>
              <a:spcBef>
                <a:spcPts val="600"/>
              </a:spcBef>
              <a:spcAft>
                <a:spcPts val="0"/>
              </a:spcAft>
              <a:buClr>
                <a:srgbClr val="982068"/>
              </a:buClr>
              <a:buSzPts val="1800"/>
              <a:buFont typeface="Arial"/>
              <a:buChar char="•"/>
              <a:defRPr/>
            </a:lvl4pPr>
            <a:lvl5pPr marL="2286000" lvl="4" indent="-342900" algn="l">
              <a:lnSpc>
                <a:spcPct val="110000"/>
              </a:lnSpc>
              <a:spcBef>
                <a:spcPts val="600"/>
              </a:spcBef>
              <a:spcAft>
                <a:spcPts val="0"/>
              </a:spcAft>
              <a:buClr>
                <a:srgbClr val="982068"/>
              </a:buClr>
              <a:buSzPts val="1800"/>
              <a:buFont typeface="Arial"/>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3">
            <a:alphaModFix/>
          </a:blip>
          <a:srcRect/>
          <a:stretch/>
        </p:blipFill>
        <p:spPr>
          <a:xfrm>
            <a:off x="9050274" y="5943600"/>
            <a:ext cx="2064258" cy="384048"/>
          </a:xfrm>
          <a:prstGeom prst="rect">
            <a:avLst/>
          </a:prstGeom>
          <a:noFill/>
          <a:ln>
            <a:noFill/>
          </a:ln>
        </p:spPr>
      </p:pic>
      <p:pic>
        <p:nvPicPr>
          <p:cNvPr id="35" name="Google Shape;35;p6"/>
          <p:cNvPicPr preferRelativeResize="0"/>
          <p:nvPr/>
        </p:nvPicPr>
        <p:blipFill rotWithShape="1">
          <a:blip r:embed="rId4">
            <a:alphaModFix/>
          </a:blip>
          <a:srcRect/>
          <a:stretch/>
        </p:blipFill>
        <p:spPr>
          <a:xfrm>
            <a:off x="914400" y="5989320"/>
            <a:ext cx="1802130" cy="3009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blocks content" type="twoObj">
  <p:cSld name="TWO_OBJECTS">
    <p:bg>
      <p:bgPr>
        <a:blipFill>
          <a:blip r:embed="rId2">
            <a:alphaModFix amt="5000"/>
          </a:blip>
          <a:stretch>
            <a:fillRect/>
          </a:stretch>
        </a:blip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5639AF"/>
              </a:buClr>
              <a:buSzPts val="3600"/>
              <a:buFont typeface="Lato Black"/>
              <a:buNone/>
              <a:defRPr>
                <a:solidFill>
                  <a:srgbClr val="5639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914400" y="2377440"/>
            <a:ext cx="4866132" cy="2971800"/>
          </a:xfrm>
          <a:prstGeom prst="rect">
            <a:avLst/>
          </a:prstGeom>
          <a:noFill/>
          <a:ln>
            <a:noFill/>
          </a:ln>
        </p:spPr>
        <p:txBody>
          <a:bodyPr spcFirstLastPara="1" wrap="square" lIns="0" tIns="0" rIns="0" bIns="0" anchor="t" anchorCtr="0">
            <a:noAutofit/>
          </a:bodyPr>
          <a:lstStyle>
            <a:lvl1pPr marL="457200" lvl="0" indent="-331470" algn="l">
              <a:lnSpc>
                <a:spcPct val="110000"/>
              </a:lnSpc>
              <a:spcBef>
                <a:spcPts val="1000"/>
              </a:spcBef>
              <a:spcAft>
                <a:spcPts val="0"/>
              </a:spcAft>
              <a:buSzPts val="1620"/>
              <a:buChar char="•"/>
              <a:defRPr/>
            </a:lvl1pPr>
            <a:lvl2pPr marL="914400" lvl="1" indent="-331469" algn="l">
              <a:lnSpc>
                <a:spcPct val="110000"/>
              </a:lnSpc>
              <a:spcBef>
                <a:spcPts val="600"/>
              </a:spcBef>
              <a:spcAft>
                <a:spcPts val="0"/>
              </a:spcAft>
              <a:buSzPts val="1620"/>
              <a:buChar char="•"/>
              <a:defRPr/>
            </a:lvl2pPr>
            <a:lvl3pPr marL="1371600" lvl="2" indent="-331469" algn="l">
              <a:lnSpc>
                <a:spcPct val="110000"/>
              </a:lnSpc>
              <a:spcBef>
                <a:spcPts val="600"/>
              </a:spcBef>
              <a:spcAft>
                <a:spcPts val="0"/>
              </a:spcAft>
              <a:buSzPts val="1620"/>
              <a:buChar char="•"/>
              <a:defRPr/>
            </a:lvl3pPr>
            <a:lvl4pPr marL="1828800" lvl="3" indent="-331469" algn="l">
              <a:lnSpc>
                <a:spcPct val="110000"/>
              </a:lnSpc>
              <a:spcBef>
                <a:spcPts val="600"/>
              </a:spcBef>
              <a:spcAft>
                <a:spcPts val="0"/>
              </a:spcAft>
              <a:buSzPts val="1620"/>
              <a:buChar char="•"/>
              <a:defRPr/>
            </a:lvl4pPr>
            <a:lvl5pPr marL="2286000" lvl="4" indent="-331470" algn="l">
              <a:lnSpc>
                <a:spcPct val="110000"/>
              </a:lnSpc>
              <a:spcBef>
                <a:spcPts val="600"/>
              </a:spcBef>
              <a:spcAft>
                <a:spcPts val="0"/>
              </a:spcAft>
              <a:buSzPts val="16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6248400" y="2377440"/>
            <a:ext cx="4866132" cy="2971800"/>
          </a:xfrm>
          <a:prstGeom prst="rect">
            <a:avLst/>
          </a:prstGeom>
          <a:noFill/>
          <a:ln>
            <a:noFill/>
          </a:ln>
        </p:spPr>
        <p:txBody>
          <a:bodyPr spcFirstLastPara="1" wrap="square" lIns="0" tIns="0" rIns="0" bIns="0" anchor="t" anchorCtr="0">
            <a:noAutofit/>
          </a:bodyPr>
          <a:lstStyle>
            <a:lvl1pPr marL="457200" lvl="0" indent="-331470" algn="l">
              <a:lnSpc>
                <a:spcPct val="110000"/>
              </a:lnSpc>
              <a:spcBef>
                <a:spcPts val="1000"/>
              </a:spcBef>
              <a:spcAft>
                <a:spcPts val="0"/>
              </a:spcAft>
              <a:buSzPts val="1620"/>
              <a:buChar char="•"/>
              <a:defRPr/>
            </a:lvl1pPr>
            <a:lvl2pPr marL="914400" lvl="1" indent="-331469" algn="l">
              <a:lnSpc>
                <a:spcPct val="110000"/>
              </a:lnSpc>
              <a:spcBef>
                <a:spcPts val="600"/>
              </a:spcBef>
              <a:spcAft>
                <a:spcPts val="0"/>
              </a:spcAft>
              <a:buSzPts val="1620"/>
              <a:buChar char="•"/>
              <a:defRPr/>
            </a:lvl2pPr>
            <a:lvl3pPr marL="1371600" lvl="2" indent="-331469" algn="l">
              <a:lnSpc>
                <a:spcPct val="110000"/>
              </a:lnSpc>
              <a:spcBef>
                <a:spcPts val="600"/>
              </a:spcBef>
              <a:spcAft>
                <a:spcPts val="0"/>
              </a:spcAft>
              <a:buSzPts val="1620"/>
              <a:buChar char="•"/>
              <a:defRPr/>
            </a:lvl3pPr>
            <a:lvl4pPr marL="1828800" lvl="3" indent="-331469" algn="l">
              <a:lnSpc>
                <a:spcPct val="110000"/>
              </a:lnSpc>
              <a:spcBef>
                <a:spcPts val="600"/>
              </a:spcBef>
              <a:spcAft>
                <a:spcPts val="0"/>
              </a:spcAft>
              <a:buSzPts val="1620"/>
              <a:buChar char="•"/>
              <a:defRPr/>
            </a:lvl4pPr>
            <a:lvl5pPr marL="2286000" lvl="4" indent="-331470" algn="l">
              <a:lnSpc>
                <a:spcPct val="110000"/>
              </a:lnSpc>
              <a:spcBef>
                <a:spcPts val="600"/>
              </a:spcBef>
              <a:spcAft>
                <a:spcPts val="0"/>
              </a:spcAft>
              <a:buSzPts val="16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7"/>
          <p:cNvPicPr preferRelativeResize="0"/>
          <p:nvPr/>
        </p:nvPicPr>
        <p:blipFill rotWithShape="1">
          <a:blip r:embed="rId3">
            <a:alphaModFix/>
          </a:blip>
          <a:srcRect/>
          <a:stretch/>
        </p:blipFill>
        <p:spPr>
          <a:xfrm>
            <a:off x="9050274" y="5943600"/>
            <a:ext cx="2064258" cy="384048"/>
          </a:xfrm>
          <a:prstGeom prst="rect">
            <a:avLst/>
          </a:prstGeom>
          <a:noFill/>
          <a:ln>
            <a:noFill/>
          </a:ln>
        </p:spPr>
      </p:pic>
      <p:pic>
        <p:nvPicPr>
          <p:cNvPr id="41" name="Google Shape;41;p7"/>
          <p:cNvPicPr preferRelativeResize="0"/>
          <p:nvPr/>
        </p:nvPicPr>
        <p:blipFill rotWithShape="1">
          <a:blip r:embed="rId4">
            <a:alphaModFix/>
          </a:blip>
          <a:srcRect/>
          <a:stretch/>
        </p:blipFill>
        <p:spPr>
          <a:xfrm>
            <a:off x="914400" y="5989320"/>
            <a:ext cx="1802130" cy="3009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 white">
  <p:cSld name="1_title on white">
    <p:bg>
      <p:bgPr>
        <a:blipFill>
          <a:blip r:embed="rId2">
            <a:alphaModFix amt="5000"/>
          </a:blip>
          <a:stretch>
            <a:fillRect/>
          </a:stretch>
        </a:blipFill>
        <a:effectLst/>
      </p:bgPr>
    </p:bg>
    <p:spTree>
      <p:nvGrpSpPr>
        <p:cNvPr id="1" name="Shape 42"/>
        <p:cNvGrpSpPr/>
        <p:nvPr/>
      </p:nvGrpSpPr>
      <p:grpSpPr>
        <a:xfrm>
          <a:off x="0" y="0"/>
          <a:ext cx="0" cy="0"/>
          <a:chOff x="0" y="0"/>
          <a:chExt cx="0" cy="0"/>
        </a:xfrm>
      </p:grpSpPr>
      <p:pic>
        <p:nvPicPr>
          <p:cNvPr id="43" name="Google Shape;43;p8"/>
          <p:cNvPicPr preferRelativeResize="0"/>
          <p:nvPr/>
        </p:nvPicPr>
        <p:blipFill rotWithShape="1">
          <a:blip r:embed="rId3">
            <a:alphaModFix/>
          </a:blip>
          <a:srcRect/>
          <a:stretch/>
        </p:blipFill>
        <p:spPr>
          <a:xfrm>
            <a:off x="9050274" y="5943600"/>
            <a:ext cx="2064258" cy="384048"/>
          </a:xfrm>
          <a:prstGeom prst="rect">
            <a:avLst/>
          </a:prstGeom>
          <a:blipFill rotWithShape="1">
            <a:blip r:embed="rId2">
              <a:alphaModFix amt="25000"/>
            </a:blip>
            <a:stretch>
              <a:fillRect/>
            </a:stretch>
          </a:blipFill>
          <a:ln>
            <a:noFill/>
          </a:ln>
        </p:spPr>
      </p:pic>
      <p:pic>
        <p:nvPicPr>
          <p:cNvPr id="44" name="Google Shape;44;p8"/>
          <p:cNvPicPr preferRelativeResize="0"/>
          <p:nvPr/>
        </p:nvPicPr>
        <p:blipFill rotWithShape="1">
          <a:blip r:embed="rId4">
            <a:alphaModFix/>
          </a:blip>
          <a:srcRect/>
          <a:stretch/>
        </p:blipFill>
        <p:spPr>
          <a:xfrm>
            <a:off x="914400" y="5989320"/>
            <a:ext cx="1802130" cy="3009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1">
  <p:cSld name="section divider 1">
    <p:bg>
      <p:bgPr>
        <a:solidFill>
          <a:srgbClr val="AF47D2"/>
        </a:solidFill>
        <a:effectLst/>
      </p:bgPr>
    </p:bg>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alphaModFix amt="5000"/>
          </a:blip>
          <a:srcRect/>
          <a:stretch/>
        </p:blipFill>
        <p:spPr>
          <a:xfrm>
            <a:off x="0" y="0"/>
            <a:ext cx="12192000" cy="6858000"/>
          </a:xfrm>
          <a:prstGeom prst="rect">
            <a:avLst/>
          </a:prstGeom>
          <a:noFill/>
          <a:ln>
            <a:noFill/>
          </a:ln>
        </p:spPr>
      </p:pic>
      <p:sp>
        <p:nvSpPr>
          <p:cNvPr id="47" name="Google Shape;47;p9"/>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3600"/>
              <a:buFont typeface="Lato Black"/>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SzPts val="2520"/>
              <a:buNone/>
              <a:defRPr sz="2800">
                <a:solidFill>
                  <a:schemeClr val="lt1"/>
                </a:solidFill>
              </a:defRPr>
            </a:lvl1pPr>
            <a:lvl2pPr marL="914400" lvl="1" indent="-228600" algn="l">
              <a:lnSpc>
                <a:spcPct val="110000"/>
              </a:lnSpc>
              <a:spcBef>
                <a:spcPts val="600"/>
              </a:spcBef>
              <a:spcAft>
                <a:spcPts val="0"/>
              </a:spcAft>
              <a:buSzPts val="1800"/>
              <a:buNone/>
              <a:defRPr sz="2000">
                <a:solidFill>
                  <a:srgbClr val="888888"/>
                </a:solidFill>
              </a:defRPr>
            </a:lvl2pPr>
            <a:lvl3pPr marL="1371600" lvl="2" indent="-228600" algn="l">
              <a:lnSpc>
                <a:spcPct val="110000"/>
              </a:lnSpc>
              <a:spcBef>
                <a:spcPts val="600"/>
              </a:spcBef>
              <a:spcAft>
                <a:spcPts val="0"/>
              </a:spcAft>
              <a:buSzPts val="1620"/>
              <a:buNone/>
              <a:defRPr sz="1800">
                <a:solidFill>
                  <a:srgbClr val="888888"/>
                </a:solidFill>
              </a:defRPr>
            </a:lvl3pPr>
            <a:lvl4pPr marL="1828800" lvl="3" indent="-228600" algn="l">
              <a:lnSpc>
                <a:spcPct val="110000"/>
              </a:lnSpc>
              <a:spcBef>
                <a:spcPts val="600"/>
              </a:spcBef>
              <a:spcAft>
                <a:spcPts val="0"/>
              </a:spcAft>
              <a:buSzPts val="1440"/>
              <a:buNone/>
              <a:defRPr sz="1600">
                <a:solidFill>
                  <a:srgbClr val="888888"/>
                </a:solidFill>
              </a:defRPr>
            </a:lvl4pPr>
            <a:lvl5pPr marL="2286000" lvl="4" indent="-228600" algn="l">
              <a:lnSpc>
                <a:spcPct val="110000"/>
              </a:lnSpc>
              <a:spcBef>
                <a:spcPts val="600"/>
              </a:spcBef>
              <a:spcAft>
                <a:spcPts val="0"/>
              </a:spcAft>
              <a:buSzPts val="14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9" name="Google Shape;49;p9"/>
          <p:cNvPicPr preferRelativeResize="0"/>
          <p:nvPr/>
        </p:nvPicPr>
        <p:blipFill rotWithShape="1">
          <a:blip r:embed="rId3">
            <a:alphaModFix/>
          </a:blip>
          <a:srcRect/>
          <a:stretch/>
        </p:blipFill>
        <p:spPr>
          <a:xfrm>
            <a:off x="914400" y="5943600"/>
            <a:ext cx="1917127" cy="385948"/>
          </a:xfrm>
          <a:prstGeom prst="rect">
            <a:avLst/>
          </a:prstGeom>
          <a:noFill/>
          <a:ln>
            <a:noFill/>
          </a:ln>
        </p:spPr>
      </p:pic>
      <p:pic>
        <p:nvPicPr>
          <p:cNvPr id="50" name="Google Shape;50;p9"/>
          <p:cNvPicPr preferRelativeResize="0"/>
          <p:nvPr/>
        </p:nvPicPr>
        <p:blipFill rotWithShape="1">
          <a:blip r:embed="rId4">
            <a:alphaModFix/>
          </a:blip>
          <a:srcRect/>
          <a:stretch/>
        </p:blipFill>
        <p:spPr>
          <a:xfrm>
            <a:off x="9044632" y="5943600"/>
            <a:ext cx="2074472" cy="3859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 white" type="titleOnly">
  <p:cSld name="TITLE_ONLY">
    <p:bg>
      <p:bgPr>
        <a:blipFill>
          <a:blip r:embed="rId2">
            <a:alphaModFix amt="5000"/>
          </a:blip>
          <a:stretch>
            <a:fillRect/>
          </a:stretch>
        </a:blip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rgbClr val="5639AF"/>
              </a:buClr>
              <a:buSzPts val="3600"/>
              <a:buFont typeface="Lato Black"/>
              <a:buNone/>
              <a:defRPr>
                <a:solidFill>
                  <a:srgbClr val="5639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10"/>
          <p:cNvPicPr preferRelativeResize="0"/>
          <p:nvPr/>
        </p:nvPicPr>
        <p:blipFill rotWithShape="1">
          <a:blip r:embed="rId3">
            <a:alphaModFix/>
          </a:blip>
          <a:srcRect/>
          <a:stretch/>
        </p:blipFill>
        <p:spPr>
          <a:xfrm>
            <a:off x="9050274" y="5943600"/>
            <a:ext cx="2064258" cy="384048"/>
          </a:xfrm>
          <a:prstGeom prst="rect">
            <a:avLst/>
          </a:prstGeom>
          <a:noFill/>
          <a:ln>
            <a:noFill/>
          </a:ln>
        </p:spPr>
      </p:pic>
      <p:pic>
        <p:nvPicPr>
          <p:cNvPr id="54" name="Google Shape;54;p10"/>
          <p:cNvPicPr preferRelativeResize="0"/>
          <p:nvPr/>
        </p:nvPicPr>
        <p:blipFill rotWithShape="1">
          <a:blip r:embed="rId4">
            <a:alphaModFix/>
          </a:blip>
          <a:srcRect/>
          <a:stretch/>
        </p:blipFill>
        <p:spPr>
          <a:xfrm>
            <a:off x="914400" y="5989320"/>
            <a:ext cx="1802130" cy="3009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marR="0" lvl="0" algn="l" rtl="0">
              <a:lnSpc>
                <a:spcPct val="110000"/>
              </a:lnSpc>
              <a:spcBef>
                <a:spcPts val="0"/>
              </a:spcBef>
              <a:spcAft>
                <a:spcPts val="0"/>
              </a:spcAft>
              <a:buClr>
                <a:srgbClr val="5639AF"/>
              </a:buClr>
              <a:buSzPts val="3600"/>
              <a:buFont typeface="Lato Black"/>
              <a:buNone/>
              <a:defRPr sz="3600" b="1" i="0" u="none" strike="noStrike" cap="none">
                <a:solidFill>
                  <a:srgbClr val="5639AF"/>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914400" y="2377440"/>
            <a:ext cx="10204704" cy="3200400"/>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1000"/>
              </a:spcBef>
              <a:spcAft>
                <a:spcPts val="0"/>
              </a:spcAft>
              <a:buClr>
                <a:srgbClr val="AF47D2"/>
              </a:buClr>
              <a:buSzPts val="1800"/>
              <a:buFont typeface="Arial"/>
              <a:buChar char="•"/>
              <a:defRPr sz="2000" b="0" i="0" u="none" strike="noStrike" cap="none">
                <a:solidFill>
                  <a:srgbClr val="505050"/>
                </a:solidFill>
                <a:latin typeface="Lato"/>
                <a:ea typeface="Lato"/>
                <a:cs typeface="Lato"/>
                <a:sym typeface="Lato"/>
              </a:defRPr>
            </a:lvl1pPr>
            <a:lvl2pPr marL="914400" marR="0" lvl="1" indent="-342900" algn="l" rtl="0">
              <a:lnSpc>
                <a:spcPct val="110000"/>
              </a:lnSpc>
              <a:spcBef>
                <a:spcPts val="600"/>
              </a:spcBef>
              <a:spcAft>
                <a:spcPts val="0"/>
              </a:spcAft>
              <a:buClr>
                <a:srgbClr val="AF47D2"/>
              </a:buClr>
              <a:buSzPts val="1800"/>
              <a:buFont typeface="Arial"/>
              <a:buChar char="•"/>
              <a:defRPr sz="2000" b="0" i="0" u="none" strike="noStrike" cap="none">
                <a:solidFill>
                  <a:srgbClr val="505050"/>
                </a:solidFill>
                <a:latin typeface="Lato"/>
                <a:ea typeface="Lato"/>
                <a:cs typeface="Lato"/>
                <a:sym typeface="Lato"/>
              </a:defRPr>
            </a:lvl2pPr>
            <a:lvl3pPr marL="1371600" marR="0" lvl="2" indent="-342900" algn="l" rtl="0">
              <a:lnSpc>
                <a:spcPct val="110000"/>
              </a:lnSpc>
              <a:spcBef>
                <a:spcPts val="600"/>
              </a:spcBef>
              <a:spcAft>
                <a:spcPts val="0"/>
              </a:spcAft>
              <a:buClr>
                <a:srgbClr val="AF47D2"/>
              </a:buClr>
              <a:buSzPts val="1800"/>
              <a:buFont typeface="Arial"/>
              <a:buChar char="•"/>
              <a:defRPr sz="2000" b="0" i="0" u="none" strike="noStrike" cap="none">
                <a:solidFill>
                  <a:srgbClr val="505050"/>
                </a:solidFill>
                <a:latin typeface="Lato"/>
                <a:ea typeface="Lato"/>
                <a:cs typeface="Lato"/>
                <a:sym typeface="Lato"/>
              </a:defRPr>
            </a:lvl3pPr>
            <a:lvl4pPr marL="1828800" marR="0" lvl="3" indent="-342900" algn="l" rtl="0">
              <a:lnSpc>
                <a:spcPct val="110000"/>
              </a:lnSpc>
              <a:spcBef>
                <a:spcPts val="600"/>
              </a:spcBef>
              <a:spcAft>
                <a:spcPts val="0"/>
              </a:spcAft>
              <a:buClr>
                <a:srgbClr val="AF47D2"/>
              </a:buClr>
              <a:buSzPts val="1800"/>
              <a:buFont typeface="Arial"/>
              <a:buChar char="•"/>
              <a:defRPr sz="2000" b="0" i="0" u="none" strike="noStrike" cap="none">
                <a:solidFill>
                  <a:srgbClr val="505050"/>
                </a:solidFill>
                <a:latin typeface="Lato"/>
                <a:ea typeface="Lato"/>
                <a:cs typeface="Lato"/>
                <a:sym typeface="Lato"/>
              </a:defRPr>
            </a:lvl4pPr>
            <a:lvl5pPr marL="2286000" marR="0" lvl="4" indent="-342900" algn="l" rtl="0">
              <a:lnSpc>
                <a:spcPct val="110000"/>
              </a:lnSpc>
              <a:spcBef>
                <a:spcPts val="600"/>
              </a:spcBef>
              <a:spcAft>
                <a:spcPts val="0"/>
              </a:spcAft>
              <a:buClr>
                <a:srgbClr val="AF47D2"/>
              </a:buClr>
              <a:buSzPts val="1800"/>
              <a:buFont typeface="Arial"/>
              <a:buChar char="•"/>
              <a:defRPr sz="2000" b="0" i="0" u="none" strike="noStrike" cap="none">
                <a:solidFill>
                  <a:srgbClr val="505050"/>
                </a:solidFill>
                <a:latin typeface="Lato"/>
                <a:ea typeface="Lato"/>
                <a:cs typeface="Lato"/>
                <a:sym typeface="Lato"/>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0" y="2822375"/>
            <a:ext cx="12192000" cy="1061400"/>
          </a:xfrm>
          <a:prstGeom prst="rect">
            <a:avLst/>
          </a:prstGeom>
          <a:noFill/>
          <a:ln>
            <a:noFill/>
          </a:ln>
        </p:spPr>
        <p:txBody>
          <a:bodyPr spcFirstLastPara="1" wrap="square" lIns="0" tIns="0" rIns="0" bIns="0" anchor="b" anchorCtr="0">
            <a:noAutofit/>
          </a:bodyPr>
          <a:lstStyle/>
          <a:p>
            <a:pPr marL="0" lvl="0" indent="0" algn="ctr" rtl="0">
              <a:lnSpc>
                <a:spcPct val="110000"/>
              </a:lnSpc>
              <a:spcBef>
                <a:spcPts val="0"/>
              </a:spcBef>
              <a:spcAft>
                <a:spcPts val="0"/>
              </a:spcAft>
              <a:buClr>
                <a:schemeClr val="lt1"/>
              </a:buClr>
              <a:buSzPts val="4400"/>
              <a:buFont typeface="Lato Black"/>
              <a:buNone/>
            </a:pPr>
            <a:r>
              <a:rPr lang="en-US" sz="2800"/>
              <a:t>The AI Revolution in Government: </a:t>
            </a:r>
            <a:endParaRPr sz="2800"/>
          </a:p>
          <a:p>
            <a:pPr marL="0" lvl="0" indent="0" algn="ctr" rtl="0">
              <a:lnSpc>
                <a:spcPct val="110000"/>
              </a:lnSpc>
              <a:spcBef>
                <a:spcPts val="0"/>
              </a:spcBef>
              <a:spcAft>
                <a:spcPts val="0"/>
              </a:spcAft>
              <a:buClr>
                <a:schemeClr val="lt1"/>
              </a:buClr>
              <a:buSzPts val="4400"/>
              <a:buFont typeface="Lato Black"/>
              <a:buNone/>
            </a:pPr>
            <a:r>
              <a:rPr lang="en-US" sz="2800" b="0" i="1">
                <a:latin typeface="Lato"/>
                <a:ea typeface="Lato"/>
                <a:cs typeface="Lato"/>
                <a:sym typeface="Lato"/>
              </a:rPr>
              <a:t>Why </a:t>
            </a:r>
            <a:r>
              <a:rPr lang="en-US" sz="2800" b="0" i="1" u="sng">
                <a:latin typeface="Lato"/>
                <a:ea typeface="Lato"/>
                <a:cs typeface="Lato"/>
                <a:sym typeface="Lato"/>
              </a:rPr>
              <a:t>Performance Management Practices</a:t>
            </a:r>
            <a:r>
              <a:rPr lang="en-US" sz="2800" b="0" i="1">
                <a:latin typeface="Lato"/>
                <a:ea typeface="Lato"/>
                <a:cs typeface="Lato"/>
                <a:sym typeface="Lato"/>
              </a:rPr>
              <a:t> Matter More Than Ever</a:t>
            </a:r>
            <a:endParaRPr sz="2800" b="0" i="1">
              <a:latin typeface="Lato"/>
              <a:ea typeface="Lato"/>
              <a:cs typeface="Lato"/>
              <a:sym typeface="Lato"/>
            </a:endParaRPr>
          </a:p>
        </p:txBody>
      </p:sp>
      <p:sp>
        <p:nvSpPr>
          <p:cNvPr id="67" name="Google Shape;67;p12"/>
          <p:cNvSpPr txBox="1">
            <a:spLocks noGrp="1"/>
          </p:cNvSpPr>
          <p:nvPr>
            <p:ph type="body" idx="1"/>
          </p:nvPr>
        </p:nvSpPr>
        <p:spPr>
          <a:xfrm>
            <a:off x="22650" y="4441675"/>
            <a:ext cx="12146700" cy="682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2520"/>
              <a:buNone/>
            </a:pPr>
            <a:r>
              <a:rPr lang="en-US" sz="1800" b="1"/>
              <a:t>Rudy de Leon Dinglas, PhD</a:t>
            </a:r>
            <a:r>
              <a:rPr lang="en-US" sz="1800"/>
              <a:t> </a:t>
            </a:r>
            <a:r>
              <a:rPr lang="en-US" sz="1800" i="1"/>
              <a:t>- Chief of Staff</a:t>
            </a:r>
            <a:endParaRPr sz="1800" i="1"/>
          </a:p>
          <a:p>
            <a:pPr marL="0" lvl="0" indent="0" algn="ctr" rtl="0">
              <a:lnSpc>
                <a:spcPct val="110000"/>
              </a:lnSpc>
              <a:spcBef>
                <a:spcPts val="0"/>
              </a:spcBef>
              <a:spcAft>
                <a:spcPts val="0"/>
              </a:spcAft>
              <a:buSzPts val="2520"/>
              <a:buNone/>
            </a:pPr>
            <a:r>
              <a:rPr lang="en-US" sz="1800" b="1"/>
              <a:t>Kezhen “Kel” Wang, MBA</a:t>
            </a:r>
            <a:r>
              <a:rPr lang="en-US" sz="1800"/>
              <a:t>  </a:t>
            </a:r>
            <a:r>
              <a:rPr lang="en-US" sz="1800" i="1"/>
              <a:t>- Manager, Applied Data Practices</a:t>
            </a:r>
            <a:endParaRPr sz="1900" b="1" i="1"/>
          </a:p>
        </p:txBody>
      </p:sp>
      <p:pic>
        <p:nvPicPr>
          <p:cNvPr id="68" name="Google Shape;68;p12" title="Bloomberg.Center.for.Government.Excellence.logo.horizontal.white.png"/>
          <p:cNvPicPr preferRelativeResize="0"/>
          <p:nvPr/>
        </p:nvPicPr>
        <p:blipFill rotWithShape="1">
          <a:blip r:embed="rId3">
            <a:alphaModFix/>
          </a:blip>
          <a:srcRect t="26862" b="33744"/>
          <a:stretch/>
        </p:blipFill>
        <p:spPr>
          <a:xfrm>
            <a:off x="6935100" y="5704900"/>
            <a:ext cx="5256900" cy="79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914400" y="582700"/>
            <a:ext cx="10200000" cy="747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Performance Management in Local Government </a:t>
            </a:r>
            <a:endParaRPr/>
          </a:p>
        </p:txBody>
      </p:sp>
      <p:sp>
        <p:nvSpPr>
          <p:cNvPr id="132" name="Google Shape;132;p21"/>
          <p:cNvSpPr txBox="1">
            <a:spLocks noGrp="1"/>
          </p:cNvSpPr>
          <p:nvPr>
            <p:ph type="body" idx="1"/>
          </p:nvPr>
        </p:nvSpPr>
        <p:spPr>
          <a:xfrm>
            <a:off x="914400" y="1895600"/>
            <a:ext cx="7083900" cy="29718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300" b="1" u="sng"/>
              <a:t>Importance</a:t>
            </a:r>
            <a:endParaRPr sz="2300" b="1" u="sng"/>
          </a:p>
          <a:p>
            <a:pPr marL="457200" lvl="0" indent="-350520" algn="l" rtl="0">
              <a:spcBef>
                <a:spcPts val="1000"/>
              </a:spcBef>
              <a:spcAft>
                <a:spcPts val="0"/>
              </a:spcAft>
              <a:buSzPts val="1920"/>
              <a:buChar char="•"/>
            </a:pPr>
            <a:r>
              <a:rPr lang="en-US" sz="2300" b="1" i="1"/>
              <a:t>Accountability </a:t>
            </a:r>
            <a:endParaRPr sz="2300" b="1" i="1"/>
          </a:p>
          <a:p>
            <a:pPr marL="914400" lvl="1" indent="-337819" algn="l" rtl="0">
              <a:spcBef>
                <a:spcPts val="0"/>
              </a:spcBef>
              <a:spcAft>
                <a:spcPts val="0"/>
              </a:spcAft>
              <a:buSzPts val="1720"/>
              <a:buChar char="•"/>
            </a:pPr>
            <a:r>
              <a:rPr lang="en-US" sz="2100"/>
              <a:t>Public Value &amp; Service Quality</a:t>
            </a:r>
            <a:endParaRPr sz="2100"/>
          </a:p>
          <a:p>
            <a:pPr marL="914400" lvl="1" indent="-337819" algn="l" rtl="0">
              <a:spcBef>
                <a:spcPts val="0"/>
              </a:spcBef>
              <a:spcAft>
                <a:spcPts val="0"/>
              </a:spcAft>
              <a:buSzPts val="1720"/>
              <a:buChar char="•"/>
            </a:pPr>
            <a:r>
              <a:rPr lang="en-US" sz="2100"/>
              <a:t>Reflective Practice and Evaluation</a:t>
            </a:r>
            <a:endParaRPr sz="2100"/>
          </a:p>
          <a:p>
            <a:pPr marL="457200" lvl="0" indent="-350520" algn="l" rtl="0">
              <a:spcBef>
                <a:spcPts val="0"/>
              </a:spcBef>
              <a:spcAft>
                <a:spcPts val="0"/>
              </a:spcAft>
              <a:buSzPts val="1920"/>
              <a:buChar char="•"/>
            </a:pPr>
            <a:r>
              <a:rPr lang="en-US" sz="2300" b="1" i="1"/>
              <a:t>Transparency</a:t>
            </a:r>
            <a:endParaRPr sz="2300" b="1" i="1"/>
          </a:p>
          <a:p>
            <a:pPr marL="914400" lvl="1" indent="-337819" algn="l" rtl="0">
              <a:spcBef>
                <a:spcPts val="0"/>
              </a:spcBef>
              <a:spcAft>
                <a:spcPts val="0"/>
              </a:spcAft>
              <a:buSzPts val="1720"/>
              <a:buChar char="•"/>
            </a:pPr>
            <a:r>
              <a:rPr lang="en-US" sz="2100"/>
              <a:t>Building Public Trust</a:t>
            </a:r>
            <a:endParaRPr sz="2100"/>
          </a:p>
          <a:p>
            <a:pPr marL="914400" lvl="1" indent="-337819" algn="l" rtl="0">
              <a:spcBef>
                <a:spcPts val="0"/>
              </a:spcBef>
              <a:spcAft>
                <a:spcPts val="0"/>
              </a:spcAft>
              <a:buSzPts val="1720"/>
              <a:buChar char="•"/>
            </a:pPr>
            <a:r>
              <a:rPr lang="en-US" sz="2100"/>
              <a:t>Communicating Successes</a:t>
            </a:r>
            <a:endParaRPr sz="2100"/>
          </a:p>
          <a:p>
            <a:pPr marL="457200" lvl="0" indent="-350520" algn="l" rtl="0">
              <a:spcBef>
                <a:spcPts val="0"/>
              </a:spcBef>
              <a:spcAft>
                <a:spcPts val="0"/>
              </a:spcAft>
              <a:buSzPts val="1920"/>
              <a:buChar char="•"/>
            </a:pPr>
            <a:r>
              <a:rPr lang="en-US" sz="2300" b="1" i="1"/>
              <a:t>Decision-Making</a:t>
            </a:r>
            <a:endParaRPr sz="2300" b="1" i="1"/>
          </a:p>
          <a:p>
            <a:pPr marL="914400" lvl="1" indent="-337819" algn="l" rtl="0">
              <a:spcBef>
                <a:spcPts val="0"/>
              </a:spcBef>
              <a:spcAft>
                <a:spcPts val="0"/>
              </a:spcAft>
              <a:buSzPts val="1720"/>
              <a:buChar char="•"/>
            </a:pPr>
            <a:r>
              <a:rPr lang="en-US" sz="2100"/>
              <a:t>Informed Policy and Operations</a:t>
            </a:r>
            <a:endParaRPr sz="2100"/>
          </a:p>
          <a:p>
            <a:pPr marL="914400" lvl="1" indent="-361950" algn="l" rtl="0">
              <a:spcBef>
                <a:spcPts val="0"/>
              </a:spcBef>
              <a:spcAft>
                <a:spcPts val="0"/>
              </a:spcAft>
              <a:buSzPts val="2100"/>
              <a:buChar char="•"/>
            </a:pPr>
            <a:r>
              <a:rPr lang="en-US" sz="2100"/>
              <a:t>Goal-Setting &amp; Strategic Planning</a:t>
            </a:r>
            <a:endParaRPr sz="2100"/>
          </a:p>
        </p:txBody>
      </p:sp>
      <p:pic>
        <p:nvPicPr>
          <p:cNvPr id="133" name="Google Shape;133;p21"/>
          <p:cNvPicPr preferRelativeResize="0"/>
          <p:nvPr/>
        </p:nvPicPr>
        <p:blipFill>
          <a:blip r:embed="rId3">
            <a:alphaModFix/>
          </a:blip>
          <a:stretch>
            <a:fillRect/>
          </a:stretch>
        </p:blipFill>
        <p:spPr>
          <a:xfrm>
            <a:off x="6814925" y="1759025"/>
            <a:ext cx="3888900" cy="37934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The Evolution</a:t>
            </a:r>
            <a:endParaRPr/>
          </a:p>
        </p:txBody>
      </p:sp>
      <p:sp>
        <p:nvSpPr>
          <p:cNvPr id="139" name="Google Shape;139;p22"/>
          <p:cNvSpPr txBox="1">
            <a:spLocks noGrp="1"/>
          </p:cNvSpPr>
          <p:nvPr>
            <p:ph type="body" idx="1"/>
          </p:nvPr>
        </p:nvSpPr>
        <p:spPr>
          <a:xfrm>
            <a:off x="914400" y="2377440"/>
            <a:ext cx="10204800" cy="2971800"/>
          </a:xfrm>
          <a:prstGeom prst="rect">
            <a:avLst/>
          </a:prstGeom>
        </p:spPr>
        <p:txBody>
          <a:bodyPr spcFirstLastPara="1" wrap="square" lIns="0" tIns="0" rIns="0" bIns="0" anchor="t" anchorCtr="0">
            <a:noAutofit/>
          </a:bodyPr>
          <a:lstStyle/>
          <a:p>
            <a:pPr marL="457200" lvl="0" indent="-356870" algn="l" rtl="0">
              <a:lnSpc>
                <a:spcPct val="115000"/>
              </a:lnSpc>
              <a:spcBef>
                <a:spcPts val="1000"/>
              </a:spcBef>
              <a:spcAft>
                <a:spcPts val="0"/>
              </a:spcAft>
              <a:buSzPts val="2020"/>
              <a:buChar char="•"/>
            </a:pPr>
            <a:r>
              <a:rPr lang="en-US" sz="2400"/>
              <a:t>1990s and early 2000s, the rise of Stats programs</a:t>
            </a:r>
            <a:endParaRPr sz="2400"/>
          </a:p>
          <a:p>
            <a:pPr marL="457200" lvl="0" indent="-356870" algn="l" rtl="0">
              <a:lnSpc>
                <a:spcPct val="115000"/>
              </a:lnSpc>
              <a:spcBef>
                <a:spcPts val="0"/>
              </a:spcBef>
              <a:spcAft>
                <a:spcPts val="0"/>
              </a:spcAft>
              <a:buSzPts val="2020"/>
              <a:buChar char="•"/>
            </a:pPr>
            <a:r>
              <a:rPr lang="en-US" sz="2400"/>
              <a:t>Mid and late 2000s, strategic plans and indicators</a:t>
            </a:r>
            <a:endParaRPr sz="2400"/>
          </a:p>
          <a:p>
            <a:pPr marL="457200" lvl="0" indent="-356870" algn="l" rtl="0">
              <a:lnSpc>
                <a:spcPct val="115000"/>
              </a:lnSpc>
              <a:spcBef>
                <a:spcPts val="0"/>
              </a:spcBef>
              <a:spcAft>
                <a:spcPts val="0"/>
              </a:spcAft>
              <a:buSzPts val="2020"/>
              <a:buChar char="•"/>
            </a:pPr>
            <a:r>
              <a:rPr lang="en-US" sz="2400"/>
              <a:t>2010s, open data movement and DATA Act 2014</a:t>
            </a:r>
            <a:endParaRPr sz="2400"/>
          </a:p>
          <a:p>
            <a:pPr marL="457200" lvl="0" indent="-356870" algn="l" rtl="0">
              <a:lnSpc>
                <a:spcPct val="115000"/>
              </a:lnSpc>
              <a:spcBef>
                <a:spcPts val="0"/>
              </a:spcBef>
              <a:spcAft>
                <a:spcPts val="0"/>
              </a:spcAft>
              <a:buSzPts val="2020"/>
              <a:buChar char="•"/>
            </a:pPr>
            <a:r>
              <a:rPr lang="en-US" sz="2400"/>
              <a:t>2020s, data strategies and the rise of GenAI</a:t>
            </a:r>
            <a:endParaRPr sz="2400"/>
          </a:p>
        </p:txBody>
      </p:sp>
      <p:pic>
        <p:nvPicPr>
          <p:cNvPr id="140" name="Google Shape;140;p22"/>
          <p:cNvPicPr preferRelativeResize="0"/>
          <p:nvPr/>
        </p:nvPicPr>
        <p:blipFill rotWithShape="1">
          <a:blip r:embed="rId3">
            <a:alphaModFix/>
          </a:blip>
          <a:srcRect r="24029" b="8113"/>
          <a:stretch/>
        </p:blipFill>
        <p:spPr>
          <a:xfrm>
            <a:off x="7822925" y="32963"/>
            <a:ext cx="4369074" cy="6792075"/>
          </a:xfrm>
          <a:prstGeom prst="rect">
            <a:avLst/>
          </a:prstGeom>
          <a:noFill/>
          <a:ln>
            <a:noFill/>
          </a:ln>
        </p:spPr>
      </p:pic>
      <p:pic>
        <p:nvPicPr>
          <p:cNvPr id="141" name="Google Shape;141;p22"/>
          <p:cNvPicPr preferRelativeResize="0"/>
          <p:nvPr/>
        </p:nvPicPr>
        <p:blipFill rotWithShape="1">
          <a:blip r:embed="rId4">
            <a:alphaModFix/>
          </a:blip>
          <a:srcRect b="25216"/>
          <a:stretch/>
        </p:blipFill>
        <p:spPr>
          <a:xfrm>
            <a:off x="8189950" y="4398050"/>
            <a:ext cx="1530000" cy="1879500"/>
          </a:xfrm>
          <a:prstGeom prst="ellipse">
            <a:avLst/>
          </a:prstGeom>
          <a:noFill/>
          <a:ln>
            <a:noFill/>
          </a:ln>
        </p:spPr>
      </p:pic>
      <p:pic>
        <p:nvPicPr>
          <p:cNvPr id="142" name="Google Shape;142;p22"/>
          <p:cNvPicPr preferRelativeResize="0"/>
          <p:nvPr/>
        </p:nvPicPr>
        <p:blipFill>
          <a:blip r:embed="rId5">
            <a:alphaModFix/>
          </a:blip>
          <a:stretch>
            <a:fillRect/>
          </a:stretch>
        </p:blipFill>
        <p:spPr>
          <a:xfrm>
            <a:off x="9719950" y="2367850"/>
            <a:ext cx="2800350" cy="1676400"/>
          </a:xfrm>
          <a:prstGeom prst="rect">
            <a:avLst/>
          </a:prstGeom>
          <a:noFill/>
          <a:ln>
            <a:noFill/>
          </a:ln>
        </p:spPr>
      </p:pic>
      <p:pic>
        <p:nvPicPr>
          <p:cNvPr id="143" name="Google Shape;143;p22"/>
          <p:cNvPicPr preferRelativeResize="0"/>
          <p:nvPr/>
        </p:nvPicPr>
        <p:blipFill>
          <a:blip r:embed="rId6">
            <a:alphaModFix/>
          </a:blip>
          <a:stretch>
            <a:fillRect/>
          </a:stretch>
        </p:blipFill>
        <p:spPr>
          <a:xfrm>
            <a:off x="8663513" y="32975"/>
            <a:ext cx="2610411" cy="187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Successes and Lessons Learned</a:t>
            </a:r>
            <a:endParaRPr/>
          </a:p>
        </p:txBody>
      </p:sp>
      <p:sp>
        <p:nvSpPr>
          <p:cNvPr id="149" name="Google Shape;149;p23"/>
          <p:cNvSpPr txBox="1">
            <a:spLocks noGrp="1"/>
          </p:cNvSpPr>
          <p:nvPr>
            <p:ph type="body" idx="1"/>
          </p:nvPr>
        </p:nvSpPr>
        <p:spPr>
          <a:xfrm>
            <a:off x="914400" y="2377450"/>
            <a:ext cx="7471200" cy="2971800"/>
          </a:xfrm>
          <a:prstGeom prst="rect">
            <a:avLst/>
          </a:prstGeom>
        </p:spPr>
        <p:txBody>
          <a:bodyPr spcFirstLastPara="1" wrap="square" lIns="0" tIns="0" rIns="0" bIns="0" anchor="t" anchorCtr="0">
            <a:noAutofit/>
          </a:bodyPr>
          <a:lstStyle/>
          <a:p>
            <a:pPr marL="457200" lvl="0" indent="-356870" algn="l" rtl="0">
              <a:lnSpc>
                <a:spcPct val="115000"/>
              </a:lnSpc>
              <a:spcBef>
                <a:spcPts val="1000"/>
              </a:spcBef>
              <a:spcAft>
                <a:spcPts val="0"/>
              </a:spcAft>
              <a:buSzPts val="2020"/>
              <a:buChar char="•"/>
            </a:pPr>
            <a:r>
              <a:rPr lang="en-US" sz="2400"/>
              <a:t>Stats program and open data portal everywhere</a:t>
            </a:r>
            <a:endParaRPr sz="2400"/>
          </a:p>
          <a:p>
            <a:pPr marL="457200" lvl="0" indent="-356870" algn="l" rtl="0">
              <a:lnSpc>
                <a:spcPct val="115000"/>
              </a:lnSpc>
              <a:spcBef>
                <a:spcPts val="0"/>
              </a:spcBef>
              <a:spcAft>
                <a:spcPts val="0"/>
              </a:spcAft>
              <a:buSzPts val="2020"/>
              <a:buChar char="•"/>
            </a:pPr>
            <a:r>
              <a:rPr lang="en-US" sz="2400"/>
              <a:t>A handful of Chief Data Officers in 2016</a:t>
            </a:r>
            <a:endParaRPr sz="2400"/>
          </a:p>
          <a:p>
            <a:pPr marL="457200" lvl="0" indent="-356870" algn="l" rtl="0">
              <a:lnSpc>
                <a:spcPct val="115000"/>
              </a:lnSpc>
              <a:spcBef>
                <a:spcPts val="0"/>
              </a:spcBef>
              <a:spcAft>
                <a:spcPts val="0"/>
              </a:spcAft>
              <a:buSzPts val="2020"/>
              <a:buChar char="•"/>
            </a:pPr>
            <a:r>
              <a:rPr lang="en-US" sz="2400"/>
              <a:t>The first city-level data strategy was created in 2023</a:t>
            </a:r>
            <a:endParaRPr sz="2400"/>
          </a:p>
          <a:p>
            <a:pPr marL="457200" lvl="0" indent="-356870" algn="l" rtl="0">
              <a:lnSpc>
                <a:spcPct val="115000"/>
              </a:lnSpc>
              <a:spcBef>
                <a:spcPts val="0"/>
              </a:spcBef>
              <a:spcAft>
                <a:spcPts val="0"/>
              </a:spcAft>
              <a:buSzPts val="2020"/>
              <a:buChar char="•"/>
            </a:pPr>
            <a:r>
              <a:rPr lang="en-US" sz="2400"/>
              <a:t>Shared barriers: </a:t>
            </a:r>
            <a:endParaRPr sz="2400"/>
          </a:p>
          <a:p>
            <a:pPr marL="914400" lvl="1" indent="-344169" algn="l" rtl="0">
              <a:lnSpc>
                <a:spcPct val="115000"/>
              </a:lnSpc>
              <a:spcBef>
                <a:spcPts val="0"/>
              </a:spcBef>
              <a:spcAft>
                <a:spcPts val="0"/>
              </a:spcAft>
              <a:buSzPts val="1820"/>
              <a:buChar char="•"/>
            </a:pPr>
            <a:r>
              <a:rPr lang="en-US" sz="2200"/>
              <a:t>Knowledge</a:t>
            </a:r>
            <a:endParaRPr sz="2200"/>
          </a:p>
          <a:p>
            <a:pPr marL="914400" lvl="1" indent="-344169" algn="l" rtl="0">
              <a:lnSpc>
                <a:spcPct val="115000"/>
              </a:lnSpc>
              <a:spcBef>
                <a:spcPts val="0"/>
              </a:spcBef>
              <a:spcAft>
                <a:spcPts val="0"/>
              </a:spcAft>
              <a:buSzPts val="1820"/>
              <a:buChar char="•"/>
            </a:pPr>
            <a:r>
              <a:rPr lang="en-US" sz="2200"/>
              <a:t>Capacity and </a:t>
            </a:r>
            <a:endParaRPr sz="2200"/>
          </a:p>
          <a:p>
            <a:pPr marL="914400" lvl="1" indent="-344169" algn="l" rtl="0">
              <a:lnSpc>
                <a:spcPct val="115000"/>
              </a:lnSpc>
              <a:spcBef>
                <a:spcPts val="0"/>
              </a:spcBef>
              <a:spcAft>
                <a:spcPts val="0"/>
              </a:spcAft>
              <a:buSzPts val="1820"/>
              <a:buChar char="•"/>
            </a:pPr>
            <a:r>
              <a:rPr lang="en-US" sz="2200"/>
              <a:t>Motivation</a:t>
            </a:r>
            <a:endParaRPr sz="2200"/>
          </a:p>
          <a:p>
            <a:pPr marL="0" lvl="0" indent="0" algn="l" rtl="0">
              <a:lnSpc>
                <a:spcPct val="115000"/>
              </a:lnSpc>
              <a:spcBef>
                <a:spcPts val="1000"/>
              </a:spcBef>
              <a:spcAft>
                <a:spcPts val="600"/>
              </a:spcAft>
              <a:buNone/>
            </a:pPr>
            <a:endParaRPr sz="2400"/>
          </a:p>
        </p:txBody>
      </p:sp>
      <p:pic>
        <p:nvPicPr>
          <p:cNvPr id="150" name="Google Shape;150;p23"/>
          <p:cNvPicPr preferRelativeResize="0"/>
          <p:nvPr/>
        </p:nvPicPr>
        <p:blipFill>
          <a:blip r:embed="rId3">
            <a:alphaModFix/>
          </a:blip>
          <a:stretch>
            <a:fillRect/>
          </a:stretch>
        </p:blipFill>
        <p:spPr>
          <a:xfrm>
            <a:off x="8144100" y="193525"/>
            <a:ext cx="2970299" cy="1909478"/>
          </a:xfrm>
          <a:prstGeom prst="rect">
            <a:avLst/>
          </a:prstGeom>
          <a:noFill/>
          <a:ln>
            <a:noFill/>
          </a:ln>
        </p:spPr>
      </p:pic>
      <p:sp>
        <p:nvSpPr>
          <p:cNvPr id="151" name="Google Shape;151;p23"/>
          <p:cNvSpPr txBox="1"/>
          <p:nvPr/>
        </p:nvSpPr>
        <p:spPr>
          <a:xfrm>
            <a:off x="8593200" y="2103000"/>
            <a:ext cx="2521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i="1">
                <a:solidFill>
                  <a:srgbClr val="505050"/>
                </a:solidFill>
                <a:latin typeface="Lato"/>
                <a:ea typeface="Lato"/>
                <a:cs typeface="Lato"/>
                <a:sym typeface="Lato"/>
              </a:rPr>
              <a:t>Photo  Credit: Bloomberg Philanthropies</a:t>
            </a:r>
            <a:endParaRPr sz="1000" i="1">
              <a:solidFill>
                <a:srgbClr val="505050"/>
              </a:solidFill>
              <a:latin typeface="Lato"/>
              <a:ea typeface="Lato"/>
              <a:cs typeface="Lato"/>
              <a:sym typeface="Lato"/>
            </a:endParaRPr>
          </a:p>
        </p:txBody>
      </p:sp>
      <p:pic>
        <p:nvPicPr>
          <p:cNvPr id="152" name="Google Shape;152;p23"/>
          <p:cNvPicPr preferRelativeResize="0"/>
          <p:nvPr/>
        </p:nvPicPr>
        <p:blipFill>
          <a:blip r:embed="rId4">
            <a:alphaModFix/>
          </a:blip>
          <a:stretch>
            <a:fillRect/>
          </a:stretch>
        </p:blipFill>
        <p:spPr>
          <a:xfrm>
            <a:off x="9524975" y="2591025"/>
            <a:ext cx="2521201" cy="1832751"/>
          </a:xfrm>
          <a:prstGeom prst="rect">
            <a:avLst/>
          </a:prstGeom>
          <a:noFill/>
          <a:ln>
            <a:noFill/>
          </a:ln>
        </p:spPr>
      </p:pic>
      <p:sp>
        <p:nvSpPr>
          <p:cNvPr id="153" name="Google Shape;153;p23"/>
          <p:cNvSpPr txBox="1"/>
          <p:nvPr/>
        </p:nvSpPr>
        <p:spPr>
          <a:xfrm>
            <a:off x="9770450" y="4423775"/>
            <a:ext cx="2192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i="1">
                <a:solidFill>
                  <a:srgbClr val="505050"/>
                </a:solidFill>
                <a:latin typeface="Lato"/>
                <a:ea typeface="Lato"/>
                <a:cs typeface="Lato"/>
                <a:sym typeface="Lato"/>
              </a:rPr>
              <a:t>Photo Credit: Green Bay Reporter</a:t>
            </a:r>
            <a:endParaRPr sz="1000" i="1">
              <a:solidFill>
                <a:srgbClr val="505050"/>
              </a:solidFill>
              <a:latin typeface="Lato"/>
              <a:ea typeface="Lato"/>
              <a:cs typeface="Lato"/>
              <a:sym typeface="Lato"/>
            </a:endParaRPr>
          </a:p>
        </p:txBody>
      </p:sp>
      <p:pic>
        <p:nvPicPr>
          <p:cNvPr id="154" name="Google Shape;154;p23"/>
          <p:cNvPicPr preferRelativeResize="0"/>
          <p:nvPr/>
        </p:nvPicPr>
        <p:blipFill>
          <a:blip r:embed="rId5">
            <a:alphaModFix/>
          </a:blip>
          <a:stretch>
            <a:fillRect/>
          </a:stretch>
        </p:blipFill>
        <p:spPr>
          <a:xfrm>
            <a:off x="8593200" y="4845375"/>
            <a:ext cx="2521201" cy="1680376"/>
          </a:xfrm>
          <a:prstGeom prst="rect">
            <a:avLst/>
          </a:prstGeom>
          <a:noFill/>
          <a:ln>
            <a:noFill/>
          </a:ln>
        </p:spPr>
      </p:pic>
      <p:sp>
        <p:nvSpPr>
          <p:cNvPr id="155" name="Google Shape;155;p23"/>
          <p:cNvSpPr txBox="1"/>
          <p:nvPr/>
        </p:nvSpPr>
        <p:spPr>
          <a:xfrm>
            <a:off x="8921700" y="6525750"/>
            <a:ext cx="21927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i="1">
                <a:solidFill>
                  <a:srgbClr val="505050"/>
                </a:solidFill>
                <a:latin typeface="Lato"/>
                <a:ea typeface="Lato"/>
                <a:cs typeface="Lato"/>
                <a:sym typeface="Lato"/>
              </a:rPr>
              <a:t>Photo Credit: GovEx</a:t>
            </a:r>
            <a:endParaRPr sz="1000" i="1">
              <a:solidFill>
                <a:srgbClr val="50505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914400" y="914400"/>
            <a:ext cx="102000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b="1"/>
              <a:t>Two: The Evolution of AI in Government</a:t>
            </a:r>
            <a:endParaRPr/>
          </a:p>
        </p:txBody>
      </p:sp>
      <p:sp>
        <p:nvSpPr>
          <p:cNvPr id="161" name="Google Shape;161;p24"/>
          <p:cNvSpPr txBox="1">
            <a:spLocks noGrp="1"/>
          </p:cNvSpPr>
          <p:nvPr>
            <p:ph type="body" idx="1"/>
          </p:nvPr>
        </p:nvSpPr>
        <p:spPr>
          <a:xfrm>
            <a:off x="914400" y="2377440"/>
            <a:ext cx="10204800" cy="2971800"/>
          </a:xfrm>
          <a:prstGeom prst="rect">
            <a:avLst/>
          </a:prstGeom>
          <a:noFill/>
          <a:ln>
            <a:noFill/>
          </a:ln>
        </p:spPr>
        <p:txBody>
          <a:bodyPr spcFirstLastPara="1" wrap="square" lIns="0" tIns="0" rIns="0" bIns="0" anchor="t" anchorCtr="0">
            <a:noAutofit/>
          </a:bodyPr>
          <a:lstStyle/>
          <a:p>
            <a:pPr marL="457200" lvl="0" indent="-368300" algn="l" rtl="0">
              <a:lnSpc>
                <a:spcPct val="110000"/>
              </a:lnSpc>
              <a:spcBef>
                <a:spcPts val="0"/>
              </a:spcBef>
              <a:spcAft>
                <a:spcPts val="0"/>
              </a:spcAft>
              <a:buSzPts val="2200"/>
              <a:buChar char="•"/>
            </a:pPr>
            <a:r>
              <a:rPr lang="en-US" sz="2400" i="1"/>
              <a:t>The evolution</a:t>
            </a:r>
            <a:endParaRPr sz="2400" i="1"/>
          </a:p>
          <a:p>
            <a:pPr marL="457200" lvl="0" indent="-368300" algn="l" rtl="0">
              <a:lnSpc>
                <a:spcPct val="110000"/>
              </a:lnSpc>
              <a:spcBef>
                <a:spcPts val="0"/>
              </a:spcBef>
              <a:spcAft>
                <a:spcPts val="0"/>
              </a:spcAft>
              <a:buSzPts val="2200"/>
              <a:buChar char="•"/>
            </a:pPr>
            <a:r>
              <a:rPr lang="en-US" sz="2400" i="1"/>
              <a:t>About the GenAI and use cases</a:t>
            </a:r>
            <a:endParaRPr sz="2400" i="1"/>
          </a:p>
          <a:p>
            <a:pPr marL="457200" lvl="0" indent="-368300" algn="l" rtl="0">
              <a:lnSpc>
                <a:spcPct val="110000"/>
              </a:lnSpc>
              <a:spcBef>
                <a:spcPts val="0"/>
              </a:spcBef>
              <a:spcAft>
                <a:spcPts val="0"/>
              </a:spcAft>
              <a:buSzPts val="2200"/>
              <a:buChar char="•"/>
            </a:pPr>
            <a:r>
              <a:rPr lang="en-US" sz="2400" i="1"/>
              <a:t>Core elements of AI adoption</a:t>
            </a:r>
            <a:endParaRPr sz="2400" i="1"/>
          </a:p>
          <a:p>
            <a:pPr marL="0" lvl="0" indent="0" algn="l" rtl="0">
              <a:lnSpc>
                <a:spcPct val="110000"/>
              </a:lnSpc>
              <a:spcBef>
                <a:spcPts val="0"/>
              </a:spcBef>
              <a:spcAft>
                <a:spcPts val="0"/>
              </a:spcAft>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The Evolution of AI</a:t>
            </a:r>
            <a:endParaRPr/>
          </a:p>
        </p:txBody>
      </p:sp>
      <p:sp>
        <p:nvSpPr>
          <p:cNvPr id="167" name="Google Shape;167;p25"/>
          <p:cNvSpPr txBox="1">
            <a:spLocks noGrp="1"/>
          </p:cNvSpPr>
          <p:nvPr>
            <p:ph type="body" idx="1"/>
          </p:nvPr>
        </p:nvSpPr>
        <p:spPr>
          <a:xfrm>
            <a:off x="914400" y="2377440"/>
            <a:ext cx="10204800" cy="2971800"/>
          </a:xfrm>
          <a:prstGeom prst="rect">
            <a:avLst/>
          </a:prstGeom>
        </p:spPr>
        <p:txBody>
          <a:bodyPr spcFirstLastPara="1" wrap="square" lIns="0" tIns="0" rIns="0" bIns="0" anchor="t" anchorCtr="0">
            <a:noAutofit/>
          </a:bodyPr>
          <a:lstStyle/>
          <a:p>
            <a:pPr marL="457200" lvl="0" indent="-331470" algn="l" rtl="0">
              <a:spcBef>
                <a:spcPts val="1000"/>
              </a:spcBef>
              <a:spcAft>
                <a:spcPts val="0"/>
              </a:spcAft>
              <a:buSzPts val="1620"/>
              <a:buChar char="•"/>
            </a:pPr>
            <a:r>
              <a:rPr lang="en-US"/>
              <a:t>The rise of GenAI</a:t>
            </a:r>
            <a:endParaRPr/>
          </a:p>
          <a:p>
            <a:pPr marL="914400" lvl="1" indent="-331469" algn="l" rtl="0">
              <a:spcBef>
                <a:spcPts val="0"/>
              </a:spcBef>
              <a:spcAft>
                <a:spcPts val="0"/>
              </a:spcAft>
              <a:buSzPts val="1620"/>
              <a:buChar char="•"/>
            </a:pPr>
            <a:r>
              <a:rPr lang="en-US"/>
              <a:t>OpenAI released ChatGPT in Nov. 2022</a:t>
            </a:r>
            <a:endParaRPr/>
          </a:p>
          <a:p>
            <a:pPr marL="914400" lvl="1" indent="-331469" algn="l" rtl="0">
              <a:spcBef>
                <a:spcPts val="0"/>
              </a:spcBef>
              <a:spcAft>
                <a:spcPts val="0"/>
              </a:spcAft>
              <a:buSzPts val="1620"/>
              <a:buChar char="•"/>
            </a:pPr>
            <a:r>
              <a:rPr lang="en-US"/>
              <a:t>President Biden’s executive order on AI and Al bill of Rights in 2023</a:t>
            </a:r>
            <a:endParaRPr/>
          </a:p>
          <a:p>
            <a:pPr marL="914400" lvl="1" indent="-331469" algn="l" rtl="0">
              <a:spcBef>
                <a:spcPts val="0"/>
              </a:spcBef>
              <a:spcAft>
                <a:spcPts val="0"/>
              </a:spcAft>
              <a:buSzPts val="1620"/>
              <a:buChar char="•"/>
            </a:pPr>
            <a:r>
              <a:rPr lang="en-US"/>
              <a:t>Local government AI network launched: City AI Connect (2023) and Government AI Coalition (2024)</a:t>
            </a:r>
            <a:endParaRPr/>
          </a:p>
          <a:p>
            <a:pPr marL="914400" lvl="1" indent="-331469" algn="l" rtl="0">
              <a:spcBef>
                <a:spcPts val="0"/>
              </a:spcBef>
              <a:spcAft>
                <a:spcPts val="0"/>
              </a:spcAft>
              <a:buSzPts val="1620"/>
              <a:buChar char="•"/>
            </a:pPr>
            <a:r>
              <a:rPr lang="en-US"/>
              <a:t>ChatGPT Gov in Jan. 2025</a:t>
            </a:r>
            <a:endParaRPr/>
          </a:p>
          <a:p>
            <a:pPr marL="457200" lvl="0" indent="-331470" algn="l" rtl="0">
              <a:spcBef>
                <a:spcPts val="0"/>
              </a:spcBef>
              <a:spcAft>
                <a:spcPts val="0"/>
              </a:spcAft>
              <a:buSzPts val="1620"/>
              <a:buChar char="•"/>
            </a:pPr>
            <a:r>
              <a:rPr lang="en-US"/>
              <a:t>Traditional vs. Generative AI</a:t>
            </a:r>
            <a:endParaRPr/>
          </a:p>
          <a:p>
            <a:pPr marL="914400" lvl="1" indent="-331469" algn="l" rtl="0">
              <a:spcBef>
                <a:spcPts val="0"/>
              </a:spcBef>
              <a:spcAft>
                <a:spcPts val="0"/>
              </a:spcAft>
              <a:buSzPts val="1620"/>
              <a:buChar char="•"/>
            </a:pPr>
            <a:r>
              <a:rPr lang="en-US"/>
              <a:t>Reliability of relationship between inputs and outputs</a:t>
            </a:r>
            <a:endParaRPr/>
          </a:p>
          <a:p>
            <a:pPr marL="914400" lvl="1" indent="-331469" algn="l" rtl="0">
              <a:spcBef>
                <a:spcPts val="0"/>
              </a:spcBef>
              <a:spcAft>
                <a:spcPts val="0"/>
              </a:spcAft>
              <a:buSzPts val="1620"/>
              <a:buChar char="•"/>
            </a:pPr>
            <a:r>
              <a:rPr lang="en-US"/>
              <a:t>New content generation</a:t>
            </a:r>
            <a:endParaRPr/>
          </a:p>
          <a:p>
            <a:pPr marL="914400" lvl="1" indent="-331469" algn="l" rtl="0">
              <a:spcBef>
                <a:spcPts val="0"/>
              </a:spcBef>
              <a:spcAft>
                <a:spcPts val="0"/>
              </a:spcAft>
              <a:buSzPts val="1620"/>
              <a:buChar char="•"/>
            </a:pPr>
            <a:r>
              <a:rPr lang="en-US"/>
              <a:t>Ease of use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GenAI Use Cases in Local Government</a:t>
            </a:r>
            <a:endParaRPr/>
          </a:p>
        </p:txBody>
      </p:sp>
      <p:sp>
        <p:nvSpPr>
          <p:cNvPr id="173" name="Google Shape;173;p26"/>
          <p:cNvSpPr txBox="1">
            <a:spLocks noGrp="1"/>
          </p:cNvSpPr>
          <p:nvPr>
            <p:ph type="body" idx="1"/>
          </p:nvPr>
        </p:nvSpPr>
        <p:spPr>
          <a:xfrm>
            <a:off x="914400" y="2377440"/>
            <a:ext cx="10204800" cy="2971800"/>
          </a:xfrm>
          <a:prstGeom prst="rect">
            <a:avLst/>
          </a:prstGeom>
        </p:spPr>
        <p:txBody>
          <a:bodyPr spcFirstLastPara="1" wrap="square" lIns="0" tIns="0" rIns="0" bIns="0" anchor="t" anchorCtr="0">
            <a:noAutofit/>
          </a:bodyPr>
          <a:lstStyle/>
          <a:p>
            <a:pPr marL="457200" lvl="0" indent="-356870" algn="l" rtl="0">
              <a:spcBef>
                <a:spcPts val="1000"/>
              </a:spcBef>
              <a:spcAft>
                <a:spcPts val="0"/>
              </a:spcAft>
              <a:buSzPts val="2020"/>
              <a:buAutoNum type="arabicPeriod"/>
            </a:pPr>
            <a:r>
              <a:rPr lang="en-US" sz="2400"/>
              <a:t>Digital assistant</a:t>
            </a:r>
            <a:endParaRPr sz="2400"/>
          </a:p>
          <a:p>
            <a:pPr marL="914400" lvl="1" indent="-381000" algn="l" rtl="0">
              <a:spcBef>
                <a:spcPts val="0"/>
              </a:spcBef>
              <a:spcAft>
                <a:spcPts val="0"/>
              </a:spcAft>
              <a:buSzPts val="2400"/>
              <a:buAutoNum type="alphaLcPeriod"/>
            </a:pPr>
            <a:r>
              <a:rPr lang="en-US" sz="2400"/>
              <a:t>Automate routine tasks</a:t>
            </a:r>
            <a:endParaRPr sz="2400"/>
          </a:p>
          <a:p>
            <a:pPr marL="457200" lvl="0" indent="-356870" algn="l" rtl="0">
              <a:spcBef>
                <a:spcPts val="0"/>
              </a:spcBef>
              <a:spcAft>
                <a:spcPts val="0"/>
              </a:spcAft>
              <a:buSzPts val="2020"/>
              <a:buAutoNum type="arabicPeriod"/>
            </a:pPr>
            <a:r>
              <a:rPr lang="en-US" sz="2400"/>
              <a:t>Constituent communication</a:t>
            </a:r>
            <a:endParaRPr sz="2400"/>
          </a:p>
          <a:p>
            <a:pPr marL="914400" lvl="1" indent="-381000" algn="l" rtl="0">
              <a:spcBef>
                <a:spcPts val="0"/>
              </a:spcBef>
              <a:spcAft>
                <a:spcPts val="0"/>
              </a:spcAft>
              <a:buSzPts val="2400"/>
              <a:buAutoNum type="alphaLcPeriod"/>
            </a:pPr>
            <a:r>
              <a:rPr lang="en-US" sz="2400"/>
              <a:t>Resident communication and navigation of government info</a:t>
            </a:r>
            <a:endParaRPr sz="2400"/>
          </a:p>
          <a:p>
            <a:pPr marL="457200" lvl="0" indent="-356870" algn="l" rtl="0">
              <a:spcBef>
                <a:spcPts val="0"/>
              </a:spcBef>
              <a:spcAft>
                <a:spcPts val="0"/>
              </a:spcAft>
              <a:buSzPts val="2020"/>
              <a:buAutoNum type="arabicPeriod"/>
            </a:pPr>
            <a:r>
              <a:rPr lang="en-US" sz="2400"/>
              <a:t>Complex problem solving</a:t>
            </a:r>
            <a:endParaRPr sz="2400"/>
          </a:p>
          <a:p>
            <a:pPr marL="914400" lvl="1" indent="-381000" algn="l" rtl="0">
              <a:spcBef>
                <a:spcPts val="0"/>
              </a:spcBef>
              <a:spcAft>
                <a:spcPts val="0"/>
              </a:spcAft>
              <a:buSzPts val="2400"/>
              <a:buAutoNum type="alphaLcPeriod"/>
            </a:pPr>
            <a:r>
              <a:rPr lang="en-US" sz="2400"/>
              <a:t>Leverage big data to solve complex problems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914400" y="914400"/>
            <a:ext cx="103773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Challenges and Limitations to Government AI Use</a:t>
            </a:r>
            <a:endParaRPr/>
          </a:p>
        </p:txBody>
      </p:sp>
      <p:sp>
        <p:nvSpPr>
          <p:cNvPr id="179" name="Google Shape;179;p27"/>
          <p:cNvSpPr txBox="1">
            <a:spLocks noGrp="1"/>
          </p:cNvSpPr>
          <p:nvPr>
            <p:ph type="body" idx="1"/>
          </p:nvPr>
        </p:nvSpPr>
        <p:spPr>
          <a:xfrm>
            <a:off x="914400" y="2377440"/>
            <a:ext cx="10204800" cy="2971800"/>
          </a:xfrm>
          <a:prstGeom prst="rect">
            <a:avLst/>
          </a:prstGeom>
        </p:spPr>
        <p:txBody>
          <a:bodyPr spcFirstLastPara="1" wrap="square" lIns="0" tIns="0" rIns="0" bIns="0" anchor="t" anchorCtr="0">
            <a:noAutofit/>
          </a:bodyPr>
          <a:lstStyle/>
          <a:p>
            <a:pPr marL="457200" lvl="0" indent="-331470" algn="l" rtl="0">
              <a:spcBef>
                <a:spcPts val="1000"/>
              </a:spcBef>
              <a:spcAft>
                <a:spcPts val="0"/>
              </a:spcAft>
              <a:buSzPts val="1620"/>
              <a:buAutoNum type="arabicPeriod"/>
            </a:pPr>
            <a:r>
              <a:rPr lang="en-US"/>
              <a:t>“First Mover” reluctance: risk vs. reward</a:t>
            </a:r>
            <a:endParaRPr/>
          </a:p>
          <a:p>
            <a:pPr marL="457200" lvl="0" indent="-331470" algn="l" rtl="0">
              <a:spcBef>
                <a:spcPts val="0"/>
              </a:spcBef>
              <a:spcAft>
                <a:spcPts val="0"/>
              </a:spcAft>
              <a:buSzPts val="1620"/>
              <a:buAutoNum type="arabicPeriod"/>
            </a:pPr>
            <a:r>
              <a:rPr lang="en-US"/>
              <a:t>Staff capacity and resource constraint</a:t>
            </a:r>
            <a:endParaRPr/>
          </a:p>
          <a:p>
            <a:pPr marL="457200" lvl="0" indent="-331470" algn="l" rtl="0">
              <a:spcBef>
                <a:spcPts val="0"/>
              </a:spcBef>
              <a:spcAft>
                <a:spcPts val="0"/>
              </a:spcAft>
              <a:buSzPts val="1620"/>
              <a:buAutoNum type="arabicPeriod"/>
            </a:pPr>
            <a:r>
              <a:rPr lang="en-US"/>
              <a:t>Buy-in (optimistic leadership vs. concerned staff) </a:t>
            </a:r>
            <a:endParaRPr/>
          </a:p>
          <a:p>
            <a:pPr marL="457200" lvl="0" indent="-331470" algn="l" rtl="0">
              <a:spcBef>
                <a:spcPts val="0"/>
              </a:spcBef>
              <a:spcAft>
                <a:spcPts val="0"/>
              </a:spcAft>
              <a:buSzPts val="1620"/>
              <a:buAutoNum type="arabicPeriod"/>
            </a:pPr>
            <a:r>
              <a:rPr lang="en-US"/>
              <a:t>Addressing biases</a:t>
            </a:r>
            <a:endParaRPr/>
          </a:p>
          <a:p>
            <a:pPr marL="457200" lvl="0" indent="-331470" algn="l" rtl="0">
              <a:spcBef>
                <a:spcPts val="0"/>
              </a:spcBef>
              <a:spcAft>
                <a:spcPts val="0"/>
              </a:spcAft>
              <a:buSzPts val="1620"/>
              <a:buAutoNum type="arabicPeriod"/>
            </a:pPr>
            <a:r>
              <a:rPr lang="en-US"/>
              <a:t>Data issues</a:t>
            </a:r>
            <a:endParaRPr/>
          </a:p>
          <a:p>
            <a:pPr marL="914400" lvl="1" indent="-331469" algn="l" rtl="0">
              <a:spcBef>
                <a:spcPts val="0"/>
              </a:spcBef>
              <a:spcAft>
                <a:spcPts val="0"/>
              </a:spcAft>
              <a:buSzPts val="1620"/>
              <a:buAutoNum type="alphaLcPeriod"/>
            </a:pPr>
            <a:r>
              <a:rPr lang="en-US"/>
              <a:t>Quality and governance</a:t>
            </a:r>
            <a:endParaRPr/>
          </a:p>
          <a:p>
            <a:pPr marL="914400" lvl="1" indent="-331469" algn="l" rtl="0">
              <a:spcBef>
                <a:spcPts val="0"/>
              </a:spcBef>
              <a:spcAft>
                <a:spcPts val="0"/>
              </a:spcAft>
              <a:buSzPts val="1620"/>
              <a:buAutoNum type="alphaLcPeriod"/>
            </a:pPr>
            <a:r>
              <a:rPr lang="en-US"/>
              <a:t>Privacy and security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914400" y="914400"/>
            <a:ext cx="10200000" cy="409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The Intersection</a:t>
            </a:r>
            <a:endParaRPr/>
          </a:p>
        </p:txBody>
      </p:sp>
      <p:sp>
        <p:nvSpPr>
          <p:cNvPr id="185" name="Google Shape;185;p28"/>
          <p:cNvSpPr txBox="1"/>
          <p:nvPr/>
        </p:nvSpPr>
        <p:spPr>
          <a:xfrm>
            <a:off x="7700200" y="1456100"/>
            <a:ext cx="4491900" cy="462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b="1">
                <a:solidFill>
                  <a:srgbClr val="505050"/>
                </a:solidFill>
                <a:latin typeface="Lato"/>
                <a:ea typeface="Lato"/>
                <a:cs typeface="Lato"/>
                <a:sym typeface="Lato"/>
              </a:rPr>
              <a:t>The Intersection:</a:t>
            </a:r>
            <a:endParaRPr sz="2600" b="1">
              <a:solidFill>
                <a:srgbClr val="505050"/>
              </a:solidFill>
              <a:latin typeface="Lato"/>
              <a:ea typeface="Lato"/>
              <a:cs typeface="Lato"/>
              <a:sym typeface="Lato"/>
            </a:endParaRPr>
          </a:p>
          <a:p>
            <a:pPr marL="457200" lvl="0" indent="-381000" algn="l" rtl="0">
              <a:lnSpc>
                <a:spcPct val="115000"/>
              </a:lnSpc>
              <a:spcBef>
                <a:spcPts val="0"/>
              </a:spcBef>
              <a:spcAft>
                <a:spcPts val="0"/>
              </a:spcAft>
              <a:buClr>
                <a:srgbClr val="505050"/>
              </a:buClr>
              <a:buSzPts val="2400"/>
              <a:buFont typeface="Lato"/>
              <a:buChar char="●"/>
            </a:pPr>
            <a:r>
              <a:rPr lang="en-US" sz="2400" b="1" i="1">
                <a:solidFill>
                  <a:srgbClr val="505050"/>
                </a:solidFill>
                <a:latin typeface="Lato"/>
                <a:ea typeface="Lato"/>
                <a:cs typeface="Lato"/>
                <a:sym typeface="Lato"/>
              </a:rPr>
              <a:t>Applied data practice</a:t>
            </a:r>
            <a:endParaRPr sz="2400" b="1" i="1">
              <a:solidFill>
                <a:srgbClr val="505050"/>
              </a:solidFill>
              <a:latin typeface="Lato"/>
              <a:ea typeface="Lato"/>
              <a:cs typeface="Lato"/>
              <a:sym typeface="Lato"/>
            </a:endParaRPr>
          </a:p>
          <a:p>
            <a:pPr marL="914400" lvl="1" indent="-368300" algn="l" rtl="0">
              <a:lnSpc>
                <a:spcPct val="115000"/>
              </a:lnSpc>
              <a:spcBef>
                <a:spcPts val="0"/>
              </a:spcBef>
              <a:spcAft>
                <a:spcPts val="0"/>
              </a:spcAft>
              <a:buClr>
                <a:srgbClr val="505050"/>
              </a:buClr>
              <a:buSzPts val="2200"/>
              <a:buFont typeface="Lato"/>
              <a:buChar char="○"/>
            </a:pPr>
            <a:r>
              <a:rPr lang="en-US" sz="2200">
                <a:solidFill>
                  <a:srgbClr val="505050"/>
                </a:solidFill>
                <a:latin typeface="Lato"/>
                <a:ea typeface="Lato"/>
                <a:cs typeface="Lato"/>
                <a:sym typeface="Lato"/>
              </a:rPr>
              <a:t>Data matters</a:t>
            </a:r>
            <a:endParaRPr sz="2200">
              <a:solidFill>
                <a:srgbClr val="505050"/>
              </a:solidFill>
              <a:latin typeface="Lato"/>
              <a:ea typeface="Lato"/>
              <a:cs typeface="Lato"/>
              <a:sym typeface="Lato"/>
            </a:endParaRPr>
          </a:p>
          <a:p>
            <a:pPr marL="914400" lvl="1" indent="-368300" algn="l" rtl="0">
              <a:lnSpc>
                <a:spcPct val="115000"/>
              </a:lnSpc>
              <a:spcBef>
                <a:spcPts val="0"/>
              </a:spcBef>
              <a:spcAft>
                <a:spcPts val="0"/>
              </a:spcAft>
              <a:buClr>
                <a:srgbClr val="505050"/>
              </a:buClr>
              <a:buSzPts val="2200"/>
              <a:buFont typeface="Lato"/>
              <a:buChar char="○"/>
            </a:pPr>
            <a:r>
              <a:rPr lang="en-US" sz="2200">
                <a:solidFill>
                  <a:srgbClr val="505050"/>
                </a:solidFill>
                <a:latin typeface="Lato"/>
                <a:ea typeface="Lato"/>
                <a:cs typeface="Lato"/>
                <a:sym typeface="Lato"/>
              </a:rPr>
              <a:t>Application matters</a:t>
            </a:r>
            <a:endParaRPr sz="2200">
              <a:solidFill>
                <a:srgbClr val="505050"/>
              </a:solidFill>
              <a:latin typeface="Lato"/>
              <a:ea typeface="Lato"/>
              <a:cs typeface="Lato"/>
              <a:sym typeface="Lato"/>
            </a:endParaRPr>
          </a:p>
          <a:p>
            <a:pPr marL="457200" lvl="0" indent="-381000" algn="l" rtl="0">
              <a:lnSpc>
                <a:spcPct val="115000"/>
              </a:lnSpc>
              <a:spcBef>
                <a:spcPts val="0"/>
              </a:spcBef>
              <a:spcAft>
                <a:spcPts val="0"/>
              </a:spcAft>
              <a:buClr>
                <a:srgbClr val="505050"/>
              </a:buClr>
              <a:buSzPts val="2400"/>
              <a:buFont typeface="Lato"/>
              <a:buChar char="●"/>
            </a:pPr>
            <a:r>
              <a:rPr lang="en-US" sz="2400" b="1" i="1">
                <a:solidFill>
                  <a:srgbClr val="505050"/>
                </a:solidFill>
                <a:latin typeface="Lato"/>
                <a:ea typeface="Lato"/>
                <a:cs typeface="Lato"/>
                <a:sym typeface="Lato"/>
              </a:rPr>
              <a:t>Stakeholder involvement</a:t>
            </a:r>
            <a:endParaRPr sz="2400" b="1" i="1">
              <a:solidFill>
                <a:srgbClr val="505050"/>
              </a:solidFill>
              <a:latin typeface="Lato"/>
              <a:ea typeface="Lato"/>
              <a:cs typeface="Lato"/>
              <a:sym typeface="Lato"/>
            </a:endParaRPr>
          </a:p>
          <a:p>
            <a:pPr marL="914400" lvl="1" indent="-368300" algn="l" rtl="0">
              <a:lnSpc>
                <a:spcPct val="115000"/>
              </a:lnSpc>
              <a:spcBef>
                <a:spcPts val="0"/>
              </a:spcBef>
              <a:spcAft>
                <a:spcPts val="0"/>
              </a:spcAft>
              <a:buClr>
                <a:srgbClr val="505050"/>
              </a:buClr>
              <a:buSzPts val="2200"/>
              <a:buFont typeface="Lato"/>
              <a:buChar char="○"/>
            </a:pPr>
            <a:r>
              <a:rPr lang="en-US" sz="2200">
                <a:solidFill>
                  <a:srgbClr val="505050"/>
                </a:solidFill>
                <a:latin typeface="Lato"/>
                <a:ea typeface="Lato"/>
                <a:cs typeface="Lato"/>
                <a:sym typeface="Lato"/>
              </a:rPr>
              <a:t>Interest</a:t>
            </a:r>
            <a:endParaRPr sz="2200">
              <a:solidFill>
                <a:srgbClr val="505050"/>
              </a:solidFill>
              <a:latin typeface="Lato"/>
              <a:ea typeface="Lato"/>
              <a:cs typeface="Lato"/>
              <a:sym typeface="Lato"/>
            </a:endParaRPr>
          </a:p>
          <a:p>
            <a:pPr marL="914400" lvl="1" indent="-368300" algn="l" rtl="0">
              <a:lnSpc>
                <a:spcPct val="115000"/>
              </a:lnSpc>
              <a:spcBef>
                <a:spcPts val="0"/>
              </a:spcBef>
              <a:spcAft>
                <a:spcPts val="0"/>
              </a:spcAft>
              <a:buClr>
                <a:srgbClr val="505050"/>
              </a:buClr>
              <a:buSzPts val="2200"/>
              <a:buFont typeface="Lato"/>
              <a:buChar char="○"/>
            </a:pPr>
            <a:r>
              <a:rPr lang="en-US" sz="2200">
                <a:solidFill>
                  <a:srgbClr val="505050"/>
                </a:solidFill>
                <a:latin typeface="Lato"/>
                <a:ea typeface="Lato"/>
                <a:cs typeface="Lato"/>
                <a:sym typeface="Lato"/>
              </a:rPr>
              <a:t>Uptake</a:t>
            </a:r>
            <a:endParaRPr sz="2200">
              <a:solidFill>
                <a:srgbClr val="505050"/>
              </a:solidFill>
              <a:latin typeface="Lato"/>
              <a:ea typeface="Lato"/>
              <a:cs typeface="Lato"/>
              <a:sym typeface="Lato"/>
            </a:endParaRPr>
          </a:p>
          <a:p>
            <a:pPr marL="914400" lvl="1" indent="-368300" algn="l" rtl="0">
              <a:lnSpc>
                <a:spcPct val="115000"/>
              </a:lnSpc>
              <a:spcBef>
                <a:spcPts val="0"/>
              </a:spcBef>
              <a:spcAft>
                <a:spcPts val="0"/>
              </a:spcAft>
              <a:buClr>
                <a:srgbClr val="505050"/>
              </a:buClr>
              <a:buSzPts val="2200"/>
              <a:buFont typeface="Lato"/>
              <a:buChar char="○"/>
            </a:pPr>
            <a:r>
              <a:rPr lang="en-US" sz="2200">
                <a:solidFill>
                  <a:srgbClr val="505050"/>
                </a:solidFill>
                <a:latin typeface="Lato"/>
                <a:ea typeface="Lato"/>
                <a:cs typeface="Lato"/>
                <a:sym typeface="Lato"/>
              </a:rPr>
              <a:t>Capacity</a:t>
            </a:r>
            <a:endParaRPr sz="2200">
              <a:solidFill>
                <a:srgbClr val="505050"/>
              </a:solidFill>
              <a:latin typeface="Lato"/>
              <a:ea typeface="Lato"/>
              <a:cs typeface="Lato"/>
              <a:sym typeface="Lato"/>
            </a:endParaRPr>
          </a:p>
          <a:p>
            <a:pPr marL="457200" lvl="0" indent="-381000" algn="l" rtl="0">
              <a:lnSpc>
                <a:spcPct val="115000"/>
              </a:lnSpc>
              <a:spcBef>
                <a:spcPts val="0"/>
              </a:spcBef>
              <a:spcAft>
                <a:spcPts val="0"/>
              </a:spcAft>
              <a:buClr>
                <a:srgbClr val="505050"/>
              </a:buClr>
              <a:buSzPts val="2400"/>
              <a:buFont typeface="Lato"/>
              <a:buChar char="●"/>
            </a:pPr>
            <a:r>
              <a:rPr lang="en-US" sz="2400" b="1" i="1">
                <a:solidFill>
                  <a:srgbClr val="505050"/>
                </a:solidFill>
                <a:latin typeface="Lato"/>
                <a:ea typeface="Lato"/>
                <a:cs typeface="Lato"/>
                <a:sym typeface="Lato"/>
              </a:rPr>
              <a:t>Pilot and scaling</a:t>
            </a:r>
            <a:endParaRPr sz="2400" b="1" i="1">
              <a:solidFill>
                <a:srgbClr val="505050"/>
              </a:solidFill>
              <a:latin typeface="Lato"/>
              <a:ea typeface="Lato"/>
              <a:cs typeface="Lato"/>
              <a:sym typeface="Lato"/>
            </a:endParaRPr>
          </a:p>
        </p:txBody>
      </p:sp>
      <p:pic>
        <p:nvPicPr>
          <p:cNvPr id="186" name="Google Shape;186;p28"/>
          <p:cNvPicPr preferRelativeResize="0"/>
          <p:nvPr/>
        </p:nvPicPr>
        <p:blipFill>
          <a:blip r:embed="rId3">
            <a:alphaModFix/>
          </a:blip>
          <a:stretch>
            <a:fillRect/>
          </a:stretch>
        </p:blipFill>
        <p:spPr>
          <a:xfrm>
            <a:off x="914400" y="1588625"/>
            <a:ext cx="6785800" cy="4358550"/>
          </a:xfrm>
          <a:prstGeom prst="rect">
            <a:avLst/>
          </a:prstGeom>
          <a:noFill/>
          <a:ln>
            <a:noFill/>
          </a:ln>
        </p:spPr>
      </p:pic>
      <p:sp>
        <p:nvSpPr>
          <p:cNvPr id="187" name="Google Shape;187;p28"/>
          <p:cNvSpPr txBox="1"/>
          <p:nvPr/>
        </p:nvSpPr>
        <p:spPr>
          <a:xfrm>
            <a:off x="1584125" y="3306200"/>
            <a:ext cx="2200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i="1">
                <a:solidFill>
                  <a:schemeClr val="lt1"/>
                </a:solidFill>
                <a:latin typeface="Lato"/>
                <a:ea typeface="Lato"/>
                <a:cs typeface="Lato"/>
                <a:sym typeface="Lato"/>
              </a:rPr>
              <a:t>Performance management</a:t>
            </a:r>
            <a:endParaRPr sz="2400" b="1" i="1">
              <a:solidFill>
                <a:schemeClr val="lt1"/>
              </a:solidFill>
              <a:latin typeface="Lato"/>
              <a:ea typeface="Lato"/>
              <a:cs typeface="Lato"/>
              <a:sym typeface="Lato"/>
            </a:endParaRPr>
          </a:p>
        </p:txBody>
      </p:sp>
      <p:sp>
        <p:nvSpPr>
          <p:cNvPr id="188" name="Google Shape;188;p28"/>
          <p:cNvSpPr txBox="1"/>
          <p:nvPr/>
        </p:nvSpPr>
        <p:spPr>
          <a:xfrm>
            <a:off x="5647650" y="3490850"/>
            <a:ext cx="733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i="1">
                <a:solidFill>
                  <a:schemeClr val="lt1"/>
                </a:solidFill>
                <a:latin typeface="Lato"/>
                <a:ea typeface="Lato"/>
                <a:cs typeface="Lato"/>
                <a:sym typeface="Lato"/>
              </a:rPr>
              <a:t>AI</a:t>
            </a:r>
            <a:r>
              <a:rPr lang="en-US" sz="2400" b="1" i="1">
                <a:solidFill>
                  <a:srgbClr val="701C7F"/>
                </a:solidFill>
                <a:latin typeface="Lato"/>
                <a:ea typeface="Lato"/>
                <a:cs typeface="Lato"/>
                <a:sym typeface="Lato"/>
              </a:rPr>
              <a:t> </a:t>
            </a:r>
            <a:endParaRPr sz="2400" b="1" i="1">
              <a:solidFill>
                <a:srgbClr val="701C7F"/>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914400" y="2377440"/>
            <a:ext cx="10204800" cy="16458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sz="4800"/>
              <a:t>From Performance to AI-Ready Government</a:t>
            </a:r>
            <a:endParaRPr sz="4800"/>
          </a:p>
        </p:txBody>
      </p:sp>
      <p:sp>
        <p:nvSpPr>
          <p:cNvPr id="194" name="Google Shape;194;p29"/>
          <p:cNvSpPr txBox="1"/>
          <p:nvPr/>
        </p:nvSpPr>
        <p:spPr>
          <a:xfrm>
            <a:off x="914400" y="4176900"/>
            <a:ext cx="8373300" cy="5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2500" i="1">
                <a:solidFill>
                  <a:schemeClr val="lt1"/>
                </a:solidFill>
                <a:latin typeface="Lato"/>
                <a:ea typeface="Lato"/>
                <a:cs typeface="Lato"/>
                <a:sym typeface="Lato"/>
              </a:rPr>
              <a:t>How Governments Can Adapt and Lead in the AI Era</a:t>
            </a:r>
            <a:endParaRPr sz="25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838200" y="350200"/>
            <a:ext cx="11138100" cy="787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5639AF"/>
              </a:buClr>
              <a:buSzPts val="3600"/>
              <a:buFont typeface="Lato Black"/>
              <a:buNone/>
            </a:pPr>
            <a:r>
              <a:rPr lang="en-US" sz="3500"/>
              <a:t>From Performance Management to Data Management</a:t>
            </a:r>
            <a:endParaRPr sz="3500"/>
          </a:p>
        </p:txBody>
      </p:sp>
      <p:sp>
        <p:nvSpPr>
          <p:cNvPr id="200" name="Google Shape;200;p30"/>
          <p:cNvSpPr txBox="1"/>
          <p:nvPr/>
        </p:nvSpPr>
        <p:spPr>
          <a:xfrm>
            <a:off x="-2225040" y="-342900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1" name="Google Shape;201;p30"/>
          <p:cNvGrpSpPr/>
          <p:nvPr/>
        </p:nvGrpSpPr>
        <p:grpSpPr>
          <a:xfrm>
            <a:off x="838246" y="1947125"/>
            <a:ext cx="10396071" cy="887002"/>
            <a:chOff x="1593000" y="2322567"/>
            <a:chExt cx="5957975" cy="643501"/>
          </a:xfrm>
        </p:grpSpPr>
        <p:sp>
          <p:nvSpPr>
            <p:cNvPr id="202" name="Google Shape;202;p3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03" name="Google Shape;203;p30"/>
            <p:cNvSpPr/>
            <p:nvPr/>
          </p:nvSpPr>
          <p:spPr>
            <a:xfrm flipH="1">
              <a:off x="2283053" y="2322567"/>
              <a:ext cx="1141500" cy="642600"/>
            </a:xfrm>
            <a:prstGeom prst="rect">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04" name="Google Shape;204;p30"/>
            <p:cNvSpPr/>
            <p:nvPr/>
          </p:nvSpPr>
          <p:spPr>
            <a:xfrm rot="-5400000">
              <a:off x="3164184" y="2272059"/>
              <a:ext cx="643355" cy="744369"/>
            </a:xfrm>
            <a:prstGeom prst="flowChartOffpageConnector">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05" name="Google Shape;205;p30"/>
            <p:cNvSpPr/>
            <p:nvPr/>
          </p:nvSpPr>
          <p:spPr>
            <a:xfrm>
              <a:off x="2342628" y="2399957"/>
              <a:ext cx="14193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000">
                  <a:solidFill>
                    <a:srgbClr val="FFFFFF"/>
                  </a:solidFill>
                  <a:latin typeface="Lato"/>
                  <a:ea typeface="Lato"/>
                  <a:cs typeface="Lato"/>
                  <a:sym typeface="Lato"/>
                </a:rPr>
                <a:t>Data Governance</a:t>
              </a:r>
              <a:endParaRPr sz="2000">
                <a:solidFill>
                  <a:srgbClr val="FFFFFF"/>
                </a:solidFill>
                <a:latin typeface="Lato"/>
                <a:ea typeface="Lato"/>
                <a:cs typeface="Lato"/>
                <a:sym typeface="Lato"/>
              </a:endParaRPr>
            </a:p>
          </p:txBody>
        </p:sp>
        <p:sp>
          <p:nvSpPr>
            <p:cNvPr id="206" name="Google Shape;206;p30"/>
            <p:cNvSpPr/>
            <p:nvPr/>
          </p:nvSpPr>
          <p:spPr>
            <a:xfrm>
              <a:off x="1593000" y="2322568"/>
              <a:ext cx="690000" cy="642300"/>
            </a:xfrm>
            <a:prstGeom prst="rect">
              <a:avLst/>
            </a:prstGeom>
            <a:solidFill>
              <a:srgbClr val="771E86"/>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07" name="Google Shape;207;p30"/>
            <p:cNvSpPr/>
            <p:nvPr/>
          </p:nvSpPr>
          <p:spPr>
            <a:xfrm>
              <a:off x="1593000" y="2322575"/>
              <a:ext cx="690000" cy="642600"/>
            </a:xfrm>
            <a:prstGeom prst="rect">
              <a:avLst/>
            </a:prstGeom>
            <a:solidFill>
              <a:srgbClr val="80209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a:solidFill>
                    <a:srgbClr val="FFFFFF"/>
                  </a:solidFill>
                  <a:latin typeface="Lato Hairline"/>
                  <a:ea typeface="Lato Hairline"/>
                  <a:cs typeface="Lato Hairline"/>
                  <a:sym typeface="Lato Hairline"/>
                </a:rPr>
                <a:t>01</a:t>
              </a:r>
              <a:endParaRPr sz="3600">
                <a:solidFill>
                  <a:srgbClr val="FFFFFF"/>
                </a:solidFill>
                <a:latin typeface="Lato Hairline"/>
                <a:ea typeface="Lato Hairline"/>
                <a:cs typeface="Lato Hairline"/>
                <a:sym typeface="Lato Hairline"/>
              </a:endParaRPr>
            </a:p>
          </p:txBody>
        </p:sp>
        <p:sp>
          <p:nvSpPr>
            <p:cNvPr id="208" name="Google Shape;208;p30"/>
            <p:cNvSpPr/>
            <p:nvPr/>
          </p:nvSpPr>
          <p:spPr>
            <a:xfrm>
              <a:off x="3858046" y="2323746"/>
              <a:ext cx="36123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US" sz="1300" i="1">
                  <a:solidFill>
                    <a:srgbClr val="701C7F"/>
                  </a:solidFill>
                  <a:latin typeface="Lato"/>
                  <a:ea typeface="Lato"/>
                  <a:cs typeface="Lato"/>
                  <a:sym typeface="Lato"/>
                </a:rPr>
                <a:t>Establishes the </a:t>
              </a:r>
              <a:r>
                <a:rPr lang="en-US" sz="1300" b="1" i="1">
                  <a:solidFill>
                    <a:srgbClr val="701C7F"/>
                  </a:solidFill>
                  <a:latin typeface="Lato"/>
                  <a:ea typeface="Lato"/>
                  <a:cs typeface="Lato"/>
                  <a:sym typeface="Lato"/>
                </a:rPr>
                <a:t>foundational roles</a:t>
              </a:r>
              <a:r>
                <a:rPr lang="en-US" sz="1300" i="1">
                  <a:solidFill>
                    <a:srgbClr val="701C7F"/>
                  </a:solidFill>
                  <a:latin typeface="Lato"/>
                  <a:ea typeface="Lato"/>
                  <a:cs typeface="Lato"/>
                  <a:sym typeface="Lato"/>
                </a:rPr>
                <a:t> for the people, processes, standards and policies to </a:t>
              </a:r>
              <a:r>
                <a:rPr lang="en-US" sz="1300" b="1" i="1">
                  <a:solidFill>
                    <a:srgbClr val="701C7F"/>
                  </a:solidFill>
                  <a:latin typeface="Lato"/>
                  <a:ea typeface="Lato"/>
                  <a:cs typeface="Lato"/>
                  <a:sym typeface="Lato"/>
                </a:rPr>
                <a:t>develop and execute the data strategy</a:t>
              </a:r>
              <a:r>
                <a:rPr lang="en-US" sz="1300" i="1">
                  <a:solidFill>
                    <a:srgbClr val="701C7F"/>
                  </a:solidFill>
                  <a:latin typeface="Lato"/>
                  <a:ea typeface="Lato"/>
                  <a:cs typeface="Lato"/>
                  <a:sym typeface="Lato"/>
                </a:rPr>
                <a:t>.</a:t>
              </a:r>
              <a:endParaRPr sz="1300" i="1">
                <a:solidFill>
                  <a:srgbClr val="701C7F"/>
                </a:solidFill>
                <a:latin typeface="Lato"/>
                <a:ea typeface="Lato"/>
                <a:cs typeface="Lato"/>
                <a:sym typeface="Lato"/>
              </a:endParaRPr>
            </a:p>
          </p:txBody>
        </p:sp>
      </p:grpSp>
      <p:sp>
        <p:nvSpPr>
          <p:cNvPr id="209" name="Google Shape;209;p30"/>
          <p:cNvSpPr txBox="1"/>
          <p:nvPr/>
        </p:nvSpPr>
        <p:spPr>
          <a:xfrm>
            <a:off x="838200" y="1288300"/>
            <a:ext cx="6837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rgbClr val="444746"/>
                </a:solidFill>
                <a:highlight>
                  <a:srgbClr val="FFFFFF"/>
                </a:highlight>
                <a:latin typeface="Lato"/>
                <a:ea typeface="Lato"/>
                <a:cs typeface="Lato"/>
                <a:sym typeface="Lato"/>
              </a:rPr>
              <a:t>The five critical elements of data strategies:</a:t>
            </a:r>
            <a:endParaRPr sz="2100">
              <a:latin typeface="Lato"/>
              <a:ea typeface="Lato"/>
              <a:cs typeface="Lato"/>
              <a:sym typeface="Lato"/>
            </a:endParaRPr>
          </a:p>
        </p:txBody>
      </p:sp>
      <p:grpSp>
        <p:nvGrpSpPr>
          <p:cNvPr id="210" name="Google Shape;210;p30"/>
          <p:cNvGrpSpPr/>
          <p:nvPr/>
        </p:nvGrpSpPr>
        <p:grpSpPr>
          <a:xfrm>
            <a:off x="838246" y="2834125"/>
            <a:ext cx="10396071" cy="887002"/>
            <a:chOff x="1593000" y="2322567"/>
            <a:chExt cx="5957975" cy="643501"/>
          </a:xfrm>
        </p:grpSpPr>
        <p:sp>
          <p:nvSpPr>
            <p:cNvPr id="211" name="Google Shape;211;p3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12" name="Google Shape;212;p30"/>
            <p:cNvSpPr/>
            <p:nvPr/>
          </p:nvSpPr>
          <p:spPr>
            <a:xfrm flipH="1">
              <a:off x="2283061" y="2322567"/>
              <a:ext cx="1173600" cy="642600"/>
            </a:xfrm>
            <a:prstGeom prst="rect">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13" name="Google Shape;213;p30"/>
            <p:cNvSpPr/>
            <p:nvPr/>
          </p:nvSpPr>
          <p:spPr>
            <a:xfrm rot="-5400000">
              <a:off x="3164184" y="2272059"/>
              <a:ext cx="643355" cy="744369"/>
            </a:xfrm>
            <a:prstGeom prst="flowChartOffpageConnector">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14" name="Google Shape;214;p30"/>
            <p:cNvSpPr/>
            <p:nvPr/>
          </p:nvSpPr>
          <p:spPr>
            <a:xfrm>
              <a:off x="2342628" y="2399957"/>
              <a:ext cx="10338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000">
                  <a:solidFill>
                    <a:srgbClr val="FFFFFF"/>
                  </a:solidFill>
                  <a:latin typeface="Lato"/>
                  <a:ea typeface="Lato"/>
                  <a:cs typeface="Lato"/>
                  <a:sym typeface="Lato"/>
                </a:rPr>
                <a:t>Data Quality</a:t>
              </a:r>
              <a:endParaRPr sz="2000">
                <a:solidFill>
                  <a:srgbClr val="FFFFFF"/>
                </a:solidFill>
                <a:latin typeface="Lato"/>
                <a:ea typeface="Lato"/>
                <a:cs typeface="Lato"/>
                <a:sym typeface="Lato"/>
              </a:endParaRPr>
            </a:p>
          </p:txBody>
        </p:sp>
        <p:sp>
          <p:nvSpPr>
            <p:cNvPr id="215" name="Google Shape;215;p30"/>
            <p:cNvSpPr/>
            <p:nvPr/>
          </p:nvSpPr>
          <p:spPr>
            <a:xfrm>
              <a:off x="1593000" y="2322568"/>
              <a:ext cx="690000" cy="642300"/>
            </a:xfrm>
            <a:prstGeom prst="rect">
              <a:avLst/>
            </a:prstGeom>
            <a:solidFill>
              <a:srgbClr val="771E86"/>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16" name="Google Shape;216;p30"/>
            <p:cNvSpPr/>
            <p:nvPr/>
          </p:nvSpPr>
          <p:spPr>
            <a:xfrm>
              <a:off x="1593000" y="2322575"/>
              <a:ext cx="690000" cy="642600"/>
            </a:xfrm>
            <a:prstGeom prst="rect">
              <a:avLst/>
            </a:prstGeom>
            <a:solidFill>
              <a:srgbClr val="80209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a:solidFill>
                    <a:srgbClr val="FFFFFF"/>
                  </a:solidFill>
                  <a:latin typeface="Lato Hairline"/>
                  <a:ea typeface="Lato Hairline"/>
                  <a:cs typeface="Lato Hairline"/>
                  <a:sym typeface="Lato Hairline"/>
                </a:rPr>
                <a:t>02</a:t>
              </a:r>
              <a:endParaRPr sz="3600">
                <a:solidFill>
                  <a:srgbClr val="FFFFFF"/>
                </a:solidFill>
                <a:latin typeface="Lato Hairline"/>
                <a:ea typeface="Lato Hairline"/>
                <a:cs typeface="Lato Hairline"/>
                <a:sym typeface="Lato Hairline"/>
              </a:endParaRPr>
            </a:p>
          </p:txBody>
        </p:sp>
        <p:sp>
          <p:nvSpPr>
            <p:cNvPr id="217" name="Google Shape;217;p30"/>
            <p:cNvSpPr/>
            <p:nvPr/>
          </p:nvSpPr>
          <p:spPr>
            <a:xfrm>
              <a:off x="3858046" y="2323746"/>
              <a:ext cx="36123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US" sz="1300" i="1">
                  <a:solidFill>
                    <a:srgbClr val="701C7F"/>
                  </a:solidFill>
                  <a:latin typeface="Lato"/>
                  <a:ea typeface="Lato"/>
                  <a:cs typeface="Lato"/>
                  <a:sym typeface="Lato"/>
                </a:rPr>
                <a:t>Data quality reflects </a:t>
              </a:r>
              <a:r>
                <a:rPr lang="en-US" sz="1300" b="1" i="1">
                  <a:solidFill>
                    <a:srgbClr val="701C7F"/>
                  </a:solidFill>
                  <a:latin typeface="Lato"/>
                  <a:ea typeface="Lato"/>
                  <a:cs typeface="Lato"/>
                  <a:sym typeface="Lato"/>
                </a:rPr>
                <a:t>accuracy, completeness, consistency, integrity, uniqueness, and validity</a:t>
              </a:r>
              <a:r>
                <a:rPr lang="en-US" sz="1300" i="1">
                  <a:solidFill>
                    <a:srgbClr val="701C7F"/>
                  </a:solidFill>
                  <a:latin typeface="Lato"/>
                  <a:ea typeface="Lato"/>
                  <a:cs typeface="Lato"/>
                  <a:sym typeface="Lato"/>
                </a:rPr>
                <a:t> (DAMA International). At GovEx, we also prioritize timeliness, accountability, ethicality, equity, usability, and interoperability.</a:t>
              </a:r>
              <a:endParaRPr sz="1300" i="1">
                <a:solidFill>
                  <a:srgbClr val="701C7F"/>
                </a:solidFill>
                <a:latin typeface="Lato"/>
                <a:ea typeface="Lato"/>
                <a:cs typeface="Lato"/>
                <a:sym typeface="Lato"/>
              </a:endParaRPr>
            </a:p>
          </p:txBody>
        </p:sp>
      </p:grpSp>
      <p:grpSp>
        <p:nvGrpSpPr>
          <p:cNvPr id="218" name="Google Shape;218;p30"/>
          <p:cNvGrpSpPr/>
          <p:nvPr/>
        </p:nvGrpSpPr>
        <p:grpSpPr>
          <a:xfrm>
            <a:off x="838246" y="3721125"/>
            <a:ext cx="10396071" cy="887002"/>
            <a:chOff x="1593000" y="2322567"/>
            <a:chExt cx="5957975" cy="643501"/>
          </a:xfrm>
        </p:grpSpPr>
        <p:sp>
          <p:nvSpPr>
            <p:cNvPr id="219" name="Google Shape;219;p3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20" name="Google Shape;220;p30"/>
            <p:cNvSpPr/>
            <p:nvPr/>
          </p:nvSpPr>
          <p:spPr>
            <a:xfrm flipH="1">
              <a:off x="2282969" y="2322567"/>
              <a:ext cx="1117500" cy="642600"/>
            </a:xfrm>
            <a:prstGeom prst="rect">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21" name="Google Shape;221;p30"/>
            <p:cNvSpPr/>
            <p:nvPr/>
          </p:nvSpPr>
          <p:spPr>
            <a:xfrm rot="-5400000">
              <a:off x="3168196" y="2268048"/>
              <a:ext cx="643355" cy="752393"/>
            </a:xfrm>
            <a:prstGeom prst="flowChartOffpageConnector">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22" name="Google Shape;222;p30"/>
            <p:cNvSpPr/>
            <p:nvPr/>
          </p:nvSpPr>
          <p:spPr>
            <a:xfrm>
              <a:off x="2342630" y="2399957"/>
              <a:ext cx="1385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000">
                  <a:solidFill>
                    <a:srgbClr val="FFFFFF"/>
                  </a:solidFill>
                  <a:latin typeface="Lato"/>
                  <a:ea typeface="Lato"/>
                  <a:cs typeface="Lato"/>
                  <a:sym typeface="Lato"/>
                </a:rPr>
                <a:t>Data Capacity</a:t>
              </a:r>
              <a:endParaRPr sz="2000">
                <a:solidFill>
                  <a:srgbClr val="FFFFFF"/>
                </a:solidFill>
                <a:latin typeface="Lato"/>
                <a:ea typeface="Lato"/>
                <a:cs typeface="Lato"/>
                <a:sym typeface="Lato"/>
              </a:endParaRPr>
            </a:p>
          </p:txBody>
        </p:sp>
        <p:sp>
          <p:nvSpPr>
            <p:cNvPr id="223" name="Google Shape;223;p30"/>
            <p:cNvSpPr/>
            <p:nvPr/>
          </p:nvSpPr>
          <p:spPr>
            <a:xfrm>
              <a:off x="1593000" y="2322568"/>
              <a:ext cx="690000" cy="642300"/>
            </a:xfrm>
            <a:prstGeom prst="rect">
              <a:avLst/>
            </a:prstGeom>
            <a:solidFill>
              <a:srgbClr val="771E86"/>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24" name="Google Shape;224;p30"/>
            <p:cNvSpPr/>
            <p:nvPr/>
          </p:nvSpPr>
          <p:spPr>
            <a:xfrm>
              <a:off x="1593000" y="2322575"/>
              <a:ext cx="690000" cy="642600"/>
            </a:xfrm>
            <a:prstGeom prst="rect">
              <a:avLst/>
            </a:prstGeom>
            <a:solidFill>
              <a:srgbClr val="80209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a:solidFill>
                    <a:srgbClr val="FFFFFF"/>
                  </a:solidFill>
                  <a:latin typeface="Lato Hairline"/>
                  <a:ea typeface="Lato Hairline"/>
                  <a:cs typeface="Lato Hairline"/>
                  <a:sym typeface="Lato Hairline"/>
                </a:rPr>
                <a:t>03</a:t>
              </a:r>
              <a:endParaRPr sz="3600">
                <a:solidFill>
                  <a:srgbClr val="FFFFFF"/>
                </a:solidFill>
                <a:latin typeface="Lato Hairline"/>
                <a:ea typeface="Lato Hairline"/>
                <a:cs typeface="Lato Hairline"/>
                <a:sym typeface="Lato Hairline"/>
              </a:endParaRPr>
            </a:p>
          </p:txBody>
        </p:sp>
        <p:sp>
          <p:nvSpPr>
            <p:cNvPr id="225" name="Google Shape;225;p30"/>
            <p:cNvSpPr/>
            <p:nvPr/>
          </p:nvSpPr>
          <p:spPr>
            <a:xfrm>
              <a:off x="3866070" y="2323746"/>
              <a:ext cx="36042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US" sz="1300" i="1">
                  <a:solidFill>
                    <a:srgbClr val="701C7F"/>
                  </a:solidFill>
                  <a:latin typeface="Lato"/>
                  <a:ea typeface="Lato"/>
                  <a:cs typeface="Lato"/>
                  <a:sym typeface="Lato"/>
                </a:rPr>
                <a:t>The </a:t>
              </a:r>
              <a:r>
                <a:rPr lang="en-US" sz="1300" b="1" i="1">
                  <a:solidFill>
                    <a:srgbClr val="701C7F"/>
                  </a:solidFill>
                  <a:latin typeface="Lato"/>
                  <a:ea typeface="Lato"/>
                  <a:cs typeface="Lato"/>
                  <a:sym typeface="Lato"/>
                </a:rPr>
                <a:t>people, skills, and culture needed</a:t>
              </a:r>
              <a:r>
                <a:rPr lang="en-US" sz="1300" i="1">
                  <a:solidFill>
                    <a:srgbClr val="701C7F"/>
                  </a:solidFill>
                  <a:latin typeface="Lato"/>
                  <a:ea typeface="Lato"/>
                  <a:cs typeface="Lato"/>
                  <a:sym typeface="Lato"/>
                </a:rPr>
                <a:t> to enhance quality, establish governance, and leverage data effectively. Capacity encompasses the roles, responsibilities, and structures that enable teams to </a:t>
              </a:r>
              <a:r>
                <a:rPr lang="en-US" sz="1300" b="1" i="1">
                  <a:solidFill>
                    <a:srgbClr val="701C7F"/>
                  </a:solidFill>
                  <a:latin typeface="Lato"/>
                  <a:ea typeface="Lato"/>
                  <a:cs typeface="Lato"/>
                  <a:sym typeface="Lato"/>
                </a:rPr>
                <a:t>achieve their data goals successfully</a:t>
              </a:r>
              <a:r>
                <a:rPr lang="en-US" sz="1300" i="1">
                  <a:solidFill>
                    <a:srgbClr val="701C7F"/>
                  </a:solidFill>
                  <a:latin typeface="Lato"/>
                  <a:ea typeface="Lato"/>
                  <a:cs typeface="Lato"/>
                  <a:sym typeface="Lato"/>
                </a:rPr>
                <a:t>.</a:t>
              </a:r>
              <a:endParaRPr sz="1300" i="1">
                <a:solidFill>
                  <a:srgbClr val="701C7F"/>
                </a:solidFill>
                <a:latin typeface="Lato"/>
                <a:ea typeface="Lato"/>
                <a:cs typeface="Lato"/>
                <a:sym typeface="Lato"/>
              </a:endParaRPr>
            </a:p>
          </p:txBody>
        </p:sp>
      </p:grpSp>
      <p:grpSp>
        <p:nvGrpSpPr>
          <p:cNvPr id="226" name="Google Shape;226;p30"/>
          <p:cNvGrpSpPr/>
          <p:nvPr/>
        </p:nvGrpSpPr>
        <p:grpSpPr>
          <a:xfrm>
            <a:off x="838246" y="4608125"/>
            <a:ext cx="10396071" cy="887002"/>
            <a:chOff x="1593000" y="2322567"/>
            <a:chExt cx="5957975" cy="643501"/>
          </a:xfrm>
        </p:grpSpPr>
        <p:sp>
          <p:nvSpPr>
            <p:cNvPr id="227" name="Google Shape;227;p3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28" name="Google Shape;228;p30"/>
            <p:cNvSpPr/>
            <p:nvPr/>
          </p:nvSpPr>
          <p:spPr>
            <a:xfrm flipH="1">
              <a:off x="2282969" y="2322567"/>
              <a:ext cx="1117500" cy="642600"/>
            </a:xfrm>
            <a:prstGeom prst="rect">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29" name="Google Shape;229;p30"/>
            <p:cNvSpPr/>
            <p:nvPr/>
          </p:nvSpPr>
          <p:spPr>
            <a:xfrm rot="-5400000">
              <a:off x="3168196" y="2268048"/>
              <a:ext cx="643355" cy="752393"/>
            </a:xfrm>
            <a:prstGeom prst="flowChartOffpageConnector">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30" name="Google Shape;230;p30"/>
            <p:cNvSpPr/>
            <p:nvPr/>
          </p:nvSpPr>
          <p:spPr>
            <a:xfrm>
              <a:off x="2342628" y="2399957"/>
              <a:ext cx="1025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000">
                  <a:solidFill>
                    <a:srgbClr val="FFFFFF"/>
                  </a:solidFill>
                  <a:latin typeface="Lato"/>
                  <a:ea typeface="Lato"/>
                  <a:cs typeface="Lato"/>
                  <a:sym typeface="Lato"/>
                </a:rPr>
                <a:t>Data Use</a:t>
              </a:r>
              <a:endParaRPr sz="2000">
                <a:solidFill>
                  <a:srgbClr val="FFFFFF"/>
                </a:solidFill>
                <a:latin typeface="Lato"/>
                <a:ea typeface="Lato"/>
                <a:cs typeface="Lato"/>
                <a:sym typeface="Lato"/>
              </a:endParaRPr>
            </a:p>
          </p:txBody>
        </p:sp>
        <p:sp>
          <p:nvSpPr>
            <p:cNvPr id="231" name="Google Shape;231;p30"/>
            <p:cNvSpPr/>
            <p:nvPr/>
          </p:nvSpPr>
          <p:spPr>
            <a:xfrm>
              <a:off x="1593000" y="2322568"/>
              <a:ext cx="690000" cy="642300"/>
            </a:xfrm>
            <a:prstGeom prst="rect">
              <a:avLst/>
            </a:prstGeom>
            <a:solidFill>
              <a:srgbClr val="771E86"/>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32" name="Google Shape;232;p30"/>
            <p:cNvSpPr/>
            <p:nvPr/>
          </p:nvSpPr>
          <p:spPr>
            <a:xfrm>
              <a:off x="1593000" y="2322575"/>
              <a:ext cx="690000" cy="642600"/>
            </a:xfrm>
            <a:prstGeom prst="rect">
              <a:avLst/>
            </a:prstGeom>
            <a:solidFill>
              <a:srgbClr val="80209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a:solidFill>
                    <a:srgbClr val="FFFFFF"/>
                  </a:solidFill>
                  <a:latin typeface="Lato Hairline"/>
                  <a:ea typeface="Lato Hairline"/>
                  <a:cs typeface="Lato Hairline"/>
                  <a:sym typeface="Lato Hairline"/>
                </a:rPr>
                <a:t>04</a:t>
              </a:r>
              <a:endParaRPr sz="3600">
                <a:solidFill>
                  <a:srgbClr val="FFFFFF"/>
                </a:solidFill>
                <a:latin typeface="Lato Hairline"/>
                <a:ea typeface="Lato Hairline"/>
                <a:cs typeface="Lato Hairline"/>
                <a:sym typeface="Lato Hairline"/>
              </a:endParaRPr>
            </a:p>
          </p:txBody>
        </p:sp>
        <p:sp>
          <p:nvSpPr>
            <p:cNvPr id="233" name="Google Shape;233;p30"/>
            <p:cNvSpPr/>
            <p:nvPr/>
          </p:nvSpPr>
          <p:spPr>
            <a:xfrm>
              <a:off x="3866070" y="2323746"/>
              <a:ext cx="36042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US" sz="1300" i="1">
                  <a:solidFill>
                    <a:srgbClr val="701C7F"/>
                  </a:solidFill>
                  <a:latin typeface="Lato"/>
                  <a:ea typeface="Lato"/>
                  <a:cs typeface="Lato"/>
                  <a:sym typeface="Lato"/>
                </a:rPr>
                <a:t>Broad term that refers to any data manipulation for a particular purpose. In this specific context, instances w</a:t>
              </a:r>
              <a:r>
                <a:rPr lang="en-US" sz="1300" b="1" i="1">
                  <a:solidFill>
                    <a:srgbClr val="701C7F"/>
                  </a:solidFill>
                  <a:latin typeface="Lato"/>
                  <a:ea typeface="Lato"/>
                  <a:cs typeface="Lato"/>
                  <a:sym typeface="Lato"/>
                </a:rPr>
                <a:t>here data is used to inform decisions</a:t>
              </a:r>
              <a:r>
                <a:rPr lang="en-US" sz="1300" i="1">
                  <a:solidFill>
                    <a:srgbClr val="701C7F"/>
                  </a:solidFill>
                  <a:latin typeface="Lato"/>
                  <a:ea typeface="Lato"/>
                  <a:cs typeface="Lato"/>
                  <a:sym typeface="Lato"/>
                </a:rPr>
                <a:t>.</a:t>
              </a:r>
              <a:endParaRPr sz="1300" i="1">
                <a:solidFill>
                  <a:srgbClr val="701C7F"/>
                </a:solidFill>
                <a:latin typeface="Lato"/>
                <a:ea typeface="Lato"/>
                <a:cs typeface="Lato"/>
                <a:sym typeface="Lato"/>
              </a:endParaRPr>
            </a:p>
          </p:txBody>
        </p:sp>
      </p:grpSp>
      <p:grpSp>
        <p:nvGrpSpPr>
          <p:cNvPr id="234" name="Google Shape;234;p30"/>
          <p:cNvGrpSpPr/>
          <p:nvPr/>
        </p:nvGrpSpPr>
        <p:grpSpPr>
          <a:xfrm>
            <a:off x="838246" y="5495125"/>
            <a:ext cx="10396071" cy="887002"/>
            <a:chOff x="1593000" y="2322567"/>
            <a:chExt cx="5957975" cy="643501"/>
          </a:xfrm>
        </p:grpSpPr>
        <p:sp>
          <p:nvSpPr>
            <p:cNvPr id="235" name="Google Shape;235;p30"/>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36" name="Google Shape;236;p30"/>
            <p:cNvSpPr/>
            <p:nvPr/>
          </p:nvSpPr>
          <p:spPr>
            <a:xfrm flipH="1">
              <a:off x="2283021" y="2322567"/>
              <a:ext cx="1194300" cy="642600"/>
            </a:xfrm>
            <a:prstGeom prst="rect">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37" name="Google Shape;237;p30"/>
            <p:cNvSpPr/>
            <p:nvPr/>
          </p:nvSpPr>
          <p:spPr>
            <a:xfrm rot="-5400000">
              <a:off x="3172208" y="2264036"/>
              <a:ext cx="643355" cy="760416"/>
            </a:xfrm>
            <a:prstGeom prst="flowChartOffpageConnector">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38" name="Google Shape;238;p30"/>
            <p:cNvSpPr/>
            <p:nvPr/>
          </p:nvSpPr>
          <p:spPr>
            <a:xfrm>
              <a:off x="2342630" y="2399957"/>
              <a:ext cx="14769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2000">
                  <a:solidFill>
                    <a:srgbClr val="FFFFFF"/>
                  </a:solidFill>
                  <a:latin typeface="Lato"/>
                  <a:ea typeface="Lato"/>
                  <a:cs typeface="Lato"/>
                  <a:sym typeface="Lato"/>
                </a:rPr>
                <a:t>Data Transparency</a:t>
              </a:r>
              <a:endParaRPr sz="2000">
                <a:solidFill>
                  <a:srgbClr val="FFFFFF"/>
                </a:solidFill>
                <a:latin typeface="Lato"/>
                <a:ea typeface="Lato"/>
                <a:cs typeface="Lato"/>
                <a:sym typeface="Lato"/>
              </a:endParaRPr>
            </a:p>
          </p:txBody>
        </p:sp>
        <p:sp>
          <p:nvSpPr>
            <p:cNvPr id="239" name="Google Shape;239;p30"/>
            <p:cNvSpPr/>
            <p:nvPr/>
          </p:nvSpPr>
          <p:spPr>
            <a:xfrm>
              <a:off x="1593000" y="2322568"/>
              <a:ext cx="690000" cy="642300"/>
            </a:xfrm>
            <a:prstGeom prst="rect">
              <a:avLst/>
            </a:prstGeom>
            <a:solidFill>
              <a:srgbClr val="771E86"/>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500">
                <a:latin typeface="Lato"/>
                <a:ea typeface="Lato"/>
                <a:cs typeface="Lato"/>
                <a:sym typeface="Lato"/>
              </a:endParaRPr>
            </a:p>
          </p:txBody>
        </p:sp>
        <p:sp>
          <p:nvSpPr>
            <p:cNvPr id="240" name="Google Shape;240;p30"/>
            <p:cNvSpPr/>
            <p:nvPr/>
          </p:nvSpPr>
          <p:spPr>
            <a:xfrm>
              <a:off x="1593000" y="2322575"/>
              <a:ext cx="690000" cy="642600"/>
            </a:xfrm>
            <a:prstGeom prst="rect">
              <a:avLst/>
            </a:prstGeom>
            <a:solidFill>
              <a:srgbClr val="80209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600">
                  <a:solidFill>
                    <a:srgbClr val="FFFFFF"/>
                  </a:solidFill>
                  <a:latin typeface="Lato Hairline"/>
                  <a:ea typeface="Lato Hairline"/>
                  <a:cs typeface="Lato Hairline"/>
                  <a:sym typeface="Lato Hairline"/>
                </a:rPr>
                <a:t>05</a:t>
              </a:r>
              <a:endParaRPr sz="3600">
                <a:solidFill>
                  <a:srgbClr val="FFFFFF"/>
                </a:solidFill>
                <a:latin typeface="Lato Hairline"/>
                <a:ea typeface="Lato Hairline"/>
                <a:cs typeface="Lato Hairline"/>
                <a:sym typeface="Lato Hairline"/>
              </a:endParaRPr>
            </a:p>
          </p:txBody>
        </p:sp>
        <p:sp>
          <p:nvSpPr>
            <p:cNvPr id="241" name="Google Shape;241;p30"/>
            <p:cNvSpPr/>
            <p:nvPr/>
          </p:nvSpPr>
          <p:spPr>
            <a:xfrm>
              <a:off x="3874093" y="2323746"/>
              <a:ext cx="35961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r>
                <a:rPr lang="en-US" sz="1300" i="1">
                  <a:solidFill>
                    <a:srgbClr val="701C7F"/>
                  </a:solidFill>
                  <a:latin typeface="Lato"/>
                  <a:ea typeface="Lato"/>
                  <a:cs typeface="Lato"/>
                  <a:sym typeface="Lato"/>
                </a:rPr>
                <a:t>How you </a:t>
              </a:r>
              <a:r>
                <a:rPr lang="en-US" sz="1300" b="1" i="1">
                  <a:solidFill>
                    <a:srgbClr val="701C7F"/>
                  </a:solidFill>
                  <a:latin typeface="Lato"/>
                  <a:ea typeface="Lato"/>
                  <a:cs typeface="Lato"/>
                  <a:sym typeface="Lato"/>
                </a:rPr>
                <a:t>engage with your stakeholders </a:t>
              </a:r>
              <a:r>
                <a:rPr lang="en-US" sz="1300" i="1">
                  <a:solidFill>
                    <a:srgbClr val="701C7F"/>
                  </a:solidFill>
                  <a:latin typeface="Lato"/>
                  <a:ea typeface="Lato"/>
                  <a:cs typeface="Lato"/>
                  <a:sym typeface="Lato"/>
                </a:rPr>
                <a:t>when creating your data management strategies; it means fostering trust and collaboration, and underscoring the value of </a:t>
              </a:r>
              <a:r>
                <a:rPr lang="en-US" sz="1300" b="1" i="1">
                  <a:solidFill>
                    <a:srgbClr val="701C7F"/>
                  </a:solidFill>
                  <a:latin typeface="Lato"/>
                  <a:ea typeface="Lato"/>
                  <a:cs typeface="Lato"/>
                  <a:sym typeface="Lato"/>
                </a:rPr>
                <a:t>data as an organizational asset</a:t>
              </a:r>
              <a:endParaRPr sz="1300" b="1" i="1">
                <a:solidFill>
                  <a:srgbClr val="701C7F"/>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2630950" y="4962075"/>
            <a:ext cx="3049800" cy="660600"/>
          </a:xfrm>
          <a:prstGeom prst="rect">
            <a:avLst/>
          </a:prstGeom>
          <a:noFill/>
          <a:ln>
            <a:noFill/>
          </a:ln>
        </p:spPr>
        <p:txBody>
          <a:bodyPr spcFirstLastPara="1" wrap="square" lIns="0" tIns="0" rIns="0" bIns="0" anchor="b" anchorCtr="0">
            <a:noAutofit/>
          </a:bodyPr>
          <a:lstStyle/>
          <a:p>
            <a:pPr marL="0" lvl="0" indent="0" algn="ctr" rtl="0">
              <a:lnSpc>
                <a:spcPct val="110000"/>
              </a:lnSpc>
              <a:spcBef>
                <a:spcPts val="0"/>
              </a:spcBef>
              <a:spcAft>
                <a:spcPts val="0"/>
              </a:spcAft>
              <a:buClr>
                <a:srgbClr val="5639AF"/>
              </a:buClr>
              <a:buSzPts val="3600"/>
              <a:buFont typeface="Lato Black"/>
              <a:buNone/>
            </a:pPr>
            <a:r>
              <a:rPr lang="en-US" sz="2000"/>
              <a:t>Rudy de Leon Dinglas, Phd</a:t>
            </a:r>
            <a:br>
              <a:rPr lang="en-US" sz="2000"/>
            </a:br>
            <a:r>
              <a:rPr lang="en-US" sz="1800" i="1"/>
              <a:t>Chief of Staff</a:t>
            </a:r>
            <a:endParaRPr sz="1800" i="1"/>
          </a:p>
        </p:txBody>
      </p:sp>
      <p:pic>
        <p:nvPicPr>
          <p:cNvPr id="74" name="Google Shape;74;p13"/>
          <p:cNvPicPr preferRelativeResize="0"/>
          <p:nvPr/>
        </p:nvPicPr>
        <p:blipFill>
          <a:blip r:embed="rId3">
            <a:alphaModFix/>
          </a:blip>
          <a:stretch>
            <a:fillRect/>
          </a:stretch>
        </p:blipFill>
        <p:spPr>
          <a:xfrm>
            <a:off x="6616550" y="1961250"/>
            <a:ext cx="2839200" cy="2839200"/>
          </a:xfrm>
          <a:prstGeom prst="ellipse">
            <a:avLst/>
          </a:prstGeom>
          <a:noFill/>
          <a:ln>
            <a:noFill/>
          </a:ln>
          <a:effectLst>
            <a:outerShdw blurRad="57150" dist="19050" dir="5400000" algn="bl" rotWithShape="0">
              <a:srgbClr val="AF47D2">
                <a:alpha val="50000"/>
              </a:srgbClr>
            </a:outerShdw>
          </a:effectLst>
        </p:spPr>
      </p:pic>
      <p:pic>
        <p:nvPicPr>
          <p:cNvPr id="75" name="Google Shape;75;p13"/>
          <p:cNvPicPr preferRelativeResize="0"/>
          <p:nvPr/>
        </p:nvPicPr>
        <p:blipFill rotWithShape="1">
          <a:blip r:embed="rId4">
            <a:alphaModFix/>
          </a:blip>
          <a:srcRect b="24092"/>
          <a:stretch/>
        </p:blipFill>
        <p:spPr>
          <a:xfrm>
            <a:off x="2736250" y="1961250"/>
            <a:ext cx="2839200" cy="2839200"/>
          </a:xfrm>
          <a:prstGeom prst="ellipse">
            <a:avLst/>
          </a:prstGeom>
          <a:noFill/>
          <a:ln>
            <a:noFill/>
          </a:ln>
          <a:effectLst>
            <a:outerShdw blurRad="57150" dist="19050" dir="5400000" algn="bl" rotWithShape="0">
              <a:srgbClr val="AF47D2">
                <a:alpha val="50000"/>
              </a:srgbClr>
            </a:outerShdw>
          </a:effectLst>
        </p:spPr>
      </p:pic>
      <p:pic>
        <p:nvPicPr>
          <p:cNvPr id="76" name="Google Shape;76;p13"/>
          <p:cNvPicPr preferRelativeResize="0"/>
          <p:nvPr/>
        </p:nvPicPr>
        <p:blipFill>
          <a:blip r:embed="rId5">
            <a:alphaModFix/>
          </a:blip>
          <a:stretch>
            <a:fillRect/>
          </a:stretch>
        </p:blipFill>
        <p:spPr>
          <a:xfrm>
            <a:off x="2407991" y="-190500"/>
            <a:ext cx="7376008" cy="2839200"/>
          </a:xfrm>
          <a:prstGeom prst="rect">
            <a:avLst/>
          </a:prstGeom>
          <a:noFill/>
          <a:ln>
            <a:noFill/>
          </a:ln>
        </p:spPr>
      </p:pic>
      <p:sp>
        <p:nvSpPr>
          <p:cNvPr id="77" name="Google Shape;77;p13"/>
          <p:cNvSpPr txBox="1">
            <a:spLocks noGrp="1"/>
          </p:cNvSpPr>
          <p:nvPr>
            <p:ph type="title"/>
          </p:nvPr>
        </p:nvSpPr>
        <p:spPr>
          <a:xfrm>
            <a:off x="6511250" y="4962075"/>
            <a:ext cx="3272700" cy="660600"/>
          </a:xfrm>
          <a:prstGeom prst="rect">
            <a:avLst/>
          </a:prstGeom>
          <a:noFill/>
          <a:ln>
            <a:noFill/>
          </a:ln>
        </p:spPr>
        <p:txBody>
          <a:bodyPr spcFirstLastPara="1" wrap="square" lIns="0" tIns="0" rIns="0" bIns="0" anchor="b" anchorCtr="0">
            <a:noAutofit/>
          </a:bodyPr>
          <a:lstStyle/>
          <a:p>
            <a:pPr marL="0" lvl="0" indent="0" algn="ctr" rtl="0">
              <a:lnSpc>
                <a:spcPct val="110000"/>
              </a:lnSpc>
              <a:spcBef>
                <a:spcPts val="0"/>
              </a:spcBef>
              <a:spcAft>
                <a:spcPts val="0"/>
              </a:spcAft>
              <a:buClr>
                <a:srgbClr val="5639AF"/>
              </a:buClr>
              <a:buSzPts val="3600"/>
              <a:buFont typeface="Lato Black"/>
              <a:buNone/>
            </a:pPr>
            <a:r>
              <a:rPr lang="en-US" sz="2000"/>
              <a:t>Kezhen ‘Kel’ Wang, MBA</a:t>
            </a:r>
            <a:endParaRPr sz="2000"/>
          </a:p>
          <a:p>
            <a:pPr marL="0" lvl="0" indent="0" algn="ctr" rtl="0">
              <a:lnSpc>
                <a:spcPct val="110000"/>
              </a:lnSpc>
              <a:spcBef>
                <a:spcPts val="0"/>
              </a:spcBef>
              <a:spcAft>
                <a:spcPts val="0"/>
              </a:spcAft>
              <a:buClr>
                <a:srgbClr val="5639AF"/>
              </a:buClr>
              <a:buSzPts val="3600"/>
              <a:buFont typeface="Lato Black"/>
              <a:buNone/>
            </a:pPr>
            <a:r>
              <a:rPr lang="en-US" sz="1800" i="1"/>
              <a:t>Manager, Applied Data Practices</a:t>
            </a:r>
            <a:endParaRPr sz="18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491075" y="392200"/>
            <a:ext cx="11700900" cy="660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600"/>
              <a:t>Case 1 - How Montevideo Used Data Governance to Drive Impactful Change </a:t>
            </a:r>
            <a:endParaRPr sz="2600"/>
          </a:p>
        </p:txBody>
      </p:sp>
      <p:sp>
        <p:nvSpPr>
          <p:cNvPr id="247" name="Google Shape;247;p31"/>
          <p:cNvSpPr txBox="1">
            <a:spLocks noGrp="1"/>
          </p:cNvSpPr>
          <p:nvPr>
            <p:ph type="body" idx="1"/>
          </p:nvPr>
        </p:nvSpPr>
        <p:spPr>
          <a:xfrm>
            <a:off x="491075" y="2237775"/>
            <a:ext cx="6269400" cy="3605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400" b="1">
                <a:solidFill>
                  <a:srgbClr val="5639AF"/>
                </a:solidFill>
              </a:rPr>
              <a:t>The Approach:</a:t>
            </a:r>
            <a:endParaRPr sz="1400" b="1">
              <a:solidFill>
                <a:srgbClr val="5639AF"/>
              </a:solidFill>
            </a:endParaRPr>
          </a:p>
          <a:p>
            <a:pPr marL="457200" lvl="0" indent="-317500" algn="l" rtl="0">
              <a:lnSpc>
                <a:spcPct val="115000"/>
              </a:lnSpc>
              <a:spcBef>
                <a:spcPts val="0"/>
              </a:spcBef>
              <a:spcAft>
                <a:spcPts val="0"/>
              </a:spcAft>
              <a:buSzPts val="1400"/>
              <a:buChar char="•"/>
            </a:pPr>
            <a:r>
              <a:rPr lang="en-US" sz="1400"/>
              <a:t>Open invitation to all staff → Formed a </a:t>
            </a:r>
            <a:r>
              <a:rPr lang="en-US" sz="1400" b="1"/>
              <a:t>60-person Data Committee</a:t>
            </a:r>
            <a:endParaRPr sz="1400" b="1"/>
          </a:p>
          <a:p>
            <a:pPr marL="457200" lvl="0" indent="-317500" algn="l" rtl="0">
              <a:lnSpc>
                <a:spcPct val="115000"/>
              </a:lnSpc>
              <a:spcBef>
                <a:spcPts val="0"/>
              </a:spcBef>
              <a:spcAft>
                <a:spcPts val="0"/>
              </a:spcAft>
              <a:buSzPts val="1400"/>
              <a:buChar char="•"/>
            </a:pPr>
            <a:r>
              <a:rPr lang="en-US" sz="1400"/>
              <a:t>Conducted a </a:t>
            </a:r>
            <a:r>
              <a:rPr lang="en-US" sz="1400" b="1"/>
              <a:t>1,700-staff survey </a:t>
            </a:r>
            <a:r>
              <a:rPr lang="en-US" sz="1400"/>
              <a:t>to assess data needs</a:t>
            </a:r>
            <a:endParaRPr sz="1400"/>
          </a:p>
          <a:p>
            <a:pPr marL="457200" lvl="0" indent="-317500" algn="l" rtl="0">
              <a:lnSpc>
                <a:spcPct val="115000"/>
              </a:lnSpc>
              <a:spcBef>
                <a:spcPts val="0"/>
              </a:spcBef>
              <a:spcAft>
                <a:spcPts val="0"/>
              </a:spcAft>
              <a:buSzPts val="1400"/>
              <a:buChar char="•"/>
            </a:pPr>
            <a:r>
              <a:rPr lang="en-US" sz="1400"/>
              <a:t>Established</a:t>
            </a:r>
            <a:r>
              <a:rPr lang="en-US" sz="1400" b="1"/>
              <a:t> data governance policies &amp; monthly meetings</a:t>
            </a:r>
            <a:endParaRPr sz="1400" b="1"/>
          </a:p>
          <a:p>
            <a:pPr marL="457200" lvl="0" indent="-317500" algn="l" rtl="0">
              <a:lnSpc>
                <a:spcPct val="115000"/>
              </a:lnSpc>
              <a:spcBef>
                <a:spcPts val="0"/>
              </a:spcBef>
              <a:spcAft>
                <a:spcPts val="0"/>
              </a:spcAft>
              <a:buSzPts val="1400"/>
              <a:buChar char="•"/>
            </a:pPr>
            <a:r>
              <a:rPr lang="en-US" sz="1400"/>
              <a:t>Launched </a:t>
            </a:r>
            <a:r>
              <a:rPr lang="en-US" sz="1400" b="1"/>
              <a:t>Montevidata</a:t>
            </a:r>
            <a:r>
              <a:rPr lang="en-US" sz="1400"/>
              <a:t>, expanding data access for staff &amp; residents</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US" sz="1400" b="1">
                <a:solidFill>
                  <a:srgbClr val="5639AF"/>
                </a:solidFill>
              </a:rPr>
              <a:t>The Impact</a:t>
            </a:r>
            <a:endParaRPr sz="1400" b="1">
              <a:solidFill>
                <a:srgbClr val="5639AF"/>
              </a:solidFill>
            </a:endParaRPr>
          </a:p>
          <a:p>
            <a:pPr marL="457200" lvl="0" indent="-317500" algn="l" rtl="0">
              <a:lnSpc>
                <a:spcPct val="115000"/>
              </a:lnSpc>
              <a:spcBef>
                <a:spcPts val="0"/>
              </a:spcBef>
              <a:spcAft>
                <a:spcPts val="0"/>
              </a:spcAft>
              <a:buSzPts val="1400"/>
              <a:buChar char="•"/>
            </a:pPr>
            <a:r>
              <a:rPr lang="en-US" sz="1400" b="1"/>
              <a:t>Infrastructure: </a:t>
            </a:r>
            <a:r>
              <a:rPr lang="en-US" sz="1400"/>
              <a:t>Used sidewalk condition data to prioritize school-adjacent repairs</a:t>
            </a:r>
            <a:endParaRPr sz="1400"/>
          </a:p>
          <a:p>
            <a:pPr marL="457200" lvl="0" indent="-317500" algn="l" rtl="0">
              <a:lnSpc>
                <a:spcPct val="115000"/>
              </a:lnSpc>
              <a:spcBef>
                <a:spcPts val="0"/>
              </a:spcBef>
              <a:spcAft>
                <a:spcPts val="0"/>
              </a:spcAft>
              <a:buSzPts val="1400"/>
              <a:buChar char="•"/>
            </a:pPr>
            <a:r>
              <a:rPr lang="en-US" sz="1400" b="1"/>
              <a:t>Crisis Response: </a:t>
            </a:r>
            <a:r>
              <a:rPr lang="en-US" sz="1400"/>
              <a:t>Leveraged data to track &amp; communicate water quality issues</a:t>
            </a:r>
            <a:endParaRPr sz="1400"/>
          </a:p>
          <a:p>
            <a:pPr marL="457200" lvl="0" indent="-317500" algn="l" rtl="0">
              <a:lnSpc>
                <a:spcPct val="115000"/>
              </a:lnSpc>
              <a:spcBef>
                <a:spcPts val="0"/>
              </a:spcBef>
              <a:spcAft>
                <a:spcPts val="0"/>
              </a:spcAft>
              <a:buSzPts val="1400"/>
              <a:buChar char="•"/>
            </a:pPr>
            <a:r>
              <a:rPr lang="en-US" sz="1400" b="1"/>
              <a:t>Public Engagement: </a:t>
            </a:r>
            <a:r>
              <a:rPr lang="en-US" sz="1400"/>
              <a:t>AI-driven bike lane data displayed CO2 reduction &amp; usage stats</a:t>
            </a:r>
            <a:endParaRPr sz="1400"/>
          </a:p>
          <a:p>
            <a:pPr marL="457200" lvl="0" indent="-317500" algn="l" rtl="0">
              <a:lnSpc>
                <a:spcPct val="115000"/>
              </a:lnSpc>
              <a:spcBef>
                <a:spcPts val="0"/>
              </a:spcBef>
              <a:spcAft>
                <a:spcPts val="0"/>
              </a:spcAft>
              <a:buSzPts val="1400"/>
              <a:buChar char="•"/>
            </a:pPr>
            <a:r>
              <a:rPr lang="en-US" sz="1400" b="1"/>
              <a:t>Recognition: </a:t>
            </a:r>
            <a:r>
              <a:rPr lang="en-US" sz="1400"/>
              <a:t>Earned WWC Silver (2023), Gold (2024), aiming for Platinum</a:t>
            </a:r>
            <a:endParaRPr sz="1400"/>
          </a:p>
          <a:p>
            <a:pPr marL="0" lvl="0" indent="0" algn="l" rtl="0">
              <a:lnSpc>
                <a:spcPct val="100000"/>
              </a:lnSpc>
              <a:spcBef>
                <a:spcPts val="1000"/>
              </a:spcBef>
              <a:spcAft>
                <a:spcPts val="600"/>
              </a:spcAft>
              <a:buNone/>
            </a:pPr>
            <a:endParaRPr sz="1000"/>
          </a:p>
        </p:txBody>
      </p:sp>
      <p:sp>
        <p:nvSpPr>
          <p:cNvPr id="248" name="Google Shape;248;p31"/>
          <p:cNvSpPr txBox="1"/>
          <p:nvPr/>
        </p:nvSpPr>
        <p:spPr>
          <a:xfrm>
            <a:off x="491075" y="1136525"/>
            <a:ext cx="10753800" cy="61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b="1">
                <a:solidFill>
                  <a:srgbClr val="5639AF"/>
                </a:solidFill>
                <a:latin typeface="Lato"/>
                <a:ea typeface="Lato"/>
                <a:cs typeface="Lato"/>
                <a:sym typeface="Lato"/>
              </a:rPr>
              <a:t>Challenge: </a:t>
            </a:r>
            <a:r>
              <a:rPr lang="en-US" sz="1300">
                <a:solidFill>
                  <a:srgbClr val="505050"/>
                </a:solidFill>
                <a:latin typeface="Lato"/>
                <a:ea typeface="Lato"/>
                <a:cs typeface="Lato"/>
                <a:sym typeface="Lato"/>
              </a:rPr>
              <a:t>Data was siloed, inconsistently used, and perceived as an "IT problem."</a:t>
            </a:r>
            <a:endParaRPr sz="1300">
              <a:solidFill>
                <a:srgbClr val="505050"/>
              </a:solidFill>
              <a:latin typeface="Lato"/>
              <a:ea typeface="Lato"/>
              <a:cs typeface="Lato"/>
              <a:sym typeface="Lato"/>
            </a:endParaRPr>
          </a:p>
          <a:p>
            <a:pPr marL="0" lvl="0" indent="0" algn="l" rtl="0">
              <a:lnSpc>
                <a:spcPct val="115000"/>
              </a:lnSpc>
              <a:spcBef>
                <a:spcPts val="0"/>
              </a:spcBef>
              <a:spcAft>
                <a:spcPts val="0"/>
              </a:spcAft>
              <a:buNone/>
            </a:pPr>
            <a:r>
              <a:rPr lang="en-US" sz="1300" b="1">
                <a:solidFill>
                  <a:srgbClr val="5639AF"/>
                </a:solidFill>
                <a:latin typeface="Lato"/>
                <a:ea typeface="Lato"/>
                <a:cs typeface="Lato"/>
                <a:sym typeface="Lato"/>
              </a:rPr>
              <a:t>Vision: </a:t>
            </a:r>
            <a:r>
              <a:rPr lang="en-US" sz="1300">
                <a:solidFill>
                  <a:srgbClr val="505050"/>
                </a:solidFill>
                <a:latin typeface="Lato"/>
                <a:ea typeface="Lato"/>
                <a:cs typeface="Lato"/>
                <a:sym typeface="Lato"/>
              </a:rPr>
              <a:t>Breaking down silos, promoting data sharing, and fostering community collaboration through storytelling.</a:t>
            </a:r>
            <a:endParaRPr sz="1300"/>
          </a:p>
        </p:txBody>
      </p:sp>
      <p:sp>
        <p:nvSpPr>
          <p:cNvPr id="249" name="Google Shape;249;p31"/>
          <p:cNvSpPr txBox="1">
            <a:spLocks noGrp="1"/>
          </p:cNvSpPr>
          <p:nvPr>
            <p:ph type="body" idx="1"/>
          </p:nvPr>
        </p:nvSpPr>
        <p:spPr>
          <a:xfrm>
            <a:off x="7110325" y="2237775"/>
            <a:ext cx="4493100" cy="3639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endParaRPr sz="1600" b="1">
              <a:solidFill>
                <a:srgbClr val="5639AF"/>
              </a:solidFill>
            </a:endParaRPr>
          </a:p>
          <a:p>
            <a:pPr marL="0" lvl="0" indent="0" algn="l" rtl="0">
              <a:lnSpc>
                <a:spcPct val="115000"/>
              </a:lnSpc>
              <a:spcBef>
                <a:spcPts val="0"/>
              </a:spcBef>
              <a:spcAft>
                <a:spcPts val="0"/>
              </a:spcAft>
              <a:buNone/>
            </a:pPr>
            <a:endParaRPr sz="1000"/>
          </a:p>
        </p:txBody>
      </p:sp>
      <p:sp>
        <p:nvSpPr>
          <p:cNvPr id="250" name="Google Shape;250;p31"/>
          <p:cNvSpPr txBox="1"/>
          <p:nvPr/>
        </p:nvSpPr>
        <p:spPr>
          <a:xfrm>
            <a:off x="7012825" y="2393475"/>
            <a:ext cx="4688100" cy="3293700"/>
          </a:xfrm>
          <a:prstGeom prst="rect">
            <a:avLst/>
          </a:prstGeom>
          <a:solidFill>
            <a:srgbClr val="C69C6D"/>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a:solidFill>
                  <a:srgbClr val="002D72"/>
                </a:solidFill>
                <a:latin typeface="Lato"/>
                <a:ea typeface="Lato"/>
                <a:cs typeface="Lato"/>
                <a:sym typeface="Lato"/>
              </a:rPr>
              <a:t>Lessons for Other Cities &amp; Municipalities.</a:t>
            </a:r>
            <a:br>
              <a:rPr lang="en-US" sz="1600" b="1">
                <a:solidFill>
                  <a:srgbClr val="002D72"/>
                </a:solidFill>
                <a:latin typeface="Lato"/>
                <a:ea typeface="Lato"/>
                <a:cs typeface="Lato"/>
                <a:sym typeface="Lato"/>
              </a:rPr>
            </a:br>
            <a:endParaRPr sz="1600">
              <a:solidFill>
                <a:srgbClr val="002D72"/>
              </a:solidFill>
              <a:latin typeface="Lato"/>
              <a:ea typeface="Lato"/>
              <a:cs typeface="Lato"/>
              <a:sym typeface="Lato"/>
            </a:endParaRPr>
          </a:p>
          <a:p>
            <a:pPr marL="0" lvl="0" indent="0" algn="ctr" rtl="0">
              <a:lnSpc>
                <a:spcPct val="115000"/>
              </a:lnSpc>
              <a:spcBef>
                <a:spcPts val="0"/>
              </a:spcBef>
              <a:spcAft>
                <a:spcPts val="0"/>
              </a:spcAft>
              <a:buNone/>
            </a:pPr>
            <a:r>
              <a:rPr lang="en-US" sz="1600" b="1" i="1">
                <a:solidFill>
                  <a:srgbClr val="002D72"/>
                </a:solidFill>
                <a:latin typeface="Lato"/>
                <a:ea typeface="Lato"/>
                <a:cs typeface="Lato"/>
                <a:sym typeface="Lato"/>
              </a:rPr>
              <a:t>Use Data Governance as a Catalyst</a:t>
            </a:r>
            <a:endParaRPr sz="1600" b="1" i="1">
              <a:solidFill>
                <a:srgbClr val="002D72"/>
              </a:solidFill>
              <a:latin typeface="Lato"/>
              <a:ea typeface="Lato"/>
              <a:cs typeface="Lato"/>
              <a:sym typeface="Lato"/>
            </a:endParaRPr>
          </a:p>
          <a:p>
            <a:pPr marL="0" lvl="0" indent="0" algn="ctr" rtl="0">
              <a:lnSpc>
                <a:spcPct val="115000"/>
              </a:lnSpc>
              <a:spcBef>
                <a:spcPts val="0"/>
              </a:spcBef>
              <a:spcAft>
                <a:spcPts val="0"/>
              </a:spcAft>
              <a:buNone/>
            </a:pPr>
            <a:r>
              <a:rPr lang="en-US" sz="1600" i="1">
                <a:solidFill>
                  <a:srgbClr val="002D72"/>
                </a:solidFill>
                <a:latin typeface="Lato"/>
                <a:ea typeface="Lato"/>
                <a:cs typeface="Lato"/>
                <a:sym typeface="Lato"/>
              </a:rPr>
              <a:t>Engage broad, cross-departmental teams</a:t>
            </a:r>
            <a:endParaRPr sz="1600" i="1">
              <a:solidFill>
                <a:srgbClr val="002D72"/>
              </a:solidFill>
              <a:latin typeface="Lato"/>
              <a:ea typeface="Lato"/>
              <a:cs typeface="Lato"/>
              <a:sym typeface="Lato"/>
            </a:endParaRPr>
          </a:p>
          <a:p>
            <a:pPr marL="0" lvl="0" indent="0" algn="ctr" rtl="0">
              <a:lnSpc>
                <a:spcPct val="115000"/>
              </a:lnSpc>
              <a:spcBef>
                <a:spcPts val="0"/>
              </a:spcBef>
              <a:spcAft>
                <a:spcPts val="0"/>
              </a:spcAft>
              <a:buNone/>
            </a:pPr>
            <a:endParaRPr sz="1600" b="1" i="1">
              <a:solidFill>
                <a:srgbClr val="002D72"/>
              </a:solidFill>
              <a:latin typeface="Lato"/>
              <a:ea typeface="Lato"/>
              <a:cs typeface="Lato"/>
              <a:sym typeface="Lato"/>
            </a:endParaRPr>
          </a:p>
          <a:p>
            <a:pPr marL="0" lvl="0" indent="0" algn="ctr" rtl="0">
              <a:lnSpc>
                <a:spcPct val="115000"/>
              </a:lnSpc>
              <a:spcBef>
                <a:spcPts val="0"/>
              </a:spcBef>
              <a:spcAft>
                <a:spcPts val="0"/>
              </a:spcAft>
              <a:buNone/>
            </a:pPr>
            <a:r>
              <a:rPr lang="en-US" sz="1600" b="1" i="1">
                <a:solidFill>
                  <a:srgbClr val="002D72"/>
                </a:solidFill>
                <a:latin typeface="Lato"/>
                <a:ea typeface="Lato"/>
                <a:cs typeface="Lato"/>
                <a:sym typeface="Lato"/>
              </a:rPr>
              <a:t>Tie Governance to Impact</a:t>
            </a:r>
            <a:endParaRPr sz="1600" b="1" i="1">
              <a:solidFill>
                <a:srgbClr val="002D72"/>
              </a:solidFill>
              <a:latin typeface="Lato"/>
              <a:ea typeface="Lato"/>
              <a:cs typeface="Lato"/>
              <a:sym typeface="Lato"/>
            </a:endParaRPr>
          </a:p>
          <a:p>
            <a:pPr marL="0" lvl="0" indent="0" algn="ctr" rtl="0">
              <a:lnSpc>
                <a:spcPct val="115000"/>
              </a:lnSpc>
              <a:spcBef>
                <a:spcPts val="0"/>
              </a:spcBef>
              <a:spcAft>
                <a:spcPts val="0"/>
              </a:spcAft>
              <a:buNone/>
            </a:pPr>
            <a:r>
              <a:rPr lang="en-US" sz="1600" i="1">
                <a:solidFill>
                  <a:srgbClr val="002D72"/>
                </a:solidFill>
                <a:latin typeface="Lato"/>
                <a:ea typeface="Lato"/>
                <a:cs typeface="Lato"/>
                <a:sym typeface="Lato"/>
              </a:rPr>
              <a:t>Link data efforts to transparency &amp; resident needs</a:t>
            </a:r>
            <a:endParaRPr sz="1600" i="1">
              <a:solidFill>
                <a:srgbClr val="002D72"/>
              </a:solidFill>
              <a:latin typeface="Lato"/>
              <a:ea typeface="Lato"/>
              <a:cs typeface="Lato"/>
              <a:sym typeface="Lato"/>
            </a:endParaRPr>
          </a:p>
          <a:p>
            <a:pPr marL="0" lvl="0" indent="0" algn="ctr" rtl="0">
              <a:lnSpc>
                <a:spcPct val="115000"/>
              </a:lnSpc>
              <a:spcBef>
                <a:spcPts val="0"/>
              </a:spcBef>
              <a:spcAft>
                <a:spcPts val="0"/>
              </a:spcAft>
              <a:buNone/>
            </a:pPr>
            <a:endParaRPr sz="1600" b="1" i="1">
              <a:solidFill>
                <a:srgbClr val="002D72"/>
              </a:solidFill>
              <a:latin typeface="Lato"/>
              <a:ea typeface="Lato"/>
              <a:cs typeface="Lato"/>
              <a:sym typeface="Lato"/>
            </a:endParaRPr>
          </a:p>
          <a:p>
            <a:pPr marL="0" lvl="0" indent="0" algn="ctr" rtl="0">
              <a:lnSpc>
                <a:spcPct val="115000"/>
              </a:lnSpc>
              <a:spcBef>
                <a:spcPts val="0"/>
              </a:spcBef>
              <a:spcAft>
                <a:spcPts val="0"/>
              </a:spcAft>
              <a:buNone/>
            </a:pPr>
            <a:r>
              <a:rPr lang="en-US" sz="1600" b="1" i="1">
                <a:solidFill>
                  <a:srgbClr val="002D72"/>
                </a:solidFill>
                <a:latin typeface="Lato"/>
                <a:ea typeface="Lato"/>
                <a:cs typeface="Lato"/>
                <a:sym typeface="Lato"/>
              </a:rPr>
              <a:t>Continuous Improvement</a:t>
            </a:r>
            <a:endParaRPr sz="1600" b="1" i="1">
              <a:solidFill>
                <a:srgbClr val="002D72"/>
              </a:solidFill>
              <a:latin typeface="Lato"/>
              <a:ea typeface="Lato"/>
              <a:cs typeface="Lato"/>
              <a:sym typeface="Lato"/>
            </a:endParaRPr>
          </a:p>
          <a:p>
            <a:pPr marL="0" lvl="0" indent="0" algn="ctr" rtl="0">
              <a:lnSpc>
                <a:spcPct val="115000"/>
              </a:lnSpc>
              <a:spcBef>
                <a:spcPts val="0"/>
              </a:spcBef>
              <a:spcAft>
                <a:spcPts val="0"/>
              </a:spcAft>
              <a:buNone/>
            </a:pPr>
            <a:r>
              <a:rPr lang="en-US" sz="1600" i="1">
                <a:solidFill>
                  <a:srgbClr val="002D72"/>
                </a:solidFill>
                <a:latin typeface="Lato"/>
                <a:ea typeface="Lato"/>
                <a:cs typeface="Lato"/>
                <a:sym typeface="Lato"/>
              </a:rPr>
              <a:t>Evolve governance alongside data use</a:t>
            </a:r>
            <a:endParaRPr sz="1600" i="1">
              <a:solidFill>
                <a:srgbClr val="002D7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491075" y="380725"/>
            <a:ext cx="10753800" cy="660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t>Case 2 - Building Transparency Through </a:t>
            </a:r>
            <a:r>
              <a:rPr lang="en-US" sz="2800" u="sng"/>
              <a:t>One Seattle</a:t>
            </a:r>
            <a:r>
              <a:rPr lang="en-US" sz="2800"/>
              <a:t> Data Strategy </a:t>
            </a:r>
            <a:endParaRPr sz="2800"/>
          </a:p>
        </p:txBody>
      </p:sp>
      <p:sp>
        <p:nvSpPr>
          <p:cNvPr id="256" name="Google Shape;256;p32"/>
          <p:cNvSpPr txBox="1">
            <a:spLocks noGrp="1"/>
          </p:cNvSpPr>
          <p:nvPr>
            <p:ph type="body" idx="1"/>
          </p:nvPr>
        </p:nvSpPr>
        <p:spPr>
          <a:xfrm>
            <a:off x="491075" y="2226300"/>
            <a:ext cx="6269400" cy="3605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400" b="1">
                <a:solidFill>
                  <a:srgbClr val="5639AF"/>
                </a:solidFill>
              </a:rPr>
              <a:t>The Approach:</a:t>
            </a:r>
            <a:endParaRPr sz="1400" b="1">
              <a:solidFill>
                <a:srgbClr val="5639AF"/>
              </a:solidFill>
            </a:endParaRPr>
          </a:p>
          <a:p>
            <a:pPr marL="457200" lvl="0" indent="-317500" algn="l" rtl="0">
              <a:lnSpc>
                <a:spcPct val="115000"/>
              </a:lnSpc>
              <a:spcBef>
                <a:spcPts val="0"/>
              </a:spcBef>
              <a:spcAft>
                <a:spcPts val="0"/>
              </a:spcAft>
              <a:buSzPts val="1400"/>
              <a:buChar char="•"/>
            </a:pPr>
            <a:r>
              <a:rPr lang="en-US" sz="1400"/>
              <a:t>Inclusive Development: Over 70 employees from 10+ departments engaged in strategy-building.</a:t>
            </a:r>
            <a:endParaRPr sz="1400"/>
          </a:p>
          <a:p>
            <a:pPr marL="457200" lvl="0" indent="-317500" algn="l" rtl="0">
              <a:lnSpc>
                <a:spcPct val="115000"/>
              </a:lnSpc>
              <a:spcBef>
                <a:spcPts val="0"/>
              </a:spcBef>
              <a:spcAft>
                <a:spcPts val="0"/>
              </a:spcAft>
              <a:buSzPts val="1400"/>
              <a:buChar char="•"/>
            </a:pPr>
            <a:r>
              <a:rPr lang="en-US" sz="1400"/>
              <a:t>Cross-Departmental Collaboration: Subcommittees focused on data use, equity, interoperability, and governance.</a:t>
            </a:r>
            <a:endParaRPr sz="1400"/>
          </a:p>
          <a:p>
            <a:pPr marL="457200" lvl="0" indent="-317500" algn="l" rtl="0">
              <a:lnSpc>
                <a:spcPct val="115000"/>
              </a:lnSpc>
              <a:spcBef>
                <a:spcPts val="0"/>
              </a:spcBef>
              <a:spcAft>
                <a:spcPts val="0"/>
              </a:spcAft>
              <a:buSzPts val="1400"/>
              <a:buChar char="•"/>
            </a:pPr>
            <a:r>
              <a:rPr lang="en-US" sz="1400"/>
              <a:t>Real-World Impact: Strategy tied to operational projects to ensure relevance and staff engagement.</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US" sz="1400" b="1">
                <a:solidFill>
                  <a:srgbClr val="5639AF"/>
                </a:solidFill>
              </a:rPr>
              <a:t>The Impact</a:t>
            </a:r>
            <a:endParaRPr sz="1400" b="1">
              <a:solidFill>
                <a:srgbClr val="5639AF"/>
              </a:solidFill>
            </a:endParaRPr>
          </a:p>
          <a:p>
            <a:pPr marL="457200" lvl="0" indent="-317500" algn="l" rtl="0">
              <a:lnSpc>
                <a:spcPct val="115000"/>
              </a:lnSpc>
              <a:spcBef>
                <a:spcPts val="0"/>
              </a:spcBef>
              <a:spcAft>
                <a:spcPts val="0"/>
              </a:spcAft>
              <a:buSzPts val="1400"/>
              <a:buChar char="•"/>
            </a:pPr>
            <a:r>
              <a:rPr lang="en-US" sz="1400"/>
              <a:t>Executive Order (Dec 2023): Mayor Harrell mandated interdepartmental collaboration, governance, and shared data standards.</a:t>
            </a:r>
            <a:endParaRPr sz="1400"/>
          </a:p>
          <a:p>
            <a:pPr marL="457200" lvl="0" indent="-317500" algn="l" rtl="0">
              <a:lnSpc>
                <a:spcPct val="115000"/>
              </a:lnSpc>
              <a:spcBef>
                <a:spcPts val="0"/>
              </a:spcBef>
              <a:spcAft>
                <a:spcPts val="0"/>
              </a:spcAft>
              <a:buSzPts val="1400"/>
              <a:buChar char="•"/>
            </a:pPr>
            <a:r>
              <a:rPr lang="en-US" sz="1400"/>
              <a:t>Data Collaboration Portal: A tool for real-time knowledge-sharing and project tracking.</a:t>
            </a:r>
            <a:endParaRPr sz="1400"/>
          </a:p>
          <a:p>
            <a:pPr marL="457200" lvl="0" indent="-317500" algn="l" rtl="0">
              <a:lnSpc>
                <a:spcPct val="115000"/>
              </a:lnSpc>
              <a:spcBef>
                <a:spcPts val="0"/>
              </a:spcBef>
              <a:spcAft>
                <a:spcPts val="0"/>
              </a:spcAft>
              <a:buSzPts val="1400"/>
              <a:buChar char="•"/>
            </a:pPr>
            <a:r>
              <a:rPr lang="en-US" sz="1400"/>
              <a:t>Community Engagement: Open Data Hackathon launched the strategy, fostering civic innovation.</a:t>
            </a:r>
            <a:endParaRPr sz="1400"/>
          </a:p>
          <a:p>
            <a:pPr marL="0" lvl="0" indent="0" algn="l" rtl="0">
              <a:lnSpc>
                <a:spcPct val="100000"/>
              </a:lnSpc>
              <a:spcBef>
                <a:spcPts val="1000"/>
              </a:spcBef>
              <a:spcAft>
                <a:spcPts val="600"/>
              </a:spcAft>
              <a:buNone/>
            </a:pPr>
            <a:endParaRPr sz="1000"/>
          </a:p>
        </p:txBody>
      </p:sp>
      <p:sp>
        <p:nvSpPr>
          <p:cNvPr id="257" name="Google Shape;257;p32"/>
          <p:cNvSpPr txBox="1"/>
          <p:nvPr/>
        </p:nvSpPr>
        <p:spPr>
          <a:xfrm>
            <a:off x="491075" y="1125050"/>
            <a:ext cx="107538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b="1">
                <a:solidFill>
                  <a:srgbClr val="5639AF"/>
                </a:solidFill>
                <a:latin typeface="Lato"/>
                <a:ea typeface="Lato"/>
                <a:cs typeface="Lato"/>
                <a:sym typeface="Lato"/>
              </a:rPr>
              <a:t>Background:</a:t>
            </a:r>
            <a:r>
              <a:rPr lang="en-US" sz="1300">
                <a:solidFill>
                  <a:srgbClr val="505050"/>
                </a:solidFill>
                <a:latin typeface="Lato"/>
                <a:ea typeface="Lato"/>
                <a:cs typeface="Lato"/>
                <a:sym typeface="Lato"/>
              </a:rPr>
              <a:t> Seattle joined the Bloomberg Philanthropies City Data Alliance (2023) to enhance its decade-long commitment to data culture and governance.</a:t>
            </a:r>
            <a:endParaRPr sz="1300">
              <a:solidFill>
                <a:srgbClr val="505050"/>
              </a:solidFill>
              <a:latin typeface="Lato"/>
              <a:ea typeface="Lato"/>
              <a:cs typeface="Lato"/>
              <a:sym typeface="Lato"/>
            </a:endParaRPr>
          </a:p>
          <a:p>
            <a:pPr marL="0" lvl="0" indent="0" algn="l" rtl="0">
              <a:lnSpc>
                <a:spcPct val="115000"/>
              </a:lnSpc>
              <a:spcBef>
                <a:spcPts val="0"/>
              </a:spcBef>
              <a:spcAft>
                <a:spcPts val="0"/>
              </a:spcAft>
              <a:buNone/>
            </a:pPr>
            <a:r>
              <a:rPr lang="en-US" sz="1300" b="1">
                <a:solidFill>
                  <a:srgbClr val="5639AF"/>
                </a:solidFill>
                <a:latin typeface="Lato"/>
                <a:ea typeface="Lato"/>
                <a:cs typeface="Lato"/>
                <a:sym typeface="Lato"/>
              </a:rPr>
              <a:t>Vision: </a:t>
            </a:r>
            <a:r>
              <a:rPr lang="en-US" sz="1300">
                <a:solidFill>
                  <a:srgbClr val="505050"/>
                </a:solidFill>
                <a:latin typeface="Lato"/>
                <a:ea typeface="Lato"/>
                <a:cs typeface="Lato"/>
                <a:sym typeface="Lato"/>
              </a:rPr>
              <a:t>Breaking down silos, promoting data sharing, and fostering community collaboration through storytelling.</a:t>
            </a:r>
            <a:endParaRPr sz="1300"/>
          </a:p>
        </p:txBody>
      </p:sp>
      <p:sp>
        <p:nvSpPr>
          <p:cNvPr id="258" name="Google Shape;258;p32"/>
          <p:cNvSpPr txBox="1">
            <a:spLocks noGrp="1"/>
          </p:cNvSpPr>
          <p:nvPr>
            <p:ph type="body" idx="1"/>
          </p:nvPr>
        </p:nvSpPr>
        <p:spPr>
          <a:xfrm>
            <a:off x="7110325" y="2226300"/>
            <a:ext cx="4493100" cy="3639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endParaRPr sz="1600" b="1">
              <a:solidFill>
                <a:srgbClr val="5639AF"/>
              </a:solidFill>
            </a:endParaRPr>
          </a:p>
          <a:p>
            <a:pPr marL="0" lvl="0" indent="0" algn="l" rtl="0">
              <a:lnSpc>
                <a:spcPct val="115000"/>
              </a:lnSpc>
              <a:spcBef>
                <a:spcPts val="0"/>
              </a:spcBef>
              <a:spcAft>
                <a:spcPts val="0"/>
              </a:spcAft>
              <a:buNone/>
            </a:pPr>
            <a:endParaRPr sz="1000"/>
          </a:p>
        </p:txBody>
      </p:sp>
      <p:sp>
        <p:nvSpPr>
          <p:cNvPr id="259" name="Google Shape;259;p32"/>
          <p:cNvSpPr txBox="1"/>
          <p:nvPr/>
        </p:nvSpPr>
        <p:spPr>
          <a:xfrm>
            <a:off x="7012825" y="2382000"/>
            <a:ext cx="4688100" cy="3293700"/>
          </a:xfrm>
          <a:prstGeom prst="rect">
            <a:avLst/>
          </a:prstGeom>
          <a:solidFill>
            <a:srgbClr val="5639AF"/>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a:solidFill>
                  <a:schemeClr val="lt1"/>
                </a:solidFill>
                <a:latin typeface="Lato"/>
                <a:ea typeface="Lato"/>
                <a:cs typeface="Lato"/>
                <a:sym typeface="Lato"/>
              </a:rPr>
              <a:t>Lessons for Other Cities &amp; Municipalities.</a:t>
            </a:r>
            <a:br>
              <a:rPr lang="en-US" sz="1600" b="1">
                <a:solidFill>
                  <a:schemeClr val="lt1"/>
                </a:solidFill>
                <a:latin typeface="Lato"/>
                <a:ea typeface="Lato"/>
                <a:cs typeface="Lato"/>
                <a:sym typeface="Lato"/>
              </a:rPr>
            </a:br>
            <a:endParaRPr sz="1600">
              <a:solidFill>
                <a:schemeClr val="lt1"/>
              </a:solidFill>
              <a:latin typeface="Lato"/>
              <a:ea typeface="Lato"/>
              <a:cs typeface="Lato"/>
              <a:sym typeface="Lato"/>
            </a:endParaRPr>
          </a:p>
          <a:p>
            <a:pPr marL="0" lvl="0" indent="0" algn="ctr" rtl="0">
              <a:lnSpc>
                <a:spcPct val="115000"/>
              </a:lnSpc>
              <a:spcBef>
                <a:spcPts val="0"/>
              </a:spcBef>
              <a:spcAft>
                <a:spcPts val="0"/>
              </a:spcAft>
              <a:buNone/>
            </a:pPr>
            <a:r>
              <a:rPr lang="en-US" sz="1600" b="1" i="1">
                <a:solidFill>
                  <a:schemeClr val="lt1"/>
                </a:solidFill>
                <a:latin typeface="Lato"/>
                <a:ea typeface="Lato"/>
                <a:cs typeface="Lato"/>
                <a:sym typeface="Lato"/>
              </a:rPr>
              <a:t>Broad Stakeholder Engagement</a:t>
            </a:r>
            <a:r>
              <a:rPr lang="en-US" sz="1600" u="sng">
                <a:solidFill>
                  <a:schemeClr val="lt1"/>
                </a:solidFill>
                <a:latin typeface="Lato"/>
                <a:ea typeface="Lato"/>
                <a:cs typeface="Lato"/>
                <a:sym typeface="Lato"/>
              </a:rPr>
              <a:t> </a:t>
            </a:r>
            <a:endParaRPr sz="1600" u="sng">
              <a:solidFill>
                <a:schemeClr val="lt1"/>
              </a:solidFill>
              <a:latin typeface="Lato"/>
              <a:ea typeface="Lato"/>
              <a:cs typeface="Lato"/>
              <a:sym typeface="Lato"/>
            </a:endParaRPr>
          </a:p>
          <a:p>
            <a:pPr marL="0" lvl="0" indent="0" algn="ctr" rtl="0">
              <a:lnSpc>
                <a:spcPct val="115000"/>
              </a:lnSpc>
              <a:spcBef>
                <a:spcPts val="0"/>
              </a:spcBef>
              <a:spcAft>
                <a:spcPts val="0"/>
              </a:spcAft>
              <a:buNone/>
            </a:pPr>
            <a:r>
              <a:rPr lang="en-US" sz="1600">
                <a:solidFill>
                  <a:schemeClr val="lt1"/>
                </a:solidFill>
                <a:latin typeface="Lato"/>
                <a:ea typeface="Lato"/>
                <a:cs typeface="Lato"/>
                <a:sym typeface="Lato"/>
              </a:rPr>
              <a:t>strengthens buy-in and accountability</a:t>
            </a:r>
            <a:endParaRPr sz="1600">
              <a:solidFill>
                <a:schemeClr val="lt1"/>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endParaRPr sz="1600">
              <a:solidFill>
                <a:schemeClr val="lt1"/>
              </a:solidFill>
              <a:latin typeface="Lato"/>
              <a:ea typeface="Lato"/>
              <a:cs typeface="Lato"/>
              <a:sym typeface="Lato"/>
            </a:endParaRPr>
          </a:p>
          <a:p>
            <a:pPr marL="0" lvl="0" indent="0" algn="ctr" rtl="0">
              <a:lnSpc>
                <a:spcPct val="115000"/>
              </a:lnSpc>
              <a:spcBef>
                <a:spcPts val="0"/>
              </a:spcBef>
              <a:spcAft>
                <a:spcPts val="0"/>
              </a:spcAft>
              <a:buNone/>
            </a:pPr>
            <a:r>
              <a:rPr lang="en-US" sz="1600" b="1" i="1">
                <a:solidFill>
                  <a:schemeClr val="lt1"/>
                </a:solidFill>
                <a:latin typeface="Lato"/>
                <a:ea typeface="Lato"/>
                <a:cs typeface="Lato"/>
                <a:sym typeface="Lato"/>
              </a:rPr>
              <a:t>Iterative Process</a:t>
            </a:r>
            <a:endParaRPr sz="1600" b="1" i="1">
              <a:solidFill>
                <a:schemeClr val="lt1"/>
              </a:solidFill>
              <a:latin typeface="Lato"/>
              <a:ea typeface="Lato"/>
              <a:cs typeface="Lato"/>
              <a:sym typeface="Lato"/>
            </a:endParaRPr>
          </a:p>
          <a:p>
            <a:pPr marL="0" lvl="0" indent="0" algn="ctr" rtl="0">
              <a:lnSpc>
                <a:spcPct val="115000"/>
              </a:lnSpc>
              <a:spcBef>
                <a:spcPts val="0"/>
              </a:spcBef>
              <a:spcAft>
                <a:spcPts val="0"/>
              </a:spcAft>
              <a:buNone/>
            </a:pPr>
            <a:r>
              <a:rPr lang="en-US" sz="1600">
                <a:solidFill>
                  <a:schemeClr val="lt1"/>
                </a:solidFill>
                <a:latin typeface="Lato"/>
                <a:ea typeface="Lato"/>
                <a:cs typeface="Lato"/>
                <a:sym typeface="Lato"/>
              </a:rPr>
              <a:t>ensures continuous refinement based on real needs</a:t>
            </a:r>
            <a:endParaRPr sz="1600">
              <a:solidFill>
                <a:schemeClr val="lt1"/>
              </a:solidFill>
              <a:latin typeface="Lato"/>
              <a:ea typeface="Lato"/>
              <a:cs typeface="Lato"/>
              <a:sym typeface="Lato"/>
            </a:endParaRPr>
          </a:p>
          <a:p>
            <a:pPr marL="0" lvl="0" indent="0" algn="ctr" rtl="0">
              <a:lnSpc>
                <a:spcPct val="115000"/>
              </a:lnSpc>
              <a:spcBef>
                <a:spcPts val="0"/>
              </a:spcBef>
              <a:spcAft>
                <a:spcPts val="0"/>
              </a:spcAft>
              <a:buClr>
                <a:schemeClr val="dk1"/>
              </a:buClr>
              <a:buSzPts val="1100"/>
              <a:buFont typeface="Arial"/>
              <a:buNone/>
            </a:pPr>
            <a:endParaRPr sz="1600">
              <a:solidFill>
                <a:schemeClr val="lt1"/>
              </a:solidFill>
              <a:latin typeface="Lato"/>
              <a:ea typeface="Lato"/>
              <a:cs typeface="Lato"/>
              <a:sym typeface="Lato"/>
            </a:endParaRPr>
          </a:p>
          <a:p>
            <a:pPr marL="0" lvl="0" indent="0" algn="ctr" rtl="0">
              <a:lnSpc>
                <a:spcPct val="115000"/>
              </a:lnSpc>
              <a:spcBef>
                <a:spcPts val="0"/>
              </a:spcBef>
              <a:spcAft>
                <a:spcPts val="0"/>
              </a:spcAft>
              <a:buNone/>
            </a:pPr>
            <a:r>
              <a:rPr lang="en-US" sz="1600" b="1" i="1">
                <a:solidFill>
                  <a:schemeClr val="lt1"/>
                </a:solidFill>
                <a:latin typeface="Lato"/>
                <a:ea typeface="Lato"/>
                <a:cs typeface="Lato"/>
                <a:sym typeface="Lato"/>
              </a:rPr>
              <a:t>Visible Leadership &amp; Public Engagement </a:t>
            </a:r>
            <a:endParaRPr sz="1600" b="1" i="1">
              <a:solidFill>
                <a:schemeClr val="lt1"/>
              </a:solidFill>
              <a:latin typeface="Lato"/>
              <a:ea typeface="Lato"/>
              <a:cs typeface="Lato"/>
              <a:sym typeface="Lato"/>
            </a:endParaRPr>
          </a:p>
          <a:p>
            <a:pPr marL="0" lvl="0" indent="0" algn="ctr" rtl="0">
              <a:lnSpc>
                <a:spcPct val="115000"/>
              </a:lnSpc>
              <a:spcBef>
                <a:spcPts val="0"/>
              </a:spcBef>
              <a:spcAft>
                <a:spcPts val="0"/>
              </a:spcAft>
              <a:buNone/>
            </a:pPr>
            <a:r>
              <a:rPr lang="en-US" sz="1600">
                <a:solidFill>
                  <a:schemeClr val="lt1"/>
                </a:solidFill>
                <a:latin typeface="Lato"/>
                <a:ea typeface="Lato"/>
                <a:cs typeface="Lato"/>
                <a:sym typeface="Lato"/>
              </a:rPr>
              <a:t>amplify data’s role in governance</a:t>
            </a:r>
            <a:endParaRPr sz="250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914400" y="914400"/>
            <a:ext cx="9953700" cy="1188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5639AF"/>
              </a:buClr>
              <a:buSzPts val="3600"/>
              <a:buFont typeface="Lato Black"/>
              <a:buNone/>
            </a:pPr>
            <a:r>
              <a:rPr lang="en-US"/>
              <a:t>The Shift from Administration to an Integrated Approach</a:t>
            </a:r>
            <a:endParaRPr/>
          </a:p>
        </p:txBody>
      </p:sp>
      <p:sp>
        <p:nvSpPr>
          <p:cNvPr id="265" name="Google Shape;265;p33"/>
          <p:cNvSpPr txBox="1">
            <a:spLocks noGrp="1"/>
          </p:cNvSpPr>
          <p:nvPr>
            <p:ph type="body" idx="1"/>
          </p:nvPr>
        </p:nvSpPr>
        <p:spPr>
          <a:xfrm>
            <a:off x="914400" y="2377450"/>
            <a:ext cx="9327600" cy="2971800"/>
          </a:xfrm>
          <a:prstGeom prst="rect">
            <a:avLst/>
          </a:prstGeom>
          <a:noFill/>
          <a:ln>
            <a:noFill/>
          </a:ln>
        </p:spPr>
        <p:txBody>
          <a:bodyPr spcFirstLastPara="1" wrap="square" lIns="0" tIns="0" rIns="0" bIns="0" anchor="t" anchorCtr="0">
            <a:noAutofit/>
          </a:bodyPr>
          <a:lstStyle/>
          <a:p>
            <a:pPr marL="457200" lvl="0" indent="-355600" algn="l" rtl="0">
              <a:lnSpc>
                <a:spcPct val="200000"/>
              </a:lnSpc>
              <a:spcBef>
                <a:spcPts val="1600"/>
              </a:spcBef>
              <a:spcAft>
                <a:spcPts val="0"/>
              </a:spcAft>
              <a:buSzPts val="2000"/>
              <a:buChar char="•"/>
            </a:pPr>
            <a:r>
              <a:rPr lang="en-US" sz="2200"/>
              <a:t>Council sets the “performance”</a:t>
            </a:r>
            <a:endParaRPr sz="2200"/>
          </a:p>
          <a:p>
            <a:pPr marL="457200" lvl="0" indent="-355600" algn="l" rtl="0">
              <a:lnSpc>
                <a:spcPct val="200000"/>
              </a:lnSpc>
              <a:spcBef>
                <a:spcPts val="0"/>
              </a:spcBef>
              <a:spcAft>
                <a:spcPts val="0"/>
              </a:spcAft>
              <a:buSzPts val="2000"/>
              <a:buChar char="•"/>
            </a:pPr>
            <a:r>
              <a:rPr lang="en-US" sz="2200"/>
              <a:t>Political leadership buy-in and support needs work</a:t>
            </a:r>
            <a:endParaRPr sz="2200"/>
          </a:p>
        </p:txBody>
      </p:sp>
      <p:sp>
        <p:nvSpPr>
          <p:cNvPr id="266" name="Google Shape;266;p33"/>
          <p:cNvSpPr txBox="1"/>
          <p:nvPr/>
        </p:nvSpPr>
        <p:spPr>
          <a:xfrm>
            <a:off x="-2225040" y="-342900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The Politics-Administration Dynamics</a:t>
            </a:r>
            <a:endParaRPr/>
          </a:p>
        </p:txBody>
      </p:sp>
      <p:graphicFrame>
        <p:nvGraphicFramePr>
          <p:cNvPr id="272" name="Google Shape;272;p34"/>
          <p:cNvGraphicFramePr/>
          <p:nvPr/>
        </p:nvGraphicFramePr>
        <p:xfrm>
          <a:off x="1238275" y="2918588"/>
          <a:ext cx="3000000" cy="3000000"/>
        </p:xfrm>
        <a:graphic>
          <a:graphicData uri="http://schemas.openxmlformats.org/drawingml/2006/table">
            <a:tbl>
              <a:tblPr>
                <a:noFill/>
                <a:tableStyleId>{167065E4-5E9C-4152-8A68-A75DD4AD7141}</a:tableStyleId>
              </a:tblPr>
              <a:tblGrid>
                <a:gridCol w="2975725">
                  <a:extLst>
                    <a:ext uri="{9D8B030D-6E8A-4147-A177-3AD203B41FA5}">
                      <a16:colId xmlns:a16="http://schemas.microsoft.com/office/drawing/2014/main" val="20000"/>
                    </a:ext>
                  </a:extLst>
                </a:gridCol>
              </a:tblGrid>
              <a:tr h="422525">
                <a:tc>
                  <a:txBody>
                    <a:bodyPr/>
                    <a:lstStyle/>
                    <a:p>
                      <a:pPr marL="0" lvl="0" indent="0" algn="ctr" rtl="0">
                        <a:spcBef>
                          <a:spcPts val="0"/>
                        </a:spcBef>
                        <a:spcAft>
                          <a:spcPts val="0"/>
                        </a:spcAft>
                        <a:buNone/>
                      </a:pPr>
                      <a:endParaRPr sz="2400">
                        <a:solidFill>
                          <a:srgbClr val="5E696C"/>
                        </a:solidFill>
                        <a:latin typeface="Lato"/>
                        <a:ea typeface="Lato"/>
                        <a:cs typeface="Lato"/>
                        <a:sym typeface="Lato"/>
                      </a:endParaRPr>
                    </a:p>
                    <a:p>
                      <a:pPr marL="0" lvl="0" indent="0" algn="ctr" rtl="0">
                        <a:spcBef>
                          <a:spcPts val="0"/>
                        </a:spcBef>
                        <a:spcAft>
                          <a:spcPts val="0"/>
                        </a:spcAft>
                        <a:buNone/>
                      </a:pPr>
                      <a:r>
                        <a:rPr lang="en-US" sz="2400">
                          <a:solidFill>
                            <a:srgbClr val="5E696C"/>
                          </a:solidFill>
                          <a:latin typeface="Lato"/>
                          <a:ea typeface="Lato"/>
                          <a:cs typeface="Lato"/>
                          <a:sym typeface="Lato"/>
                        </a:rPr>
                        <a:t>Elected officials</a:t>
                      </a:r>
                      <a:endParaRPr sz="2400">
                        <a:solidFill>
                          <a:srgbClr val="5E696C"/>
                        </a:solidFill>
                        <a:latin typeface="Lato"/>
                        <a:ea typeface="Lato"/>
                        <a:cs typeface="Lato"/>
                        <a:sym typeface="Lato"/>
                      </a:endParaRPr>
                    </a:p>
                    <a:p>
                      <a:pPr marL="0" lvl="0" indent="0" algn="ctr" rtl="0">
                        <a:spcBef>
                          <a:spcPts val="0"/>
                        </a:spcBef>
                        <a:spcAft>
                          <a:spcPts val="0"/>
                        </a:spcAft>
                        <a:buNone/>
                      </a:pPr>
                      <a:endParaRPr sz="2400">
                        <a:solidFill>
                          <a:srgbClr val="5E696C"/>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422525">
                <a:tc>
                  <a:txBody>
                    <a:bodyPr/>
                    <a:lstStyle/>
                    <a:p>
                      <a:endParaRPr lang="en-US"/>
                    </a:p>
                  </a:txBody>
                  <a:tcPr/>
                </a:tc>
                <a:extLst>
                  <a:ext uri="{0D108BD9-81ED-4DB2-BD59-A6C34878D82A}">
                    <a16:rowId xmlns:a16="http://schemas.microsoft.com/office/drawing/2014/main" val="10001"/>
                  </a:ext>
                </a:extLst>
              </a:tr>
              <a:tr h="422525">
                <a:tc>
                  <a:txBody>
                    <a:bodyPr/>
                    <a:lstStyle/>
                    <a:p>
                      <a:pPr marL="0" lvl="0" indent="0" algn="ctr" rtl="0">
                        <a:spcBef>
                          <a:spcPts val="0"/>
                        </a:spcBef>
                        <a:spcAft>
                          <a:spcPts val="0"/>
                        </a:spcAft>
                        <a:buNone/>
                      </a:pPr>
                      <a:endParaRPr sz="2400">
                        <a:solidFill>
                          <a:srgbClr val="5E696C"/>
                        </a:solidFill>
                        <a:latin typeface="Lato"/>
                        <a:ea typeface="Lato"/>
                        <a:cs typeface="Lato"/>
                        <a:sym typeface="Lato"/>
                      </a:endParaRPr>
                    </a:p>
                    <a:p>
                      <a:pPr marL="0" lvl="0" indent="0" algn="ctr" rtl="0">
                        <a:spcBef>
                          <a:spcPts val="0"/>
                        </a:spcBef>
                        <a:spcAft>
                          <a:spcPts val="0"/>
                        </a:spcAft>
                        <a:buNone/>
                      </a:pPr>
                      <a:r>
                        <a:rPr lang="en-US" sz="2400">
                          <a:solidFill>
                            <a:srgbClr val="5E696C"/>
                          </a:solidFill>
                          <a:latin typeface="Lato"/>
                          <a:ea typeface="Lato"/>
                          <a:cs typeface="Lato"/>
                          <a:sym typeface="Lato"/>
                        </a:rPr>
                        <a:t>The administration</a:t>
                      </a:r>
                      <a:endParaRPr sz="2400">
                        <a:solidFill>
                          <a:srgbClr val="5E696C"/>
                        </a:solidFill>
                        <a:latin typeface="Lato"/>
                        <a:ea typeface="Lato"/>
                        <a:cs typeface="Lato"/>
                        <a:sym typeface="Lato"/>
                      </a:endParaRPr>
                    </a:p>
                    <a:p>
                      <a:pPr marL="0" lvl="0" indent="0" algn="ctr" rtl="0">
                        <a:spcBef>
                          <a:spcPts val="0"/>
                        </a:spcBef>
                        <a:spcAft>
                          <a:spcPts val="0"/>
                        </a:spcAft>
                        <a:buNone/>
                      </a:pPr>
                      <a:endParaRPr sz="2400">
                        <a:solidFill>
                          <a:srgbClr val="5E696C"/>
                        </a:solidFill>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0">
                <a:tc>
                  <a:txBody>
                    <a:bodyPr/>
                    <a:lstStyle/>
                    <a:p>
                      <a:endParaRPr lang="en-US"/>
                    </a:p>
                  </a:txBody>
                  <a:tcPr/>
                </a:tc>
                <a:extLst>
                  <a:ext uri="{0D108BD9-81ED-4DB2-BD59-A6C34878D82A}">
                    <a16:rowId xmlns:a16="http://schemas.microsoft.com/office/drawing/2014/main" val="10003"/>
                  </a:ext>
                </a:extLst>
              </a:tr>
            </a:tbl>
          </a:graphicData>
        </a:graphic>
      </p:graphicFrame>
      <p:grpSp>
        <p:nvGrpSpPr>
          <p:cNvPr id="273" name="Google Shape;273;p34"/>
          <p:cNvGrpSpPr/>
          <p:nvPr/>
        </p:nvGrpSpPr>
        <p:grpSpPr>
          <a:xfrm>
            <a:off x="5118475" y="2795700"/>
            <a:ext cx="2815800" cy="1957125"/>
            <a:chOff x="5118475" y="1301525"/>
            <a:chExt cx="2815800" cy="1957125"/>
          </a:xfrm>
        </p:grpSpPr>
        <p:sp>
          <p:nvSpPr>
            <p:cNvPr id="274" name="Google Shape;274;p34"/>
            <p:cNvSpPr txBox="1"/>
            <p:nvPr/>
          </p:nvSpPr>
          <p:spPr>
            <a:xfrm>
              <a:off x="5118475" y="1301525"/>
              <a:ext cx="17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5E696C"/>
                  </a:solidFill>
                  <a:latin typeface="Lato"/>
                  <a:ea typeface="Lato"/>
                  <a:cs typeface="Lato"/>
                  <a:sym typeface="Lato"/>
                </a:rPr>
                <a:t>Politics</a:t>
              </a:r>
              <a:endParaRPr sz="2400" b="1">
                <a:solidFill>
                  <a:srgbClr val="5E696C"/>
                </a:solidFill>
                <a:latin typeface="Lato"/>
                <a:ea typeface="Lato"/>
                <a:cs typeface="Lato"/>
                <a:sym typeface="Lato"/>
              </a:endParaRPr>
            </a:p>
          </p:txBody>
        </p:sp>
        <p:sp>
          <p:nvSpPr>
            <p:cNvPr id="275" name="Google Shape;275;p34"/>
            <p:cNvSpPr txBox="1"/>
            <p:nvPr/>
          </p:nvSpPr>
          <p:spPr>
            <a:xfrm>
              <a:off x="5118475" y="2704550"/>
              <a:ext cx="2815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5E696C"/>
                  </a:solidFill>
                  <a:latin typeface="Lato"/>
                  <a:ea typeface="Lato"/>
                  <a:cs typeface="Lato"/>
                  <a:sym typeface="Lato"/>
                </a:rPr>
                <a:t>The administration</a:t>
              </a:r>
              <a:endParaRPr sz="2400" b="1">
                <a:solidFill>
                  <a:srgbClr val="5E696C"/>
                </a:solidFill>
                <a:latin typeface="Lato"/>
                <a:ea typeface="Lato"/>
                <a:cs typeface="Lato"/>
                <a:sym typeface="Lato"/>
              </a:endParaRPr>
            </a:p>
          </p:txBody>
        </p:sp>
      </p:grpSp>
      <p:sp>
        <p:nvSpPr>
          <p:cNvPr id="276" name="Google Shape;276;p34"/>
          <p:cNvSpPr txBox="1"/>
          <p:nvPr/>
        </p:nvSpPr>
        <p:spPr>
          <a:xfrm>
            <a:off x="5118475" y="3497213"/>
            <a:ext cx="2538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i="1">
                <a:solidFill>
                  <a:srgbClr val="5E696C"/>
                </a:solidFill>
                <a:latin typeface="Lato"/>
                <a:ea typeface="Lato"/>
                <a:cs typeface="Lato"/>
                <a:sym typeface="Lato"/>
              </a:rPr>
              <a:t>Set direction</a:t>
            </a:r>
            <a:endParaRPr sz="2400" i="1">
              <a:solidFill>
                <a:srgbClr val="5E696C"/>
              </a:solidFill>
              <a:latin typeface="Lato"/>
              <a:ea typeface="Lato"/>
              <a:cs typeface="Lato"/>
              <a:sym typeface="Lato"/>
            </a:endParaRPr>
          </a:p>
        </p:txBody>
      </p:sp>
      <p:sp>
        <p:nvSpPr>
          <p:cNvPr id="277" name="Google Shape;277;p34"/>
          <p:cNvSpPr txBox="1"/>
          <p:nvPr/>
        </p:nvSpPr>
        <p:spPr>
          <a:xfrm>
            <a:off x="5118475" y="4900225"/>
            <a:ext cx="3354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i="1">
                <a:solidFill>
                  <a:srgbClr val="5E696C"/>
                </a:solidFill>
                <a:latin typeface="Lato"/>
                <a:ea typeface="Lato"/>
                <a:cs typeface="Lato"/>
                <a:sym typeface="Lato"/>
              </a:rPr>
              <a:t>Policy implementation</a:t>
            </a:r>
            <a:endParaRPr sz="2400" i="1">
              <a:solidFill>
                <a:srgbClr val="5E696C"/>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From Dichotomy to Continuum</a:t>
            </a:r>
            <a:endParaRPr/>
          </a:p>
        </p:txBody>
      </p:sp>
      <p:sp>
        <p:nvSpPr>
          <p:cNvPr id="283" name="Google Shape;283;p35"/>
          <p:cNvSpPr txBox="1"/>
          <p:nvPr/>
        </p:nvSpPr>
        <p:spPr>
          <a:xfrm>
            <a:off x="1671800" y="2797275"/>
            <a:ext cx="2093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5E696C"/>
                </a:solidFill>
                <a:latin typeface="Lato"/>
                <a:ea typeface="Lato"/>
                <a:cs typeface="Lato"/>
                <a:sym typeface="Lato"/>
              </a:rPr>
              <a:t>Elected Officials</a:t>
            </a:r>
            <a:endParaRPr sz="1800" b="1">
              <a:solidFill>
                <a:srgbClr val="5E696C"/>
              </a:solidFill>
              <a:latin typeface="Lato"/>
              <a:ea typeface="Lato"/>
              <a:cs typeface="Lato"/>
              <a:sym typeface="Lato"/>
            </a:endParaRPr>
          </a:p>
        </p:txBody>
      </p:sp>
      <p:sp>
        <p:nvSpPr>
          <p:cNvPr id="284" name="Google Shape;284;p35"/>
          <p:cNvSpPr txBox="1"/>
          <p:nvPr/>
        </p:nvSpPr>
        <p:spPr>
          <a:xfrm>
            <a:off x="6183200" y="5879575"/>
            <a:ext cx="218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5E696C"/>
                </a:solidFill>
                <a:latin typeface="Lato"/>
                <a:ea typeface="Lato"/>
                <a:cs typeface="Lato"/>
                <a:sym typeface="Lato"/>
              </a:rPr>
              <a:t>The Administration</a:t>
            </a:r>
            <a:endParaRPr sz="1800" b="1">
              <a:solidFill>
                <a:srgbClr val="5E696C"/>
              </a:solidFill>
              <a:latin typeface="Lato"/>
              <a:ea typeface="Lato"/>
              <a:cs typeface="Lato"/>
              <a:sym typeface="Lato"/>
            </a:endParaRPr>
          </a:p>
        </p:txBody>
      </p:sp>
      <p:graphicFrame>
        <p:nvGraphicFramePr>
          <p:cNvPr id="285" name="Google Shape;285;p35"/>
          <p:cNvGraphicFramePr/>
          <p:nvPr/>
        </p:nvGraphicFramePr>
        <p:xfrm>
          <a:off x="3895938" y="2663200"/>
          <a:ext cx="3000000" cy="3000000"/>
        </p:xfrm>
        <a:graphic>
          <a:graphicData uri="http://schemas.openxmlformats.org/drawingml/2006/table">
            <a:tbl>
              <a:tblPr>
                <a:noFill/>
                <a:tableStyleId>{167065E4-5E9C-4152-8A68-A75DD4AD7141}</a:tableStyleId>
              </a:tblPr>
              <a:tblGrid>
                <a:gridCol w="1825750">
                  <a:extLst>
                    <a:ext uri="{9D8B030D-6E8A-4147-A177-3AD203B41FA5}">
                      <a16:colId xmlns:a16="http://schemas.microsoft.com/office/drawing/2014/main" val="20000"/>
                    </a:ext>
                  </a:extLst>
                </a:gridCol>
              </a:tblGrid>
              <a:tr h="963000">
                <a:tc>
                  <a:txBody>
                    <a:bodyPr/>
                    <a:lstStyle/>
                    <a:p>
                      <a:pPr marL="0" lvl="0" indent="0" algn="ctr" rtl="0">
                        <a:spcBef>
                          <a:spcPts val="0"/>
                        </a:spcBef>
                        <a:spcAft>
                          <a:spcPts val="0"/>
                        </a:spcAft>
                        <a:buNone/>
                      </a:pPr>
                      <a:r>
                        <a:rPr lang="en-US" sz="1300">
                          <a:solidFill>
                            <a:srgbClr val="273C42"/>
                          </a:solidFill>
                          <a:latin typeface="Lato"/>
                          <a:ea typeface="Lato"/>
                          <a:cs typeface="Lato"/>
                          <a:sym typeface="Lato"/>
                        </a:rPr>
                        <a:t>Politics</a:t>
                      </a:r>
                      <a:endParaRPr>
                        <a:solidFill>
                          <a:srgbClr val="273C42"/>
                        </a:solidFill>
                      </a:endParaRPr>
                    </a:p>
                  </a:txBody>
                  <a:tcPr marL="91425" marR="91425" marT="91425" marB="91425" anchor="ctr"/>
                </a:tc>
                <a:extLst>
                  <a:ext uri="{0D108BD9-81ED-4DB2-BD59-A6C34878D82A}">
                    <a16:rowId xmlns:a16="http://schemas.microsoft.com/office/drawing/2014/main" val="10000"/>
                  </a:ext>
                </a:extLst>
              </a:tr>
              <a:tr h="963000">
                <a:tc>
                  <a:txBody>
                    <a:bodyPr/>
                    <a:lstStyle/>
                    <a:p>
                      <a:pPr marL="0" lvl="0" indent="0" algn="ctr" rtl="0">
                        <a:spcBef>
                          <a:spcPts val="0"/>
                        </a:spcBef>
                        <a:spcAft>
                          <a:spcPts val="0"/>
                        </a:spcAft>
                        <a:buNone/>
                      </a:pPr>
                      <a:r>
                        <a:rPr lang="en-US" sz="1300">
                          <a:solidFill>
                            <a:srgbClr val="273C42"/>
                          </a:solidFill>
                          <a:latin typeface="Lato"/>
                          <a:ea typeface="Lato"/>
                          <a:cs typeface="Lato"/>
                          <a:sym typeface="Lato"/>
                        </a:rPr>
                        <a:t>Policy</a:t>
                      </a:r>
                      <a:endParaRPr>
                        <a:solidFill>
                          <a:srgbClr val="273C42"/>
                        </a:solidFill>
                      </a:endParaRPr>
                    </a:p>
                  </a:txBody>
                  <a:tcPr marL="91425" marR="91425" marT="91425" marB="91425" anchor="ctr"/>
                </a:tc>
                <a:extLst>
                  <a:ext uri="{0D108BD9-81ED-4DB2-BD59-A6C34878D82A}">
                    <a16:rowId xmlns:a16="http://schemas.microsoft.com/office/drawing/2014/main" val="10001"/>
                  </a:ext>
                </a:extLst>
              </a:tr>
              <a:tr h="963000">
                <a:tc>
                  <a:txBody>
                    <a:bodyPr/>
                    <a:lstStyle/>
                    <a:p>
                      <a:pPr marL="0" lvl="0" indent="0" algn="ctr" rtl="0">
                        <a:spcBef>
                          <a:spcPts val="0"/>
                        </a:spcBef>
                        <a:spcAft>
                          <a:spcPts val="0"/>
                        </a:spcAft>
                        <a:buNone/>
                      </a:pPr>
                      <a:r>
                        <a:rPr lang="en-US" sz="1300">
                          <a:solidFill>
                            <a:srgbClr val="273C42"/>
                          </a:solidFill>
                          <a:latin typeface="Lato"/>
                          <a:ea typeface="Lato"/>
                          <a:cs typeface="Lato"/>
                          <a:sym typeface="Lato"/>
                        </a:rPr>
                        <a:t>Administration</a:t>
                      </a:r>
                      <a:endParaRPr>
                        <a:solidFill>
                          <a:srgbClr val="273C42"/>
                        </a:solidFill>
                      </a:endParaRPr>
                    </a:p>
                  </a:txBody>
                  <a:tcPr marL="91425" marR="91425" marT="91425" marB="91425" anchor="ctr"/>
                </a:tc>
                <a:extLst>
                  <a:ext uri="{0D108BD9-81ED-4DB2-BD59-A6C34878D82A}">
                    <a16:rowId xmlns:a16="http://schemas.microsoft.com/office/drawing/2014/main" val="10002"/>
                  </a:ext>
                </a:extLst>
              </a:tr>
              <a:tr h="963000">
                <a:tc>
                  <a:txBody>
                    <a:bodyPr/>
                    <a:lstStyle/>
                    <a:p>
                      <a:pPr marL="0" lvl="0" indent="0" algn="ctr" rtl="0">
                        <a:spcBef>
                          <a:spcPts val="0"/>
                        </a:spcBef>
                        <a:spcAft>
                          <a:spcPts val="0"/>
                        </a:spcAft>
                        <a:buNone/>
                      </a:pPr>
                      <a:r>
                        <a:rPr lang="en-US" sz="1300">
                          <a:solidFill>
                            <a:srgbClr val="273C42"/>
                          </a:solidFill>
                          <a:latin typeface="Lato"/>
                          <a:ea typeface="Lato"/>
                          <a:cs typeface="Lato"/>
                          <a:sym typeface="Lato"/>
                        </a:rPr>
                        <a:t>Management</a:t>
                      </a:r>
                      <a:endParaRPr>
                        <a:solidFill>
                          <a:srgbClr val="273C42"/>
                        </a:solidFill>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286" name="Google Shape;286;p35"/>
          <p:cNvSpPr/>
          <p:nvPr/>
        </p:nvSpPr>
        <p:spPr>
          <a:xfrm>
            <a:off x="4191494" y="2664400"/>
            <a:ext cx="1371000" cy="3861175"/>
          </a:xfrm>
          <a:custGeom>
            <a:avLst/>
            <a:gdLst/>
            <a:ahLst/>
            <a:cxnLst/>
            <a:rect l="l" t="t" r="r" b="b"/>
            <a:pathLst>
              <a:path w="54840" h="154447" extrusionOk="0">
                <a:moveTo>
                  <a:pt x="140" y="154447"/>
                </a:moveTo>
                <a:cubicBezTo>
                  <a:pt x="140" y="149368"/>
                  <a:pt x="-175" y="133564"/>
                  <a:pt x="140" y="123974"/>
                </a:cubicBezTo>
                <a:cubicBezTo>
                  <a:pt x="456" y="114384"/>
                  <a:pt x="740" y="104037"/>
                  <a:pt x="2033" y="96908"/>
                </a:cubicBezTo>
                <a:cubicBezTo>
                  <a:pt x="3326" y="89779"/>
                  <a:pt x="4619" y="86057"/>
                  <a:pt x="7900" y="81199"/>
                </a:cubicBezTo>
                <a:cubicBezTo>
                  <a:pt x="11181" y="76341"/>
                  <a:pt x="15913" y="72208"/>
                  <a:pt x="21717" y="67760"/>
                </a:cubicBezTo>
                <a:cubicBezTo>
                  <a:pt x="27522" y="63312"/>
                  <a:pt x="38027" y="59117"/>
                  <a:pt x="42727" y="54511"/>
                </a:cubicBezTo>
                <a:cubicBezTo>
                  <a:pt x="47427" y="49905"/>
                  <a:pt x="48121" y="45804"/>
                  <a:pt x="49919" y="40126"/>
                </a:cubicBezTo>
                <a:cubicBezTo>
                  <a:pt x="51717" y="34448"/>
                  <a:pt x="52695" y="27130"/>
                  <a:pt x="53515" y="20442"/>
                </a:cubicBezTo>
                <a:cubicBezTo>
                  <a:pt x="54335" y="13754"/>
                  <a:pt x="54619" y="3407"/>
                  <a:pt x="54840" y="0"/>
                </a:cubicBezTo>
              </a:path>
            </a:pathLst>
          </a:custGeom>
          <a:noFill/>
          <a:ln w="19050" cap="flat" cmpd="sng">
            <a:solidFill>
              <a:srgbClr val="C69C6D"/>
            </a:solidFill>
            <a:prstDash val="solid"/>
            <a:round/>
            <a:headEnd type="none" w="med" len="med"/>
            <a:tailEnd type="none" w="med" len="me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Administration-centric to Integrated</a:t>
            </a:r>
            <a:endParaRPr/>
          </a:p>
        </p:txBody>
      </p:sp>
      <p:sp>
        <p:nvSpPr>
          <p:cNvPr id="292" name="Google Shape;292;p36"/>
          <p:cNvSpPr/>
          <p:nvPr/>
        </p:nvSpPr>
        <p:spPr>
          <a:xfrm>
            <a:off x="4090947" y="2963574"/>
            <a:ext cx="3521400" cy="3509100"/>
          </a:xfrm>
          <a:prstGeom prst="ellipse">
            <a:avLst/>
          </a:prstGeom>
          <a:solidFill>
            <a:srgbClr val="D786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b="1">
              <a:latin typeface="Lato"/>
              <a:ea typeface="Lato"/>
              <a:cs typeface="Lato"/>
              <a:sym typeface="Lato"/>
            </a:endParaRPr>
          </a:p>
        </p:txBody>
      </p:sp>
      <p:grpSp>
        <p:nvGrpSpPr>
          <p:cNvPr id="293" name="Google Shape;293;p36"/>
          <p:cNvGrpSpPr/>
          <p:nvPr/>
        </p:nvGrpSpPr>
        <p:grpSpPr>
          <a:xfrm>
            <a:off x="4762715" y="2564974"/>
            <a:ext cx="2178346" cy="2170982"/>
            <a:chOff x="3611776" y="414352"/>
            <a:chExt cx="2166000" cy="2166000"/>
          </a:xfrm>
        </p:grpSpPr>
        <p:sp>
          <p:nvSpPr>
            <p:cNvPr id="294" name="Google Shape;294;p36"/>
            <p:cNvSpPr/>
            <p:nvPr/>
          </p:nvSpPr>
          <p:spPr>
            <a:xfrm>
              <a:off x="3611776" y="414352"/>
              <a:ext cx="2166000" cy="2166000"/>
            </a:xfrm>
            <a:prstGeom prst="ellipse">
              <a:avLst/>
            </a:prstGeom>
            <a:solidFill>
              <a:srgbClr val="9325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b="1">
                <a:latin typeface="Lato"/>
                <a:ea typeface="Lato"/>
                <a:cs typeface="Lato"/>
                <a:sym typeface="Lato"/>
              </a:endParaRPr>
            </a:p>
          </p:txBody>
        </p:sp>
        <p:sp>
          <p:nvSpPr>
            <p:cNvPr id="295" name="Google Shape;295;p36"/>
            <p:cNvSpPr txBox="1"/>
            <p:nvPr/>
          </p:nvSpPr>
          <p:spPr>
            <a:xfrm>
              <a:off x="3967546" y="1027503"/>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b="1">
                  <a:solidFill>
                    <a:srgbClr val="FFFFFF"/>
                  </a:solidFill>
                  <a:latin typeface="Lato"/>
                  <a:ea typeface="Lato"/>
                  <a:cs typeface="Lato"/>
                  <a:sym typeface="Lato"/>
                </a:rPr>
                <a:t>Public</a:t>
              </a:r>
              <a:endParaRPr b="1">
                <a:solidFill>
                  <a:srgbClr val="FFFFFF"/>
                </a:solidFill>
                <a:latin typeface="Lato"/>
                <a:ea typeface="Lato"/>
                <a:cs typeface="Lato"/>
                <a:sym typeface="Lato"/>
              </a:endParaRPr>
            </a:p>
          </p:txBody>
        </p:sp>
      </p:grpSp>
      <p:grpSp>
        <p:nvGrpSpPr>
          <p:cNvPr id="296" name="Google Shape;296;p36"/>
          <p:cNvGrpSpPr/>
          <p:nvPr/>
        </p:nvGrpSpPr>
        <p:grpSpPr>
          <a:xfrm>
            <a:off x="5718616" y="4187209"/>
            <a:ext cx="2178346" cy="2170982"/>
            <a:chOff x="4562258" y="2032864"/>
            <a:chExt cx="2166000" cy="2166000"/>
          </a:xfrm>
        </p:grpSpPr>
        <p:sp>
          <p:nvSpPr>
            <p:cNvPr id="297" name="Google Shape;297;p36"/>
            <p:cNvSpPr/>
            <p:nvPr/>
          </p:nvSpPr>
          <p:spPr>
            <a:xfrm>
              <a:off x="4562258" y="2032864"/>
              <a:ext cx="2166000" cy="2166000"/>
            </a:xfrm>
            <a:prstGeom prst="ellipse">
              <a:avLst/>
            </a:prstGeom>
            <a:solidFill>
              <a:srgbClr val="771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b="1">
                <a:latin typeface="Lato"/>
                <a:ea typeface="Lato"/>
                <a:cs typeface="Lato"/>
                <a:sym typeface="Lato"/>
              </a:endParaRPr>
            </a:p>
          </p:txBody>
        </p:sp>
        <p:sp>
          <p:nvSpPr>
            <p:cNvPr id="298" name="Google Shape;298;p36"/>
            <p:cNvSpPr txBox="1"/>
            <p:nvPr/>
          </p:nvSpPr>
          <p:spPr>
            <a:xfrm>
              <a:off x="5079846"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b="1">
                  <a:solidFill>
                    <a:srgbClr val="FFFFFF"/>
                  </a:solidFill>
                  <a:latin typeface="Lato"/>
                  <a:ea typeface="Lato"/>
                  <a:cs typeface="Lato"/>
                  <a:sym typeface="Lato"/>
                </a:rPr>
                <a:t>Administration</a:t>
              </a:r>
              <a:endParaRPr b="1">
                <a:solidFill>
                  <a:srgbClr val="FFFFFF"/>
                </a:solidFill>
                <a:latin typeface="Lato"/>
                <a:ea typeface="Lato"/>
                <a:cs typeface="Lato"/>
                <a:sym typeface="Lato"/>
              </a:endParaRPr>
            </a:p>
          </p:txBody>
        </p:sp>
      </p:grpSp>
      <p:grpSp>
        <p:nvGrpSpPr>
          <p:cNvPr id="299" name="Google Shape;299;p36"/>
          <p:cNvGrpSpPr/>
          <p:nvPr/>
        </p:nvGrpSpPr>
        <p:grpSpPr>
          <a:xfrm>
            <a:off x="3848635" y="4187209"/>
            <a:ext cx="2178346" cy="2170982"/>
            <a:chOff x="2702876" y="2032864"/>
            <a:chExt cx="2166000" cy="2166000"/>
          </a:xfrm>
        </p:grpSpPr>
        <p:sp>
          <p:nvSpPr>
            <p:cNvPr id="300" name="Google Shape;300;p36"/>
            <p:cNvSpPr/>
            <p:nvPr/>
          </p:nvSpPr>
          <p:spPr>
            <a:xfrm>
              <a:off x="2702876" y="2032864"/>
              <a:ext cx="2166000" cy="2166000"/>
            </a:xfrm>
            <a:prstGeom prst="ellipse">
              <a:avLst/>
            </a:prstGeom>
            <a:solidFill>
              <a:srgbClr val="56156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b="1">
                <a:latin typeface="Lato"/>
                <a:ea typeface="Lato"/>
                <a:cs typeface="Lato"/>
                <a:sym typeface="Lato"/>
              </a:endParaRPr>
            </a:p>
          </p:txBody>
        </p:sp>
        <p:sp>
          <p:nvSpPr>
            <p:cNvPr id="301" name="Google Shape;301;p36"/>
            <p:cNvSpPr txBox="1"/>
            <p:nvPr/>
          </p:nvSpPr>
          <p:spPr>
            <a:xfrm>
              <a:off x="2855281" y="2834728"/>
              <a:ext cx="1496100" cy="7029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b="1">
                  <a:solidFill>
                    <a:srgbClr val="FFFFFF"/>
                  </a:solidFill>
                  <a:latin typeface="Lato"/>
                  <a:ea typeface="Lato"/>
                  <a:cs typeface="Lato"/>
                  <a:sym typeface="Lato"/>
                </a:rPr>
                <a:t>Elected Officials</a:t>
              </a:r>
              <a:endParaRPr b="1">
                <a:solidFill>
                  <a:srgbClr val="FFFFFF"/>
                </a:solidFill>
                <a:latin typeface="Lato"/>
                <a:ea typeface="Lato"/>
                <a:cs typeface="Lato"/>
                <a:sym typeface="Lato"/>
              </a:endParaRPr>
            </a:p>
          </p:txBody>
        </p:sp>
      </p:grpSp>
      <p:sp>
        <p:nvSpPr>
          <p:cNvPr id="302" name="Google Shape;302;p36"/>
          <p:cNvSpPr txBox="1"/>
          <p:nvPr/>
        </p:nvSpPr>
        <p:spPr>
          <a:xfrm>
            <a:off x="7438775" y="2912075"/>
            <a:ext cx="28215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505050"/>
                </a:solidFill>
                <a:latin typeface="Lato"/>
                <a:ea typeface="Lato"/>
                <a:cs typeface="Lato"/>
                <a:sym typeface="Lato"/>
              </a:rPr>
              <a:t>Engagement and accountability</a:t>
            </a:r>
            <a:endParaRPr sz="2000">
              <a:solidFill>
                <a:srgbClr val="505050"/>
              </a:solidFill>
              <a:latin typeface="Lato"/>
              <a:ea typeface="Lato"/>
              <a:cs typeface="Lato"/>
              <a:sym typeface="Lato"/>
            </a:endParaRPr>
          </a:p>
        </p:txBody>
      </p:sp>
      <p:sp>
        <p:nvSpPr>
          <p:cNvPr id="303" name="Google Shape;303;p36"/>
          <p:cNvSpPr txBox="1"/>
          <p:nvPr/>
        </p:nvSpPr>
        <p:spPr>
          <a:xfrm>
            <a:off x="914400" y="5066750"/>
            <a:ext cx="28215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505050"/>
                </a:solidFill>
                <a:latin typeface="Lato"/>
                <a:ea typeface="Lato"/>
                <a:cs typeface="Lato"/>
                <a:sym typeface="Lato"/>
              </a:rPr>
              <a:t>Policy and Oversight</a:t>
            </a:r>
            <a:endParaRPr sz="2000">
              <a:solidFill>
                <a:srgbClr val="505050"/>
              </a:solidFill>
              <a:latin typeface="Lato"/>
              <a:ea typeface="Lato"/>
              <a:cs typeface="Lato"/>
              <a:sym typeface="Lato"/>
            </a:endParaRPr>
          </a:p>
        </p:txBody>
      </p:sp>
      <p:sp>
        <p:nvSpPr>
          <p:cNvPr id="304" name="Google Shape;304;p36"/>
          <p:cNvSpPr txBox="1"/>
          <p:nvPr/>
        </p:nvSpPr>
        <p:spPr>
          <a:xfrm>
            <a:off x="7967400" y="4961725"/>
            <a:ext cx="34050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505050"/>
                </a:solidFill>
                <a:latin typeface="Lato"/>
                <a:ea typeface="Lato"/>
                <a:cs typeface="Lato"/>
                <a:sym typeface="Lato"/>
              </a:rPr>
              <a:t>Implementation and management</a:t>
            </a:r>
            <a:endParaRPr sz="2000">
              <a:solidFill>
                <a:srgbClr val="50505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914400" y="914400"/>
            <a:ext cx="9953700" cy="1188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5639AF"/>
              </a:buClr>
              <a:buSzPts val="3600"/>
              <a:buFont typeface="Lato Black"/>
              <a:buNone/>
            </a:pPr>
            <a:r>
              <a:rPr lang="en-US"/>
              <a:t>Building toward a DATA-driven Culture</a:t>
            </a:r>
            <a:endParaRPr/>
          </a:p>
        </p:txBody>
      </p:sp>
      <p:sp>
        <p:nvSpPr>
          <p:cNvPr id="310" name="Google Shape;310;p37"/>
          <p:cNvSpPr txBox="1">
            <a:spLocks noGrp="1"/>
          </p:cNvSpPr>
          <p:nvPr>
            <p:ph type="body" idx="1"/>
          </p:nvPr>
        </p:nvSpPr>
        <p:spPr>
          <a:xfrm>
            <a:off x="914400" y="2377450"/>
            <a:ext cx="9327600" cy="2971800"/>
          </a:xfrm>
          <a:prstGeom prst="rect">
            <a:avLst/>
          </a:prstGeom>
          <a:noFill/>
          <a:ln>
            <a:noFill/>
          </a:ln>
        </p:spPr>
        <p:txBody>
          <a:bodyPr spcFirstLastPara="1" wrap="square" lIns="0" tIns="0" rIns="0" bIns="0" anchor="t" anchorCtr="0">
            <a:noAutofit/>
          </a:bodyPr>
          <a:lstStyle/>
          <a:p>
            <a:pPr marL="457200" lvl="0" indent="-355600" algn="l" rtl="0">
              <a:lnSpc>
                <a:spcPct val="200000"/>
              </a:lnSpc>
              <a:spcBef>
                <a:spcPts val="1000"/>
              </a:spcBef>
              <a:spcAft>
                <a:spcPts val="0"/>
              </a:spcAft>
              <a:buSzPts val="2000"/>
              <a:buChar char="•"/>
            </a:pPr>
            <a:r>
              <a:rPr lang="en-US" sz="2200"/>
              <a:t>A top-down approach to establish governance framework</a:t>
            </a:r>
            <a:endParaRPr sz="2200"/>
          </a:p>
          <a:p>
            <a:pPr marL="457200" lvl="0" indent="-355600" algn="l" rtl="0">
              <a:lnSpc>
                <a:spcPct val="200000"/>
              </a:lnSpc>
              <a:spcBef>
                <a:spcPts val="1000"/>
              </a:spcBef>
              <a:spcAft>
                <a:spcPts val="0"/>
              </a:spcAft>
              <a:buSzPts val="2000"/>
              <a:buChar char="•"/>
            </a:pPr>
            <a:r>
              <a:rPr lang="en-US" sz="2200"/>
              <a:t>Focus on the frontline </a:t>
            </a:r>
            <a:endParaRPr sz="2200"/>
          </a:p>
          <a:p>
            <a:pPr marL="457200" lvl="0" indent="-355600" algn="l" rtl="0">
              <a:lnSpc>
                <a:spcPct val="200000"/>
              </a:lnSpc>
              <a:spcBef>
                <a:spcPts val="1000"/>
              </a:spcBef>
              <a:spcAft>
                <a:spcPts val="1000"/>
              </a:spcAft>
              <a:buSzPts val="2000"/>
              <a:buChar char="•"/>
            </a:pPr>
            <a:r>
              <a:rPr lang="en-US" sz="2200"/>
              <a:t>Foster cross-departmental collaboration through data</a:t>
            </a:r>
            <a:endParaRPr sz="2200"/>
          </a:p>
        </p:txBody>
      </p:sp>
      <p:sp>
        <p:nvSpPr>
          <p:cNvPr id="311" name="Google Shape;311;p37"/>
          <p:cNvSpPr txBox="1"/>
          <p:nvPr/>
        </p:nvSpPr>
        <p:spPr>
          <a:xfrm>
            <a:off x="-2225040" y="-342900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914400" y="61165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Turning Insights into Action</a:t>
            </a:r>
            <a:endParaRPr/>
          </a:p>
        </p:txBody>
      </p:sp>
      <p:grpSp>
        <p:nvGrpSpPr>
          <p:cNvPr id="317" name="Google Shape;317;p38"/>
          <p:cNvGrpSpPr/>
          <p:nvPr/>
        </p:nvGrpSpPr>
        <p:grpSpPr>
          <a:xfrm>
            <a:off x="1352050" y="1905900"/>
            <a:ext cx="9255125" cy="3497875"/>
            <a:chOff x="1352050" y="1905900"/>
            <a:chExt cx="9255125" cy="3497875"/>
          </a:xfrm>
        </p:grpSpPr>
        <p:cxnSp>
          <p:nvCxnSpPr>
            <p:cNvPr id="318" name="Google Shape;318;p38"/>
            <p:cNvCxnSpPr>
              <a:stCxn id="319" idx="2"/>
              <a:endCxn id="320" idx="0"/>
            </p:cNvCxnSpPr>
            <p:nvPr/>
          </p:nvCxnSpPr>
          <p:spPr>
            <a:xfrm rot="-5400000" flipH="1">
              <a:off x="7279625" y="1835100"/>
              <a:ext cx="848100" cy="2714100"/>
            </a:xfrm>
            <a:prstGeom prst="bentConnector3">
              <a:avLst>
                <a:gd name="adj1" fmla="val 49993"/>
              </a:avLst>
            </a:prstGeom>
            <a:noFill/>
            <a:ln w="9525" cap="flat" cmpd="sng">
              <a:solidFill>
                <a:srgbClr val="561561"/>
              </a:solidFill>
              <a:prstDash val="solid"/>
              <a:round/>
              <a:headEnd type="diamond" w="med" len="med"/>
              <a:tailEnd type="diamond" w="med" len="med"/>
            </a:ln>
          </p:spPr>
        </p:cxnSp>
        <p:cxnSp>
          <p:nvCxnSpPr>
            <p:cNvPr id="321" name="Google Shape;321;p38"/>
            <p:cNvCxnSpPr>
              <a:stCxn id="322" idx="0"/>
              <a:endCxn id="319" idx="2"/>
            </p:cNvCxnSpPr>
            <p:nvPr/>
          </p:nvCxnSpPr>
          <p:spPr>
            <a:xfrm rot="-5400000">
              <a:off x="4557400" y="1826875"/>
              <a:ext cx="848100" cy="2730300"/>
            </a:xfrm>
            <a:prstGeom prst="bentConnector3">
              <a:avLst>
                <a:gd name="adj1" fmla="val 49993"/>
              </a:avLst>
            </a:prstGeom>
            <a:noFill/>
            <a:ln w="9525" cap="flat" cmpd="sng">
              <a:solidFill>
                <a:srgbClr val="561561"/>
              </a:solidFill>
              <a:prstDash val="solid"/>
              <a:round/>
              <a:headEnd type="diamond" w="med" len="med"/>
              <a:tailEnd type="diamond" w="med" len="med"/>
            </a:ln>
          </p:spPr>
        </p:cxnSp>
        <p:sp>
          <p:nvSpPr>
            <p:cNvPr id="319" name="Google Shape;319;p38"/>
            <p:cNvSpPr txBox="1"/>
            <p:nvPr/>
          </p:nvSpPr>
          <p:spPr>
            <a:xfrm>
              <a:off x="3958175" y="1905900"/>
              <a:ext cx="4776900" cy="862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b="1">
                  <a:solidFill>
                    <a:srgbClr val="701C7F"/>
                  </a:solidFill>
                  <a:latin typeface="Lato"/>
                  <a:ea typeface="Lato"/>
                  <a:cs typeface="Lato"/>
                  <a:sym typeface="Lato"/>
                </a:rPr>
                <a:t>Idea for the next AI pilot?</a:t>
              </a:r>
              <a:endParaRPr sz="2000" b="1">
                <a:solidFill>
                  <a:srgbClr val="701C7F"/>
                </a:solidFill>
                <a:latin typeface="Lato"/>
                <a:ea typeface="Lato"/>
                <a:cs typeface="Lato"/>
                <a:sym typeface="Lato"/>
              </a:endParaRPr>
            </a:p>
          </p:txBody>
        </p:sp>
        <p:sp>
          <p:nvSpPr>
            <p:cNvPr id="322" name="Google Shape;322;p38"/>
            <p:cNvSpPr txBox="1"/>
            <p:nvPr/>
          </p:nvSpPr>
          <p:spPr>
            <a:xfrm>
              <a:off x="1352050" y="3616075"/>
              <a:ext cx="4528500" cy="1787700"/>
            </a:xfrm>
            <a:prstGeom prst="rect">
              <a:avLst/>
            </a:prstGeom>
            <a:noFill/>
            <a:ln>
              <a:noFill/>
            </a:ln>
          </p:spPr>
          <p:txBody>
            <a:bodyPr spcFirstLastPara="1" wrap="square" lIns="121900" tIns="121900" rIns="121900" bIns="121900" anchor="ctr" anchorCtr="0">
              <a:noAutofit/>
            </a:bodyPr>
            <a:lstStyle/>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Define the problem and use case</a:t>
              </a:r>
              <a:endParaRPr sz="1600">
                <a:solidFill>
                  <a:srgbClr val="701C7F"/>
                </a:solidFill>
                <a:latin typeface="Roboto"/>
                <a:ea typeface="Roboto"/>
                <a:cs typeface="Roboto"/>
                <a:sym typeface="Roboto"/>
              </a:endParaRPr>
            </a:p>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Strengthen your data muscle</a:t>
              </a:r>
              <a:endParaRPr sz="1600">
                <a:solidFill>
                  <a:srgbClr val="701C7F"/>
                </a:solidFill>
                <a:latin typeface="Roboto"/>
                <a:ea typeface="Roboto"/>
                <a:cs typeface="Roboto"/>
                <a:sym typeface="Roboto"/>
              </a:endParaRPr>
            </a:p>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Seek alignment and engage stakeholders</a:t>
              </a:r>
              <a:endParaRPr sz="1600">
                <a:solidFill>
                  <a:srgbClr val="701C7F"/>
                </a:solidFill>
                <a:latin typeface="Roboto"/>
                <a:ea typeface="Roboto"/>
                <a:cs typeface="Roboto"/>
                <a:sym typeface="Roboto"/>
              </a:endParaRPr>
            </a:p>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Focus on transferable learning and culture-building</a:t>
              </a:r>
              <a:endParaRPr sz="1600">
                <a:solidFill>
                  <a:srgbClr val="701C7F"/>
                </a:solidFill>
                <a:latin typeface="Roboto"/>
                <a:ea typeface="Roboto"/>
                <a:cs typeface="Roboto"/>
                <a:sym typeface="Roboto"/>
              </a:endParaRPr>
            </a:p>
          </p:txBody>
        </p:sp>
        <p:sp>
          <p:nvSpPr>
            <p:cNvPr id="320" name="Google Shape;320;p38"/>
            <p:cNvSpPr txBox="1"/>
            <p:nvPr/>
          </p:nvSpPr>
          <p:spPr>
            <a:xfrm>
              <a:off x="7514175" y="3616076"/>
              <a:ext cx="3093000" cy="1461900"/>
            </a:xfrm>
            <a:prstGeom prst="rect">
              <a:avLst/>
            </a:prstGeom>
            <a:noFill/>
            <a:ln>
              <a:noFill/>
            </a:ln>
          </p:spPr>
          <p:txBody>
            <a:bodyPr spcFirstLastPara="1" wrap="square" lIns="121900" tIns="121900" rIns="121900" bIns="121900" anchor="ctr" anchorCtr="0">
              <a:noAutofit/>
            </a:bodyPr>
            <a:lstStyle/>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Develop AI Guidelines</a:t>
              </a:r>
              <a:endParaRPr sz="1600">
                <a:solidFill>
                  <a:srgbClr val="701C7F"/>
                </a:solidFill>
                <a:latin typeface="Roboto"/>
                <a:ea typeface="Roboto"/>
                <a:cs typeface="Roboto"/>
                <a:sym typeface="Roboto"/>
              </a:endParaRPr>
            </a:p>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Strengthen data literacy </a:t>
              </a:r>
              <a:endParaRPr sz="1600">
                <a:solidFill>
                  <a:srgbClr val="701C7F"/>
                </a:solidFill>
                <a:latin typeface="Roboto"/>
                <a:ea typeface="Roboto"/>
                <a:cs typeface="Roboto"/>
                <a:sym typeface="Roboto"/>
              </a:endParaRPr>
            </a:p>
            <a:p>
              <a:pPr marL="457200" lvl="0" indent="-330200" algn="l" rtl="0">
                <a:spcBef>
                  <a:spcPts val="0"/>
                </a:spcBef>
                <a:spcAft>
                  <a:spcPts val="0"/>
                </a:spcAft>
                <a:buClr>
                  <a:srgbClr val="701C7F"/>
                </a:buClr>
                <a:buSzPts val="1600"/>
                <a:buFont typeface="Roboto"/>
                <a:buChar char="●"/>
              </a:pPr>
              <a:r>
                <a:rPr lang="en-US" sz="1600">
                  <a:solidFill>
                    <a:srgbClr val="701C7F"/>
                  </a:solidFill>
                  <a:latin typeface="Roboto"/>
                  <a:ea typeface="Roboto"/>
                  <a:cs typeface="Roboto"/>
                  <a:sym typeface="Roboto"/>
                </a:rPr>
                <a:t>Strengthen performance management practices</a:t>
              </a:r>
              <a:endParaRPr sz="1600">
                <a:solidFill>
                  <a:srgbClr val="701C7F"/>
                </a:solidFill>
                <a:latin typeface="Roboto"/>
                <a:ea typeface="Roboto"/>
                <a:cs typeface="Roboto"/>
                <a:sym typeface="Roboto"/>
              </a:endParaRPr>
            </a:p>
          </p:txBody>
        </p:sp>
        <p:sp>
          <p:nvSpPr>
            <p:cNvPr id="323" name="Google Shape;323;p38"/>
            <p:cNvSpPr txBox="1"/>
            <p:nvPr/>
          </p:nvSpPr>
          <p:spPr>
            <a:xfrm>
              <a:off x="8329577" y="2706571"/>
              <a:ext cx="810600" cy="3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rgbClr val="505050"/>
                  </a:solidFill>
                  <a:latin typeface="Lato"/>
                  <a:ea typeface="Lato"/>
                  <a:cs typeface="Lato"/>
                  <a:sym typeface="Lato"/>
                </a:rPr>
                <a:t>No</a:t>
              </a:r>
              <a:endParaRPr sz="2000" b="1">
                <a:solidFill>
                  <a:srgbClr val="505050"/>
                </a:solidFill>
                <a:latin typeface="Lato"/>
                <a:ea typeface="Lato"/>
                <a:cs typeface="Lato"/>
                <a:sym typeface="Lato"/>
              </a:endParaRPr>
            </a:p>
          </p:txBody>
        </p:sp>
        <p:sp>
          <p:nvSpPr>
            <p:cNvPr id="324" name="Google Shape;324;p38"/>
            <p:cNvSpPr txBox="1"/>
            <p:nvPr/>
          </p:nvSpPr>
          <p:spPr>
            <a:xfrm>
              <a:off x="3552874" y="2706571"/>
              <a:ext cx="810600" cy="3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rgbClr val="505050"/>
                  </a:solidFill>
                  <a:latin typeface="Lato"/>
                  <a:ea typeface="Lato"/>
                  <a:cs typeface="Lato"/>
                  <a:sym typeface="Lato"/>
                </a:rPr>
                <a:t>Yes</a:t>
              </a:r>
              <a:endParaRPr sz="2000" b="1">
                <a:solidFill>
                  <a:srgbClr val="505050"/>
                </a:solidFill>
                <a:latin typeface="Lato"/>
                <a:ea typeface="Lato"/>
                <a:cs typeface="Lato"/>
                <a:sym typeface="La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9"/>
          <p:cNvSpPr txBox="1">
            <a:spLocks noGrp="1"/>
          </p:cNvSpPr>
          <p:nvPr>
            <p:ph type="body" idx="4294967295"/>
          </p:nvPr>
        </p:nvSpPr>
        <p:spPr>
          <a:xfrm>
            <a:off x="1001553" y="2309850"/>
            <a:ext cx="3579600" cy="22383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800" b="1" i="1">
                <a:solidFill>
                  <a:schemeClr val="dk1"/>
                </a:solidFill>
              </a:rPr>
              <a:t>AI is a journey, </a:t>
            </a:r>
            <a:endParaRPr sz="2800" b="1" i="1">
              <a:solidFill>
                <a:schemeClr val="dk1"/>
              </a:solidFill>
            </a:endParaRPr>
          </a:p>
          <a:p>
            <a:pPr marL="0" lvl="0" indent="0" algn="l" rtl="0">
              <a:spcBef>
                <a:spcPts val="1000"/>
              </a:spcBef>
              <a:spcAft>
                <a:spcPts val="600"/>
              </a:spcAft>
              <a:buNone/>
            </a:pPr>
            <a:r>
              <a:rPr lang="en-US" sz="2800" b="1" i="1">
                <a:solidFill>
                  <a:schemeClr val="dk1"/>
                </a:solidFill>
              </a:rPr>
              <a:t>not a destination.</a:t>
            </a:r>
            <a:endParaRPr sz="2800" b="1" i="1">
              <a:solidFill>
                <a:schemeClr val="dk1"/>
              </a:solidFill>
            </a:endParaRPr>
          </a:p>
        </p:txBody>
      </p:sp>
      <p:sp>
        <p:nvSpPr>
          <p:cNvPr id="330" name="Google Shape;330;p39"/>
          <p:cNvSpPr txBox="1"/>
          <p:nvPr/>
        </p:nvSpPr>
        <p:spPr>
          <a:xfrm>
            <a:off x="5486399" y="2059050"/>
            <a:ext cx="6054000" cy="2315100"/>
          </a:xfrm>
          <a:prstGeom prst="rect">
            <a:avLst/>
          </a:prstGeom>
          <a:noFill/>
          <a:ln>
            <a:noFill/>
          </a:ln>
        </p:spPr>
        <p:txBody>
          <a:bodyPr spcFirstLastPara="1" wrap="square" lIns="121900" tIns="121900" rIns="121900" bIns="121900" anchor="t" anchorCtr="0">
            <a:spAutoFit/>
          </a:bodyPr>
          <a:lstStyle/>
          <a:p>
            <a:pPr marL="609600" lvl="0" indent="-45720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AI isn’t a silver bullet</a:t>
            </a:r>
            <a:endParaRPr sz="2400">
              <a:solidFill>
                <a:schemeClr val="dk1"/>
              </a:solidFill>
              <a:latin typeface="Lato"/>
              <a:ea typeface="Lato"/>
              <a:cs typeface="Lato"/>
              <a:sym typeface="Lato"/>
            </a:endParaRPr>
          </a:p>
          <a:p>
            <a:pPr marL="609600" lvl="0" indent="-45720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AI-ready or not, build strong foundations for future AI adoption</a:t>
            </a:r>
            <a:endParaRPr sz="2400">
              <a:solidFill>
                <a:schemeClr val="dk1"/>
              </a:solidFill>
              <a:latin typeface="Lato"/>
              <a:ea typeface="Lato"/>
              <a:cs typeface="Lato"/>
              <a:sym typeface="Lato"/>
            </a:endParaRPr>
          </a:p>
          <a:p>
            <a:pPr marL="609600" lvl="0" indent="-45720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Where are you now?</a:t>
            </a:r>
            <a:endParaRPr sz="2400">
              <a:solidFill>
                <a:schemeClr val="dk1"/>
              </a:solidFill>
              <a:latin typeface="Lato"/>
              <a:ea typeface="Lato"/>
              <a:cs typeface="Lato"/>
              <a:sym typeface="Lato"/>
            </a:endParaRPr>
          </a:p>
          <a:p>
            <a:pPr marL="1219200" lvl="1" indent="-45720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Determines where you go next.</a:t>
            </a:r>
            <a:endParaRPr sz="2400">
              <a:solidFill>
                <a:schemeClr val="dk1"/>
              </a:solidFill>
              <a:latin typeface="Lato"/>
              <a:ea typeface="Lato"/>
              <a:cs typeface="Lato"/>
              <a:sym typeface="Lato"/>
            </a:endParaRPr>
          </a:p>
        </p:txBody>
      </p:sp>
      <p:cxnSp>
        <p:nvCxnSpPr>
          <p:cNvPr id="331" name="Google Shape;331;p39"/>
          <p:cNvCxnSpPr/>
          <p:nvPr/>
        </p:nvCxnSpPr>
        <p:spPr>
          <a:xfrm flipH="1">
            <a:off x="4443875" y="1385250"/>
            <a:ext cx="13800" cy="40875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p:nvPr/>
        </p:nvSpPr>
        <p:spPr>
          <a:xfrm>
            <a:off x="3766650" y="445975"/>
            <a:ext cx="4658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i="1">
                <a:solidFill>
                  <a:srgbClr val="701C7F"/>
                </a:solidFill>
                <a:latin typeface="Lato"/>
                <a:ea typeface="Lato"/>
                <a:cs typeface="Lato"/>
                <a:sym typeface="Lato"/>
              </a:rPr>
              <a:t>Connect with us! </a:t>
            </a:r>
            <a:endParaRPr sz="4400" b="1" i="1">
              <a:solidFill>
                <a:srgbClr val="701C7F"/>
              </a:solidFill>
              <a:latin typeface="Lato"/>
              <a:ea typeface="Lato"/>
              <a:cs typeface="Lato"/>
              <a:sym typeface="Lato"/>
            </a:endParaRPr>
          </a:p>
        </p:txBody>
      </p:sp>
      <p:pic>
        <p:nvPicPr>
          <p:cNvPr id="337" name="Google Shape;337;p40"/>
          <p:cNvPicPr preferRelativeResize="0"/>
          <p:nvPr/>
        </p:nvPicPr>
        <p:blipFill rotWithShape="1">
          <a:blip r:embed="rId3">
            <a:alphaModFix/>
          </a:blip>
          <a:srcRect l="6134" t="10697" r="5728" b="14075"/>
          <a:stretch/>
        </p:blipFill>
        <p:spPr>
          <a:xfrm>
            <a:off x="857062" y="1580150"/>
            <a:ext cx="10477875" cy="2698424"/>
          </a:xfrm>
          <a:prstGeom prst="rect">
            <a:avLst/>
          </a:prstGeom>
          <a:noFill/>
          <a:ln>
            <a:noFill/>
          </a:ln>
        </p:spPr>
      </p:pic>
      <p:pic>
        <p:nvPicPr>
          <p:cNvPr id="338" name="Google Shape;338;p40"/>
          <p:cNvPicPr preferRelativeResize="0"/>
          <p:nvPr/>
        </p:nvPicPr>
        <p:blipFill rotWithShape="1">
          <a:blip r:embed="rId4">
            <a:alphaModFix/>
          </a:blip>
          <a:srcRect t="31319" b="32023"/>
          <a:stretch/>
        </p:blipFill>
        <p:spPr>
          <a:xfrm>
            <a:off x="1556987" y="4550850"/>
            <a:ext cx="9078026" cy="120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916800" y="553075"/>
            <a:ext cx="10200000" cy="6282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5639AF"/>
              </a:buClr>
              <a:buSzPts val="3600"/>
              <a:buFont typeface="Lato Black"/>
              <a:buNone/>
            </a:pPr>
            <a:r>
              <a:rPr lang="en-US"/>
              <a:t>About GovEx</a:t>
            </a:r>
            <a:endParaRPr/>
          </a:p>
        </p:txBody>
      </p:sp>
      <p:sp>
        <p:nvSpPr>
          <p:cNvPr id="83" name="Google Shape;83;p14"/>
          <p:cNvSpPr txBox="1">
            <a:spLocks noGrp="1"/>
          </p:cNvSpPr>
          <p:nvPr>
            <p:ph type="body" idx="1"/>
          </p:nvPr>
        </p:nvSpPr>
        <p:spPr>
          <a:xfrm>
            <a:off x="914400" y="1404475"/>
            <a:ext cx="6070500" cy="297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sz="1800"/>
              <a:t>GovEx helps governments, primarily cities, unlock the power of data for public good. We empower mayors and their senior teams to use data and AI to improve the lives of residents across the United States and around the globe.</a:t>
            </a:r>
            <a:endParaRPr sz="1800"/>
          </a:p>
          <a:p>
            <a:pPr marL="0" lvl="0" indent="0" algn="l" rtl="0">
              <a:lnSpc>
                <a:spcPct val="110000"/>
              </a:lnSpc>
              <a:spcBef>
                <a:spcPts val="0"/>
              </a:spcBef>
              <a:spcAft>
                <a:spcPts val="0"/>
              </a:spcAft>
              <a:buNone/>
            </a:pPr>
            <a:endParaRPr/>
          </a:p>
          <a:p>
            <a:pPr marL="457200" lvl="0" indent="-330200" algn="l" rtl="0">
              <a:lnSpc>
                <a:spcPct val="110000"/>
              </a:lnSpc>
              <a:spcBef>
                <a:spcPts val="0"/>
              </a:spcBef>
              <a:spcAft>
                <a:spcPts val="0"/>
              </a:spcAft>
              <a:buSzPts val="1600"/>
              <a:buAutoNum type="arabicPeriod"/>
            </a:pPr>
            <a:r>
              <a:rPr lang="en-US" sz="1600" b="1"/>
              <a:t>Field Defining Research - </a:t>
            </a:r>
            <a:r>
              <a:rPr lang="en-US" sz="1600"/>
              <a:t>GovEx provides rapid-response tools and analysis to help cities address emerging challenges.</a:t>
            </a:r>
            <a:endParaRPr sz="1600"/>
          </a:p>
          <a:p>
            <a:pPr marL="457200" lvl="0" indent="0" algn="l" rtl="0">
              <a:lnSpc>
                <a:spcPct val="110000"/>
              </a:lnSpc>
              <a:spcBef>
                <a:spcPts val="0"/>
              </a:spcBef>
              <a:spcAft>
                <a:spcPts val="0"/>
              </a:spcAft>
              <a:buNone/>
            </a:pPr>
            <a:endParaRPr sz="1600"/>
          </a:p>
          <a:p>
            <a:pPr marL="457200" lvl="0" indent="-330200" algn="l" rtl="0">
              <a:lnSpc>
                <a:spcPct val="110000"/>
              </a:lnSpc>
              <a:spcBef>
                <a:spcPts val="0"/>
              </a:spcBef>
              <a:spcAft>
                <a:spcPts val="0"/>
              </a:spcAft>
              <a:buSzPts val="1600"/>
              <a:buAutoNum type="arabicPeriod"/>
            </a:pPr>
            <a:r>
              <a:rPr lang="en-US" sz="1600" b="1"/>
              <a:t>Expert Advisors - </a:t>
            </a:r>
            <a:r>
              <a:rPr lang="en-US" sz="1600"/>
              <a:t>GovEx is led by former government practitioners with academic grounding to share best practices and training.</a:t>
            </a:r>
            <a:endParaRPr sz="1600"/>
          </a:p>
          <a:p>
            <a:pPr marL="457200" lvl="0" indent="0" algn="l" rtl="0">
              <a:lnSpc>
                <a:spcPct val="110000"/>
              </a:lnSpc>
              <a:spcBef>
                <a:spcPts val="0"/>
              </a:spcBef>
              <a:spcAft>
                <a:spcPts val="0"/>
              </a:spcAft>
              <a:buNone/>
            </a:pPr>
            <a:endParaRPr sz="1600"/>
          </a:p>
          <a:p>
            <a:pPr marL="457200" lvl="0" indent="-330200" algn="l" rtl="0">
              <a:lnSpc>
                <a:spcPct val="110000"/>
              </a:lnSpc>
              <a:spcBef>
                <a:spcPts val="0"/>
              </a:spcBef>
              <a:spcAft>
                <a:spcPts val="0"/>
              </a:spcAft>
              <a:buSzPts val="1600"/>
              <a:buAutoNum type="arabicPeriod"/>
            </a:pPr>
            <a:r>
              <a:rPr lang="en-US" sz="1600" b="1"/>
              <a:t>Public Sector Connectors -</a:t>
            </a:r>
            <a:r>
              <a:rPr lang="en-US" sz="1600"/>
              <a:t> GovEx convenes city leaders and the world’s foremost data thinkers to identify cutting-edge solutions.</a:t>
            </a:r>
            <a:endParaRPr sz="1600"/>
          </a:p>
        </p:txBody>
      </p:sp>
      <p:sp>
        <p:nvSpPr>
          <p:cNvPr id="84" name="Google Shape;84;p14"/>
          <p:cNvSpPr/>
          <p:nvPr/>
        </p:nvSpPr>
        <p:spPr>
          <a:xfrm>
            <a:off x="7591075" y="1680177"/>
            <a:ext cx="4269900" cy="24204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Tahoma"/>
              <a:ea typeface="Tahoma"/>
              <a:cs typeface="Tahoma"/>
              <a:sym typeface="Tahoma"/>
            </a:endParaRPr>
          </a:p>
        </p:txBody>
      </p:sp>
      <p:pic>
        <p:nvPicPr>
          <p:cNvPr id="85" name="Google Shape;85;p14"/>
          <p:cNvPicPr preferRelativeResize="0"/>
          <p:nvPr/>
        </p:nvPicPr>
        <p:blipFill>
          <a:blip r:embed="rId3">
            <a:alphaModFix/>
          </a:blip>
          <a:stretch>
            <a:fillRect/>
          </a:stretch>
        </p:blipFill>
        <p:spPr>
          <a:xfrm>
            <a:off x="7959160" y="1866384"/>
            <a:ext cx="3533665" cy="2047990"/>
          </a:xfrm>
          <a:prstGeom prst="rect">
            <a:avLst/>
          </a:prstGeom>
          <a:noFill/>
          <a:ln>
            <a:noFill/>
          </a:ln>
        </p:spPr>
      </p:pic>
      <p:sp>
        <p:nvSpPr>
          <p:cNvPr id="86" name="Google Shape;86;p14"/>
          <p:cNvSpPr txBox="1"/>
          <p:nvPr/>
        </p:nvSpPr>
        <p:spPr>
          <a:xfrm>
            <a:off x="7591080" y="4313925"/>
            <a:ext cx="42699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rgbClr val="002D72"/>
                </a:solidFill>
                <a:latin typeface="Lato"/>
                <a:ea typeface="Lato"/>
                <a:cs typeface="Lato"/>
                <a:sym typeface="Lato"/>
              </a:rPr>
              <a:t>Since 2015, GovEx has worked with:</a:t>
            </a:r>
            <a:endParaRPr sz="800" b="1">
              <a:solidFill>
                <a:schemeClr val="dk1"/>
              </a:solidFill>
              <a:latin typeface="Lato"/>
              <a:ea typeface="Lato"/>
              <a:cs typeface="Lato"/>
              <a:sym typeface="Lato"/>
            </a:endParaRPr>
          </a:p>
        </p:txBody>
      </p:sp>
      <p:sp>
        <p:nvSpPr>
          <p:cNvPr id="87" name="Google Shape;87;p14"/>
          <p:cNvSpPr txBox="1"/>
          <p:nvPr/>
        </p:nvSpPr>
        <p:spPr>
          <a:xfrm>
            <a:off x="8028888" y="848700"/>
            <a:ext cx="3394200" cy="7599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None/>
            </a:pPr>
            <a:r>
              <a:rPr lang="en-US" sz="3600" b="1">
                <a:solidFill>
                  <a:srgbClr val="5639AF"/>
                </a:solidFill>
                <a:latin typeface="Lato Black"/>
                <a:ea typeface="Lato Black"/>
                <a:cs typeface="Lato Black"/>
                <a:sym typeface="Lato Black"/>
              </a:rPr>
              <a:t>GovEx’s Reach</a:t>
            </a:r>
            <a:endParaRPr sz="3600" b="1">
              <a:solidFill>
                <a:srgbClr val="5639AF"/>
              </a:solidFill>
              <a:latin typeface="Lato"/>
              <a:ea typeface="Lato"/>
              <a:cs typeface="Lato"/>
              <a:sym typeface="Lato"/>
            </a:endParaRPr>
          </a:p>
        </p:txBody>
      </p:sp>
      <p:sp>
        <p:nvSpPr>
          <p:cNvPr id="88" name="Google Shape;88;p14"/>
          <p:cNvSpPr txBox="1"/>
          <p:nvPr/>
        </p:nvSpPr>
        <p:spPr>
          <a:xfrm>
            <a:off x="7591050" y="4714125"/>
            <a:ext cx="42699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a:solidFill>
                  <a:srgbClr val="5639AF"/>
                </a:solidFill>
                <a:latin typeface="Lato"/>
                <a:ea typeface="Lato"/>
                <a:cs typeface="Lato"/>
                <a:sym typeface="Lato"/>
              </a:rPr>
              <a:t>37+ </a:t>
            </a:r>
            <a:r>
              <a:rPr lang="en-US" b="1">
                <a:solidFill>
                  <a:srgbClr val="002D72"/>
                </a:solidFill>
                <a:latin typeface="Lato"/>
                <a:ea typeface="Lato"/>
                <a:cs typeface="Lato"/>
                <a:sym typeface="Lato"/>
              </a:rPr>
              <a:t>		</a:t>
            </a:r>
            <a:r>
              <a:rPr lang="en-US">
                <a:solidFill>
                  <a:srgbClr val="002D72"/>
                </a:solidFill>
                <a:latin typeface="Lato"/>
                <a:ea typeface="Lato"/>
                <a:cs typeface="Lato"/>
                <a:sym typeface="Lato"/>
              </a:rPr>
              <a:t>Countries</a:t>
            </a:r>
            <a:endParaRPr>
              <a:solidFill>
                <a:srgbClr val="002D72"/>
              </a:solidFill>
              <a:latin typeface="Lato"/>
              <a:ea typeface="Lato"/>
              <a:cs typeface="Lato"/>
              <a:sym typeface="Lato"/>
            </a:endParaRPr>
          </a:p>
          <a:p>
            <a:pPr marL="0" lvl="0" indent="0" algn="l" rtl="0">
              <a:lnSpc>
                <a:spcPct val="115000"/>
              </a:lnSpc>
              <a:spcBef>
                <a:spcPts val="0"/>
              </a:spcBef>
              <a:spcAft>
                <a:spcPts val="0"/>
              </a:spcAft>
              <a:buNone/>
            </a:pPr>
            <a:r>
              <a:rPr lang="en-US" b="1">
                <a:solidFill>
                  <a:srgbClr val="5639AF"/>
                </a:solidFill>
                <a:latin typeface="Lato"/>
                <a:ea typeface="Lato"/>
                <a:cs typeface="Lato"/>
                <a:sym typeface="Lato"/>
              </a:rPr>
              <a:t>568+ 	</a:t>
            </a:r>
            <a:r>
              <a:rPr lang="en-US" b="1">
                <a:solidFill>
                  <a:srgbClr val="002D72"/>
                </a:solidFill>
                <a:latin typeface="Lato"/>
                <a:ea typeface="Lato"/>
                <a:cs typeface="Lato"/>
                <a:sym typeface="Lato"/>
              </a:rPr>
              <a:t>	</a:t>
            </a:r>
            <a:r>
              <a:rPr lang="en-US">
                <a:solidFill>
                  <a:srgbClr val="002D72"/>
                </a:solidFill>
                <a:latin typeface="Lato"/>
                <a:ea typeface="Lato"/>
                <a:cs typeface="Lato"/>
                <a:sym typeface="Lato"/>
              </a:rPr>
              <a:t>Cities, counties, and states</a:t>
            </a:r>
            <a:endParaRPr>
              <a:solidFill>
                <a:srgbClr val="002D72"/>
              </a:solidFill>
              <a:latin typeface="Lato"/>
              <a:ea typeface="Lato"/>
              <a:cs typeface="Lato"/>
              <a:sym typeface="Lato"/>
            </a:endParaRPr>
          </a:p>
          <a:p>
            <a:pPr marL="0" lvl="0" indent="0" algn="l" rtl="0">
              <a:lnSpc>
                <a:spcPct val="115000"/>
              </a:lnSpc>
              <a:spcBef>
                <a:spcPts val="0"/>
              </a:spcBef>
              <a:spcAft>
                <a:spcPts val="0"/>
              </a:spcAft>
              <a:buNone/>
            </a:pPr>
            <a:r>
              <a:rPr lang="en-US" b="1">
                <a:solidFill>
                  <a:srgbClr val="5639AF"/>
                </a:solidFill>
                <a:latin typeface="Lato"/>
                <a:ea typeface="Lato"/>
                <a:cs typeface="Lato"/>
                <a:sym typeface="Lato"/>
              </a:rPr>
              <a:t>10,000+ </a:t>
            </a:r>
            <a:r>
              <a:rPr lang="en-US" b="1">
                <a:solidFill>
                  <a:srgbClr val="002D72"/>
                </a:solidFill>
                <a:latin typeface="Lato"/>
                <a:ea typeface="Lato"/>
                <a:cs typeface="Lato"/>
                <a:sym typeface="Lato"/>
              </a:rPr>
              <a:t>	</a:t>
            </a:r>
            <a:r>
              <a:rPr lang="en-US">
                <a:solidFill>
                  <a:srgbClr val="002D72"/>
                </a:solidFill>
                <a:latin typeface="Lato"/>
                <a:ea typeface="Lato"/>
                <a:cs typeface="Lato"/>
                <a:sym typeface="Lato"/>
              </a:rPr>
              <a:t>Public sector leaders enrolled in training</a:t>
            </a:r>
            <a:endParaRPr>
              <a:solidFill>
                <a:srgbClr val="002D72"/>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1"/>
          <p:cNvPicPr preferRelativeResize="0"/>
          <p:nvPr/>
        </p:nvPicPr>
        <p:blipFill>
          <a:blip r:embed="rId3">
            <a:alphaModFix/>
          </a:blip>
          <a:stretch>
            <a:fillRect/>
          </a:stretch>
        </p:blipFill>
        <p:spPr>
          <a:xfrm>
            <a:off x="3061454" y="1633813"/>
            <a:ext cx="3816609" cy="1792259"/>
          </a:xfrm>
          <a:prstGeom prst="rect">
            <a:avLst/>
          </a:prstGeom>
          <a:noFill/>
          <a:ln>
            <a:noFill/>
          </a:ln>
        </p:spPr>
      </p:pic>
      <p:sp>
        <p:nvSpPr>
          <p:cNvPr id="344" name="Google Shape;344;p41"/>
          <p:cNvSpPr txBox="1"/>
          <p:nvPr/>
        </p:nvSpPr>
        <p:spPr>
          <a:xfrm>
            <a:off x="3766650" y="4993525"/>
            <a:ext cx="46587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i="1">
                <a:solidFill>
                  <a:srgbClr val="701C7F"/>
                </a:solidFill>
                <a:latin typeface="Lato"/>
                <a:ea typeface="Lato"/>
                <a:cs typeface="Lato"/>
                <a:sym typeface="Lato"/>
              </a:rPr>
              <a:t>City AI Connect</a:t>
            </a:r>
            <a:endParaRPr sz="4400" b="1" i="1">
              <a:solidFill>
                <a:srgbClr val="701C7F"/>
              </a:solidFill>
              <a:latin typeface="Lato"/>
              <a:ea typeface="Lato"/>
              <a:cs typeface="Lato"/>
              <a:sym typeface="Lato"/>
            </a:endParaRPr>
          </a:p>
        </p:txBody>
      </p:sp>
      <p:pic>
        <p:nvPicPr>
          <p:cNvPr id="345" name="Google Shape;345;p41"/>
          <p:cNvPicPr preferRelativeResize="0"/>
          <p:nvPr/>
        </p:nvPicPr>
        <p:blipFill>
          <a:blip r:embed="rId4">
            <a:alphaModFix/>
          </a:blip>
          <a:stretch>
            <a:fillRect/>
          </a:stretch>
        </p:blipFill>
        <p:spPr>
          <a:xfrm>
            <a:off x="6878059" y="2081344"/>
            <a:ext cx="2252470" cy="2747945"/>
          </a:xfrm>
          <a:prstGeom prst="rect">
            <a:avLst/>
          </a:prstGeom>
          <a:noFill/>
          <a:ln>
            <a:noFill/>
          </a:ln>
        </p:spPr>
      </p:pic>
      <p:pic>
        <p:nvPicPr>
          <p:cNvPr id="346" name="Google Shape;346;p41"/>
          <p:cNvPicPr preferRelativeResize="0"/>
          <p:nvPr/>
        </p:nvPicPr>
        <p:blipFill>
          <a:blip r:embed="rId5">
            <a:alphaModFix/>
          </a:blip>
          <a:stretch>
            <a:fillRect/>
          </a:stretch>
        </p:blipFill>
        <p:spPr>
          <a:xfrm>
            <a:off x="3604832" y="2906996"/>
            <a:ext cx="2875959" cy="179226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3109975" y="317650"/>
            <a:ext cx="91923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5639AF"/>
              </a:buClr>
              <a:buSzPts val="3600"/>
              <a:buFont typeface="Lato Black"/>
              <a:buNone/>
            </a:pPr>
            <a:r>
              <a:rPr lang="en-US"/>
              <a:t>Consider this:</a:t>
            </a:r>
            <a:endParaRPr/>
          </a:p>
        </p:txBody>
      </p:sp>
      <p:sp>
        <p:nvSpPr>
          <p:cNvPr id="352" name="Google Shape;352;p42"/>
          <p:cNvSpPr txBox="1">
            <a:spLocks noGrp="1"/>
          </p:cNvSpPr>
          <p:nvPr>
            <p:ph type="body" idx="1"/>
          </p:nvPr>
        </p:nvSpPr>
        <p:spPr>
          <a:xfrm>
            <a:off x="3109975" y="1916475"/>
            <a:ext cx="8159400" cy="3421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sz="2500"/>
              <a:t>Which statement best describes the current state of performance management in your organization?</a:t>
            </a:r>
            <a:endParaRPr sz="2500"/>
          </a:p>
          <a:p>
            <a:pPr marL="228600" lvl="0" indent="0" algn="l" rtl="0">
              <a:lnSpc>
                <a:spcPct val="110000"/>
              </a:lnSpc>
              <a:spcBef>
                <a:spcPts val="0"/>
              </a:spcBef>
              <a:spcAft>
                <a:spcPts val="0"/>
              </a:spcAft>
              <a:buNone/>
            </a:pPr>
            <a:endParaRPr/>
          </a:p>
          <a:p>
            <a:pPr marL="457200" lvl="0" indent="-355600" algn="l" rtl="0">
              <a:lnSpc>
                <a:spcPct val="110000"/>
              </a:lnSpc>
              <a:spcBef>
                <a:spcPts val="0"/>
              </a:spcBef>
              <a:spcAft>
                <a:spcPts val="0"/>
              </a:spcAft>
              <a:buSzPts val="2000"/>
              <a:buAutoNum type="alphaLcPeriod"/>
            </a:pPr>
            <a:r>
              <a:rPr lang="en-US"/>
              <a:t>We do not have a formal performance management process.</a:t>
            </a:r>
            <a:endParaRPr/>
          </a:p>
          <a:p>
            <a:pPr marL="457200" lvl="0" indent="-355600" algn="l" rtl="0">
              <a:lnSpc>
                <a:spcPct val="110000"/>
              </a:lnSpc>
              <a:spcBef>
                <a:spcPts val="0"/>
              </a:spcBef>
              <a:spcAft>
                <a:spcPts val="0"/>
              </a:spcAft>
              <a:buSzPts val="2000"/>
              <a:buAutoNum type="alphaLcPeriod"/>
            </a:pPr>
            <a:r>
              <a:rPr lang="en-US"/>
              <a:t>We are in the early stages of developing a performance management approach.</a:t>
            </a:r>
            <a:endParaRPr/>
          </a:p>
          <a:p>
            <a:pPr marL="457200" lvl="0" indent="-355600" algn="l" rtl="0">
              <a:lnSpc>
                <a:spcPct val="110000"/>
              </a:lnSpc>
              <a:spcBef>
                <a:spcPts val="0"/>
              </a:spcBef>
              <a:spcAft>
                <a:spcPts val="0"/>
              </a:spcAft>
              <a:buSzPts val="2000"/>
              <a:buAutoNum type="alphaLcPeriod"/>
            </a:pPr>
            <a:r>
              <a:rPr lang="en-US"/>
              <a:t>Performance management is integrated into key organizational processes (e.g., planning, budgeting, risk management).</a:t>
            </a:r>
            <a:endParaRPr/>
          </a:p>
          <a:p>
            <a:pPr marL="457200" lvl="0" indent="-355600" algn="l" rtl="0">
              <a:lnSpc>
                <a:spcPct val="110000"/>
              </a:lnSpc>
              <a:spcBef>
                <a:spcPts val="0"/>
              </a:spcBef>
              <a:spcAft>
                <a:spcPts val="0"/>
              </a:spcAft>
              <a:buSzPts val="2000"/>
              <a:buAutoNum type="alphaLcPeriod"/>
            </a:pPr>
            <a:r>
              <a:rPr lang="en-US"/>
              <a:t>Other (please specify).</a:t>
            </a:r>
            <a:endParaRPr/>
          </a:p>
          <a:p>
            <a:pPr marL="0" lvl="0" indent="0" algn="l" rtl="0">
              <a:lnSpc>
                <a:spcPct val="110000"/>
              </a:lnSpc>
              <a:spcBef>
                <a:spcPts val="0"/>
              </a:spcBef>
              <a:spcAft>
                <a:spcPts val="0"/>
              </a:spcAft>
              <a:buNone/>
            </a:pPr>
            <a:endParaRPr sz="1800"/>
          </a:p>
          <a:p>
            <a:pPr marL="0" lvl="0" indent="0" algn="l" rtl="0">
              <a:lnSpc>
                <a:spcPct val="110000"/>
              </a:lnSpc>
              <a:spcBef>
                <a:spcPts val="0"/>
              </a:spcBef>
              <a:spcAft>
                <a:spcPts val="0"/>
              </a:spcAft>
              <a:buNone/>
            </a:pPr>
            <a:endParaRPr sz="1800"/>
          </a:p>
          <a:p>
            <a:pPr marL="0" lvl="0" indent="0" algn="l" rtl="0">
              <a:lnSpc>
                <a:spcPct val="110000"/>
              </a:lnSpc>
              <a:spcBef>
                <a:spcPts val="0"/>
              </a:spcBef>
              <a:spcAft>
                <a:spcPts val="0"/>
              </a:spcAft>
              <a:buNone/>
            </a:pPr>
            <a:endParaRPr/>
          </a:p>
        </p:txBody>
      </p:sp>
      <p:pic>
        <p:nvPicPr>
          <p:cNvPr id="353" name="Google Shape;353;p42"/>
          <p:cNvPicPr preferRelativeResize="0"/>
          <p:nvPr/>
        </p:nvPicPr>
        <p:blipFill>
          <a:blip r:embed="rId3">
            <a:alphaModFix/>
          </a:blip>
          <a:stretch>
            <a:fillRect/>
          </a:stretch>
        </p:blipFill>
        <p:spPr>
          <a:xfrm>
            <a:off x="619700" y="486000"/>
            <a:ext cx="1869650" cy="5186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p43"/>
          <p:cNvSpPr txBox="1">
            <a:spLocks noGrp="1"/>
          </p:cNvSpPr>
          <p:nvPr>
            <p:ph type="title"/>
          </p:nvPr>
        </p:nvSpPr>
        <p:spPr>
          <a:xfrm>
            <a:off x="1075775" y="317650"/>
            <a:ext cx="112266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5639AF"/>
              </a:buClr>
              <a:buSzPts val="3600"/>
              <a:buFont typeface="Lato Black"/>
              <a:buNone/>
            </a:pPr>
            <a:r>
              <a:rPr lang="en-US"/>
              <a:t>Consider this:</a:t>
            </a:r>
            <a:endParaRPr/>
          </a:p>
        </p:txBody>
      </p:sp>
      <p:sp>
        <p:nvSpPr>
          <p:cNvPr id="359" name="Google Shape;359;p43"/>
          <p:cNvSpPr txBox="1">
            <a:spLocks noGrp="1"/>
          </p:cNvSpPr>
          <p:nvPr>
            <p:ph type="body" idx="1"/>
          </p:nvPr>
        </p:nvSpPr>
        <p:spPr>
          <a:xfrm>
            <a:off x="3697950" y="2025475"/>
            <a:ext cx="7557900" cy="342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2500"/>
              <a:t>Which statement best describes the current state of AI use in your organization?</a:t>
            </a:r>
            <a:endParaRPr sz="2500"/>
          </a:p>
          <a:p>
            <a:pPr marL="228600" lvl="0" indent="0" algn="l" rtl="0">
              <a:lnSpc>
                <a:spcPct val="110000"/>
              </a:lnSpc>
              <a:spcBef>
                <a:spcPts val="0"/>
              </a:spcBef>
              <a:spcAft>
                <a:spcPts val="0"/>
              </a:spcAft>
              <a:buNone/>
            </a:pPr>
            <a:endParaRPr/>
          </a:p>
          <a:p>
            <a:pPr marL="457200" lvl="0" indent="-355600" algn="l" rtl="0">
              <a:lnSpc>
                <a:spcPct val="110000"/>
              </a:lnSpc>
              <a:spcBef>
                <a:spcPts val="0"/>
              </a:spcBef>
              <a:spcAft>
                <a:spcPts val="0"/>
              </a:spcAft>
              <a:buSzPts val="2000"/>
              <a:buAutoNum type="alphaLcPeriod"/>
            </a:pPr>
            <a:r>
              <a:rPr lang="en-US"/>
              <a:t>We don’t have any guidelines.</a:t>
            </a:r>
            <a:endParaRPr/>
          </a:p>
          <a:p>
            <a:pPr marL="457200" lvl="0" indent="-355600" algn="l" rtl="0">
              <a:lnSpc>
                <a:spcPct val="110000"/>
              </a:lnSpc>
              <a:spcBef>
                <a:spcPts val="0"/>
              </a:spcBef>
              <a:spcAft>
                <a:spcPts val="0"/>
              </a:spcAft>
              <a:buSzPts val="2000"/>
              <a:buAutoNum type="alphaLcPeriod"/>
            </a:pPr>
            <a:r>
              <a:rPr lang="en-US"/>
              <a:t>We are developing an AI guideline that helps provide core principles for using AI.</a:t>
            </a:r>
            <a:endParaRPr/>
          </a:p>
          <a:p>
            <a:pPr marL="457200" lvl="0" indent="-331470" algn="l" rtl="0">
              <a:lnSpc>
                <a:spcPct val="110000"/>
              </a:lnSpc>
              <a:spcBef>
                <a:spcPts val="0"/>
              </a:spcBef>
              <a:spcAft>
                <a:spcPts val="0"/>
              </a:spcAft>
              <a:buSzPts val="1620"/>
              <a:buAutoNum type="alphaLcPeriod"/>
            </a:pPr>
            <a:r>
              <a:rPr lang="en-US"/>
              <a:t>We have AI Guidelines in place and also have identified critical use cases.</a:t>
            </a:r>
            <a:endParaRPr/>
          </a:p>
          <a:p>
            <a:pPr marL="457200" lvl="0" indent="-331470" algn="l" rtl="0">
              <a:lnSpc>
                <a:spcPct val="110000"/>
              </a:lnSpc>
              <a:spcBef>
                <a:spcPts val="0"/>
              </a:spcBef>
              <a:spcAft>
                <a:spcPts val="0"/>
              </a:spcAft>
              <a:buSzPts val="1620"/>
              <a:buAutoNum type="alphaLcPeriod"/>
            </a:pPr>
            <a:r>
              <a:rPr lang="en-US"/>
              <a:t>Other (please specify).</a:t>
            </a:r>
            <a:endParaRPr/>
          </a:p>
          <a:p>
            <a:pPr marL="0" lvl="0" indent="0" algn="l" rtl="0">
              <a:lnSpc>
                <a:spcPct val="110000"/>
              </a:lnSpc>
              <a:spcBef>
                <a:spcPts val="0"/>
              </a:spcBef>
              <a:spcAft>
                <a:spcPts val="0"/>
              </a:spcAft>
              <a:buNone/>
            </a:pPr>
            <a:endParaRPr sz="1800"/>
          </a:p>
          <a:p>
            <a:pPr marL="0" lvl="0" indent="0" algn="l" rtl="0">
              <a:lnSpc>
                <a:spcPct val="110000"/>
              </a:lnSpc>
              <a:spcBef>
                <a:spcPts val="0"/>
              </a:spcBef>
              <a:spcAft>
                <a:spcPts val="0"/>
              </a:spcAft>
              <a:buNone/>
            </a:pPr>
            <a:endParaRPr sz="1800"/>
          </a:p>
          <a:p>
            <a:pPr marL="0" lvl="0" indent="0" algn="l" rtl="0">
              <a:lnSpc>
                <a:spcPct val="110000"/>
              </a:lnSpc>
              <a:spcBef>
                <a:spcPts val="0"/>
              </a:spcBef>
              <a:spcAft>
                <a:spcPts val="0"/>
              </a:spcAft>
              <a:buNone/>
            </a:pPr>
            <a:endParaRPr/>
          </a:p>
        </p:txBody>
      </p:sp>
      <p:pic>
        <p:nvPicPr>
          <p:cNvPr id="360" name="Google Shape;360;p43"/>
          <p:cNvPicPr preferRelativeResize="0"/>
          <p:nvPr/>
        </p:nvPicPr>
        <p:blipFill>
          <a:blip r:embed="rId3">
            <a:alphaModFix/>
          </a:blip>
          <a:stretch>
            <a:fillRect/>
          </a:stretch>
        </p:blipFill>
        <p:spPr>
          <a:xfrm>
            <a:off x="274725" y="2025487"/>
            <a:ext cx="3292474" cy="320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914400" y="2377440"/>
            <a:ext cx="10204800" cy="1645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400"/>
              <a:t>Exercise</a:t>
            </a:r>
            <a:endParaRPr sz="6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2394250" y="78075"/>
            <a:ext cx="9192300" cy="10401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rgbClr val="5639AF"/>
              </a:buClr>
              <a:buSzPts val="3600"/>
              <a:buFont typeface="Lato Black"/>
              <a:buNone/>
            </a:pPr>
            <a:r>
              <a:rPr lang="en-US" sz="3000"/>
              <a:t>Consider this:</a:t>
            </a:r>
            <a:endParaRPr sz="3000"/>
          </a:p>
        </p:txBody>
      </p:sp>
      <p:sp>
        <p:nvSpPr>
          <p:cNvPr id="99" name="Google Shape;99;p16"/>
          <p:cNvSpPr txBox="1">
            <a:spLocks noGrp="1"/>
          </p:cNvSpPr>
          <p:nvPr>
            <p:ph type="body" idx="1"/>
          </p:nvPr>
        </p:nvSpPr>
        <p:spPr>
          <a:xfrm>
            <a:off x="2394250" y="1283038"/>
            <a:ext cx="8159400" cy="2058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US" b="1" i="1"/>
              <a:t>Which statement best describes the current state of performance management in your organization?</a:t>
            </a:r>
            <a:endParaRPr b="1" i="1"/>
          </a:p>
          <a:p>
            <a:pPr marL="228600" lvl="0" indent="0" algn="l" rtl="0">
              <a:lnSpc>
                <a:spcPct val="110000"/>
              </a:lnSpc>
              <a:spcBef>
                <a:spcPts val="0"/>
              </a:spcBef>
              <a:spcAft>
                <a:spcPts val="0"/>
              </a:spcAft>
              <a:buNone/>
            </a:pPr>
            <a:endParaRPr sz="1400"/>
          </a:p>
          <a:p>
            <a:pPr marL="457200" lvl="0" indent="-323850" algn="l" rtl="0">
              <a:lnSpc>
                <a:spcPct val="110000"/>
              </a:lnSpc>
              <a:spcBef>
                <a:spcPts val="0"/>
              </a:spcBef>
              <a:spcAft>
                <a:spcPts val="0"/>
              </a:spcAft>
              <a:buSzPts val="1500"/>
              <a:buAutoNum type="alphaLcPeriod"/>
            </a:pPr>
            <a:r>
              <a:rPr lang="en-US" sz="1500"/>
              <a:t>We do not have a formal performance management process.</a:t>
            </a:r>
            <a:endParaRPr sz="1500"/>
          </a:p>
          <a:p>
            <a:pPr marL="457200" lvl="0" indent="-323850" algn="l" rtl="0">
              <a:lnSpc>
                <a:spcPct val="110000"/>
              </a:lnSpc>
              <a:spcBef>
                <a:spcPts val="0"/>
              </a:spcBef>
              <a:spcAft>
                <a:spcPts val="0"/>
              </a:spcAft>
              <a:buSzPts val="1500"/>
              <a:buAutoNum type="alphaLcPeriod"/>
            </a:pPr>
            <a:r>
              <a:rPr lang="en-US" sz="1500"/>
              <a:t>We are in the early stages of developing a performance management approach.</a:t>
            </a:r>
            <a:endParaRPr sz="1500"/>
          </a:p>
          <a:p>
            <a:pPr marL="457200" lvl="0" indent="-323850" algn="l" rtl="0">
              <a:lnSpc>
                <a:spcPct val="110000"/>
              </a:lnSpc>
              <a:spcBef>
                <a:spcPts val="0"/>
              </a:spcBef>
              <a:spcAft>
                <a:spcPts val="0"/>
              </a:spcAft>
              <a:buSzPts val="1500"/>
              <a:buAutoNum type="alphaLcPeriod"/>
            </a:pPr>
            <a:r>
              <a:rPr lang="en-US" sz="1500"/>
              <a:t>Performance management is integrated into key organizational processes (e.g., planning, budgeting, risk management).</a:t>
            </a:r>
            <a:endParaRPr sz="1500"/>
          </a:p>
          <a:p>
            <a:pPr marL="457200" lvl="0" indent="-323850" algn="l" rtl="0">
              <a:lnSpc>
                <a:spcPct val="110000"/>
              </a:lnSpc>
              <a:spcBef>
                <a:spcPts val="0"/>
              </a:spcBef>
              <a:spcAft>
                <a:spcPts val="0"/>
              </a:spcAft>
              <a:buSzPts val="1500"/>
              <a:buAutoNum type="alphaLcPeriod"/>
            </a:pPr>
            <a:r>
              <a:rPr lang="en-US" sz="1500"/>
              <a:t>Other (please specify).</a:t>
            </a:r>
            <a:endParaRPr sz="1500"/>
          </a:p>
          <a:p>
            <a:pPr marL="0" lvl="0" indent="0" algn="l" rtl="0">
              <a:lnSpc>
                <a:spcPct val="110000"/>
              </a:lnSpc>
              <a:spcBef>
                <a:spcPts val="0"/>
              </a:spcBef>
              <a:spcAft>
                <a:spcPts val="0"/>
              </a:spcAft>
              <a:buNone/>
            </a:pPr>
            <a:endParaRPr sz="1300"/>
          </a:p>
          <a:p>
            <a:pPr marL="0" lvl="0" indent="0" algn="l" rtl="0">
              <a:lnSpc>
                <a:spcPct val="110000"/>
              </a:lnSpc>
              <a:spcBef>
                <a:spcPts val="0"/>
              </a:spcBef>
              <a:spcAft>
                <a:spcPts val="0"/>
              </a:spcAft>
              <a:buNone/>
            </a:pPr>
            <a:endParaRPr sz="1300"/>
          </a:p>
          <a:p>
            <a:pPr marL="0" lvl="0" indent="0" algn="l" rtl="0">
              <a:lnSpc>
                <a:spcPct val="110000"/>
              </a:lnSpc>
              <a:spcBef>
                <a:spcPts val="0"/>
              </a:spcBef>
              <a:spcAft>
                <a:spcPts val="0"/>
              </a:spcAft>
              <a:buNone/>
            </a:pPr>
            <a:endParaRPr sz="1500"/>
          </a:p>
        </p:txBody>
      </p:sp>
      <p:pic>
        <p:nvPicPr>
          <p:cNvPr id="100" name="Google Shape;100;p16"/>
          <p:cNvPicPr preferRelativeResize="0"/>
          <p:nvPr/>
        </p:nvPicPr>
        <p:blipFill>
          <a:blip r:embed="rId3">
            <a:alphaModFix/>
          </a:blip>
          <a:stretch>
            <a:fillRect/>
          </a:stretch>
        </p:blipFill>
        <p:spPr>
          <a:xfrm>
            <a:off x="658750" y="195200"/>
            <a:ext cx="984700" cy="2731775"/>
          </a:xfrm>
          <a:prstGeom prst="rect">
            <a:avLst/>
          </a:prstGeom>
          <a:noFill/>
          <a:ln>
            <a:noFill/>
          </a:ln>
        </p:spPr>
      </p:pic>
      <p:sp>
        <p:nvSpPr>
          <p:cNvPr id="101" name="Google Shape;101;p16"/>
          <p:cNvSpPr txBox="1">
            <a:spLocks noGrp="1"/>
          </p:cNvSpPr>
          <p:nvPr>
            <p:ph type="body" idx="1"/>
          </p:nvPr>
        </p:nvSpPr>
        <p:spPr>
          <a:xfrm>
            <a:off x="2394250" y="4028500"/>
            <a:ext cx="9269400" cy="186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b="1" i="1"/>
              <a:t>Which statement best describes the current state of AI use in your organization?</a:t>
            </a:r>
            <a:endParaRPr b="1" i="1"/>
          </a:p>
          <a:p>
            <a:pPr marL="0" lvl="0" indent="0" algn="l" rtl="0">
              <a:lnSpc>
                <a:spcPct val="110000"/>
              </a:lnSpc>
              <a:spcBef>
                <a:spcPts val="0"/>
              </a:spcBef>
              <a:spcAft>
                <a:spcPts val="0"/>
              </a:spcAft>
              <a:buNone/>
            </a:pPr>
            <a:endParaRPr sz="1400"/>
          </a:p>
          <a:p>
            <a:pPr marL="457200" lvl="0" indent="-323850" algn="l" rtl="0">
              <a:lnSpc>
                <a:spcPct val="110000"/>
              </a:lnSpc>
              <a:spcBef>
                <a:spcPts val="0"/>
              </a:spcBef>
              <a:spcAft>
                <a:spcPts val="0"/>
              </a:spcAft>
              <a:buSzPts val="1500"/>
              <a:buAutoNum type="alphaLcPeriod"/>
            </a:pPr>
            <a:r>
              <a:rPr lang="en-US" sz="1500"/>
              <a:t>We don’t have any guidelines.</a:t>
            </a:r>
            <a:endParaRPr sz="1500"/>
          </a:p>
          <a:p>
            <a:pPr marL="457200" lvl="0" indent="-323850" algn="l" rtl="0">
              <a:lnSpc>
                <a:spcPct val="110000"/>
              </a:lnSpc>
              <a:spcBef>
                <a:spcPts val="0"/>
              </a:spcBef>
              <a:spcAft>
                <a:spcPts val="0"/>
              </a:spcAft>
              <a:buSzPts val="1500"/>
              <a:buAutoNum type="alphaLcPeriod"/>
            </a:pPr>
            <a:r>
              <a:rPr lang="en-US" sz="1500"/>
              <a:t>We are developing an AI guideline that helps provide core principles for using AI.</a:t>
            </a:r>
            <a:endParaRPr sz="1500"/>
          </a:p>
          <a:p>
            <a:pPr marL="457200" lvl="0" indent="-323850" algn="l" rtl="0">
              <a:lnSpc>
                <a:spcPct val="110000"/>
              </a:lnSpc>
              <a:spcBef>
                <a:spcPts val="0"/>
              </a:spcBef>
              <a:spcAft>
                <a:spcPts val="0"/>
              </a:spcAft>
              <a:buSzPts val="1500"/>
              <a:buAutoNum type="alphaLcPeriod"/>
            </a:pPr>
            <a:r>
              <a:rPr lang="en-US" sz="1500"/>
              <a:t>We have AI Guidelines in place and also have identified critical use cases.</a:t>
            </a:r>
            <a:endParaRPr sz="1500"/>
          </a:p>
          <a:p>
            <a:pPr marL="457200" lvl="0" indent="-323850" algn="l" rtl="0">
              <a:lnSpc>
                <a:spcPct val="110000"/>
              </a:lnSpc>
              <a:spcBef>
                <a:spcPts val="0"/>
              </a:spcBef>
              <a:spcAft>
                <a:spcPts val="0"/>
              </a:spcAft>
              <a:buSzPts val="1500"/>
              <a:buAutoNum type="alphaLcPeriod"/>
            </a:pPr>
            <a:r>
              <a:rPr lang="en-US" sz="1500"/>
              <a:t>Other (please specify).</a:t>
            </a:r>
            <a:endParaRPr sz="1500"/>
          </a:p>
          <a:p>
            <a:pPr marL="0" lvl="0" indent="0" algn="l" rtl="0">
              <a:lnSpc>
                <a:spcPct val="110000"/>
              </a:lnSpc>
              <a:spcBef>
                <a:spcPts val="0"/>
              </a:spcBef>
              <a:spcAft>
                <a:spcPts val="0"/>
              </a:spcAft>
              <a:buNone/>
            </a:pPr>
            <a:endParaRPr sz="1800"/>
          </a:p>
          <a:p>
            <a:pPr marL="0" lvl="0" indent="0" algn="l" rtl="0">
              <a:lnSpc>
                <a:spcPct val="110000"/>
              </a:lnSpc>
              <a:spcBef>
                <a:spcPts val="0"/>
              </a:spcBef>
              <a:spcAft>
                <a:spcPts val="0"/>
              </a:spcAft>
              <a:buNone/>
            </a:pPr>
            <a:endParaRPr sz="1800"/>
          </a:p>
          <a:p>
            <a:pPr marL="0" lvl="0" indent="0" algn="l" rtl="0">
              <a:lnSpc>
                <a:spcPct val="110000"/>
              </a:lnSpc>
              <a:spcBef>
                <a:spcPts val="0"/>
              </a:spcBef>
              <a:spcAft>
                <a:spcPts val="0"/>
              </a:spcAft>
              <a:buNone/>
            </a:pPr>
            <a:endParaRPr/>
          </a:p>
        </p:txBody>
      </p:sp>
      <p:cxnSp>
        <p:nvCxnSpPr>
          <p:cNvPr id="102" name="Google Shape;102;p16"/>
          <p:cNvCxnSpPr/>
          <p:nvPr/>
        </p:nvCxnSpPr>
        <p:spPr>
          <a:xfrm rot="10800000" flipH="1">
            <a:off x="1906450" y="3741700"/>
            <a:ext cx="9680100" cy="210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914400" y="914400"/>
            <a:ext cx="10200000" cy="1188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Session Objectives</a:t>
            </a:r>
            <a:endParaRPr/>
          </a:p>
        </p:txBody>
      </p:sp>
      <p:sp>
        <p:nvSpPr>
          <p:cNvPr id="108" name="Google Shape;108;p17"/>
          <p:cNvSpPr txBox="1">
            <a:spLocks noGrp="1"/>
          </p:cNvSpPr>
          <p:nvPr>
            <p:ph type="body" idx="1"/>
          </p:nvPr>
        </p:nvSpPr>
        <p:spPr>
          <a:xfrm>
            <a:off x="914400" y="2377440"/>
            <a:ext cx="10204800" cy="2971800"/>
          </a:xfrm>
          <a:prstGeom prst="rect">
            <a:avLst/>
          </a:prstGeom>
        </p:spPr>
        <p:txBody>
          <a:bodyPr spcFirstLastPara="1" wrap="square" lIns="0" tIns="0" rIns="0" bIns="0" anchor="t" anchorCtr="0">
            <a:noAutofit/>
          </a:bodyPr>
          <a:lstStyle/>
          <a:p>
            <a:pPr marL="457200" lvl="0" indent="-331470" algn="l" rtl="0">
              <a:spcBef>
                <a:spcPts val="1000"/>
              </a:spcBef>
              <a:spcAft>
                <a:spcPts val="0"/>
              </a:spcAft>
              <a:buSzPts val="1620"/>
              <a:buChar char="•"/>
            </a:pPr>
            <a:r>
              <a:rPr lang="en-US"/>
              <a:t>Provide an overview of the evolution of performance management and AI in local government</a:t>
            </a:r>
            <a:endParaRPr/>
          </a:p>
          <a:p>
            <a:pPr marL="914400" lvl="1" indent="-331469" algn="l" rtl="0">
              <a:spcBef>
                <a:spcPts val="1000"/>
              </a:spcBef>
              <a:spcAft>
                <a:spcPts val="0"/>
              </a:spcAft>
              <a:buSzPts val="1620"/>
              <a:buChar char="•"/>
            </a:pPr>
            <a:r>
              <a:rPr lang="en-US"/>
              <a:t>Explore the intersection in between</a:t>
            </a:r>
            <a:endParaRPr/>
          </a:p>
          <a:p>
            <a:pPr marL="457200" lvl="0" indent="-331470" algn="l" rtl="0">
              <a:spcBef>
                <a:spcPts val="1000"/>
              </a:spcBef>
              <a:spcAft>
                <a:spcPts val="0"/>
              </a:spcAft>
              <a:buSzPts val="1620"/>
              <a:buChar char="•"/>
            </a:pPr>
            <a:r>
              <a:rPr lang="en-US"/>
              <a:t>Highlight emerging trends in performance management to be more AI-ready</a:t>
            </a:r>
            <a:endParaRPr/>
          </a:p>
          <a:p>
            <a:pPr marL="457200" lvl="0" indent="-331470" algn="l" rtl="0">
              <a:spcBef>
                <a:spcPts val="1000"/>
              </a:spcBef>
              <a:spcAft>
                <a:spcPts val="1000"/>
              </a:spcAft>
              <a:buSzPts val="1620"/>
              <a:buChar char="•"/>
            </a:pPr>
            <a:r>
              <a:rPr lang="en-US"/>
              <a:t>Turn insight into actions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914400" y="2377452"/>
            <a:ext cx="10204800" cy="26904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sz="4800"/>
              <a:t>The Foundations of </a:t>
            </a:r>
            <a:endParaRPr sz="4800"/>
          </a:p>
          <a:p>
            <a:pPr marL="0" lvl="0" indent="0" algn="l" rtl="0">
              <a:lnSpc>
                <a:spcPct val="110000"/>
              </a:lnSpc>
              <a:spcBef>
                <a:spcPts val="0"/>
              </a:spcBef>
              <a:spcAft>
                <a:spcPts val="0"/>
              </a:spcAft>
              <a:buClr>
                <a:schemeClr val="lt1"/>
              </a:buClr>
              <a:buSzPts val="3600"/>
              <a:buFont typeface="Lato Black"/>
              <a:buNone/>
            </a:pPr>
            <a:r>
              <a:rPr lang="en-US" sz="4800"/>
              <a:t>Performance Management Practices and AI in Government </a:t>
            </a:r>
            <a:endParaRPr sz="4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914400" y="914400"/>
            <a:ext cx="10200000" cy="1188600"/>
          </a:xfrm>
          <a:prstGeom prst="rect">
            <a:avLst/>
          </a:prstGeom>
          <a:noFill/>
          <a:ln>
            <a:noFill/>
          </a:ln>
        </p:spPr>
        <p:txBody>
          <a:bodyPr spcFirstLastPara="1" wrap="square" lIns="0" tIns="0" rIns="0" bIns="0" anchor="b" anchorCtr="0">
            <a:noAutofit/>
          </a:bodyPr>
          <a:lstStyle/>
          <a:p>
            <a:pPr marL="0" lvl="0" indent="0" algn="l" rtl="0">
              <a:lnSpc>
                <a:spcPct val="110000"/>
              </a:lnSpc>
              <a:spcBef>
                <a:spcPts val="0"/>
              </a:spcBef>
              <a:spcAft>
                <a:spcPts val="0"/>
              </a:spcAft>
              <a:buClr>
                <a:schemeClr val="lt1"/>
              </a:buClr>
              <a:buSzPts val="3600"/>
              <a:buFont typeface="Lato Black"/>
              <a:buNone/>
            </a:pPr>
            <a:r>
              <a:rPr lang="en-US" b="1"/>
              <a:t>One: What is Performance Management</a:t>
            </a:r>
            <a:endParaRPr/>
          </a:p>
        </p:txBody>
      </p:sp>
      <p:sp>
        <p:nvSpPr>
          <p:cNvPr id="119" name="Google Shape;119;p19"/>
          <p:cNvSpPr txBox="1">
            <a:spLocks noGrp="1"/>
          </p:cNvSpPr>
          <p:nvPr>
            <p:ph type="body" idx="1"/>
          </p:nvPr>
        </p:nvSpPr>
        <p:spPr>
          <a:xfrm>
            <a:off x="914400" y="2377440"/>
            <a:ext cx="10204800" cy="2971800"/>
          </a:xfrm>
          <a:prstGeom prst="rect">
            <a:avLst/>
          </a:prstGeom>
          <a:noFill/>
          <a:ln>
            <a:noFill/>
          </a:ln>
        </p:spPr>
        <p:txBody>
          <a:bodyPr spcFirstLastPara="1" wrap="square" lIns="0" tIns="0" rIns="0" bIns="0" anchor="t" anchorCtr="0">
            <a:noAutofit/>
          </a:bodyPr>
          <a:lstStyle/>
          <a:p>
            <a:pPr marL="457200" lvl="0" indent="-368300" algn="l" rtl="0">
              <a:lnSpc>
                <a:spcPct val="110000"/>
              </a:lnSpc>
              <a:spcBef>
                <a:spcPts val="0"/>
              </a:spcBef>
              <a:spcAft>
                <a:spcPts val="0"/>
              </a:spcAft>
              <a:buSzPts val="2200"/>
              <a:buChar char="•"/>
            </a:pPr>
            <a:r>
              <a:rPr lang="en-US" sz="2400" i="1"/>
              <a:t>The evolution of performance management in local government</a:t>
            </a:r>
            <a:endParaRPr sz="2400" i="1"/>
          </a:p>
          <a:p>
            <a:pPr marL="457200" lvl="0" indent="-368300" algn="l" rtl="0">
              <a:lnSpc>
                <a:spcPct val="110000"/>
              </a:lnSpc>
              <a:spcBef>
                <a:spcPts val="0"/>
              </a:spcBef>
              <a:spcAft>
                <a:spcPts val="0"/>
              </a:spcAft>
              <a:buSzPts val="2200"/>
              <a:buChar char="•"/>
            </a:pPr>
            <a:r>
              <a:rPr lang="en-US" sz="2400" i="1"/>
              <a:t>Successes and lessons learned</a:t>
            </a:r>
            <a:endParaRPr sz="24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91725" y="1698163"/>
            <a:ext cx="10200000" cy="2579100"/>
          </a:xfrm>
          <a:prstGeom prst="rect">
            <a:avLst/>
          </a:prstGeom>
          <a:noFill/>
          <a:ln>
            <a:noFill/>
          </a:ln>
        </p:spPr>
        <p:txBody>
          <a:bodyPr spcFirstLastPara="1" wrap="square" lIns="0" tIns="0" rIns="0" bIns="0" anchor="b" anchorCtr="0">
            <a:noAutofit/>
          </a:bodyPr>
          <a:lstStyle/>
          <a:p>
            <a:pPr marL="0" lvl="0" indent="0" algn="ctr" rtl="0">
              <a:lnSpc>
                <a:spcPct val="150000"/>
              </a:lnSpc>
              <a:spcBef>
                <a:spcPts val="0"/>
              </a:spcBef>
              <a:spcAft>
                <a:spcPts val="0"/>
              </a:spcAft>
              <a:buClr>
                <a:srgbClr val="5639AF"/>
              </a:buClr>
              <a:buSzPts val="3600"/>
              <a:buFont typeface="Lato Black"/>
              <a:buNone/>
            </a:pPr>
            <a:r>
              <a:rPr lang="en-US" sz="3100" i="1">
                <a:solidFill>
                  <a:srgbClr val="5639AF"/>
                </a:solidFill>
                <a:latin typeface="Lato"/>
                <a:ea typeface="Lato"/>
                <a:cs typeface="Lato"/>
                <a:sym typeface="Lato"/>
              </a:rPr>
              <a:t>Performance management practices is a </a:t>
            </a:r>
            <a:endParaRPr sz="3100" i="1">
              <a:solidFill>
                <a:srgbClr val="5639AF"/>
              </a:solidFill>
              <a:latin typeface="Lato"/>
              <a:ea typeface="Lato"/>
              <a:cs typeface="Lato"/>
              <a:sym typeface="Lato"/>
            </a:endParaRPr>
          </a:p>
          <a:p>
            <a:pPr marL="0" lvl="0" indent="0" algn="ctr" rtl="0">
              <a:lnSpc>
                <a:spcPct val="150000"/>
              </a:lnSpc>
              <a:spcBef>
                <a:spcPts val="0"/>
              </a:spcBef>
              <a:spcAft>
                <a:spcPts val="0"/>
              </a:spcAft>
              <a:buClr>
                <a:srgbClr val="5639AF"/>
              </a:buClr>
              <a:buSzPts val="3600"/>
              <a:buFont typeface="Lato Black"/>
              <a:buNone/>
            </a:pPr>
            <a:r>
              <a:rPr lang="en-US" sz="3100" i="1">
                <a:solidFill>
                  <a:srgbClr val="5639AF"/>
                </a:solidFill>
                <a:latin typeface="Lato"/>
                <a:ea typeface="Lato"/>
                <a:cs typeface="Lato"/>
                <a:sym typeface="Lato"/>
              </a:rPr>
              <a:t>comprehensive set of processes and activities </a:t>
            </a:r>
            <a:endParaRPr sz="3100" i="1">
              <a:solidFill>
                <a:srgbClr val="5639AF"/>
              </a:solidFill>
              <a:latin typeface="Lato"/>
              <a:ea typeface="Lato"/>
              <a:cs typeface="Lato"/>
              <a:sym typeface="Lato"/>
            </a:endParaRPr>
          </a:p>
          <a:p>
            <a:pPr marL="0" lvl="0" indent="0" algn="ctr" rtl="0">
              <a:lnSpc>
                <a:spcPct val="150000"/>
              </a:lnSpc>
              <a:spcBef>
                <a:spcPts val="0"/>
              </a:spcBef>
              <a:spcAft>
                <a:spcPts val="0"/>
              </a:spcAft>
              <a:buClr>
                <a:srgbClr val="5639AF"/>
              </a:buClr>
              <a:buSzPts val="3600"/>
              <a:buFont typeface="Lato Black"/>
              <a:buNone/>
            </a:pPr>
            <a:r>
              <a:rPr lang="en-US" sz="3100" i="1">
                <a:solidFill>
                  <a:srgbClr val="5639AF"/>
                </a:solidFill>
                <a:latin typeface="Lato"/>
                <a:ea typeface="Lato"/>
                <a:cs typeface="Lato"/>
                <a:sym typeface="Lato"/>
              </a:rPr>
              <a:t>to ensure that the organization is on track to meet </a:t>
            </a:r>
            <a:endParaRPr sz="3100" i="1">
              <a:solidFill>
                <a:srgbClr val="5639AF"/>
              </a:solidFill>
              <a:latin typeface="Lato"/>
              <a:ea typeface="Lato"/>
              <a:cs typeface="Lato"/>
              <a:sym typeface="Lato"/>
            </a:endParaRPr>
          </a:p>
          <a:p>
            <a:pPr marL="0" lvl="0" indent="0" algn="ctr" rtl="0">
              <a:lnSpc>
                <a:spcPct val="150000"/>
              </a:lnSpc>
              <a:spcBef>
                <a:spcPts val="0"/>
              </a:spcBef>
              <a:spcAft>
                <a:spcPts val="0"/>
              </a:spcAft>
              <a:buClr>
                <a:srgbClr val="5639AF"/>
              </a:buClr>
              <a:buSzPts val="3600"/>
              <a:buFont typeface="Lato Black"/>
              <a:buNone/>
            </a:pPr>
            <a:r>
              <a:rPr lang="en-US" sz="3100" i="1">
                <a:solidFill>
                  <a:srgbClr val="5639AF"/>
                </a:solidFill>
                <a:latin typeface="Lato"/>
                <a:ea typeface="Lato"/>
                <a:cs typeface="Lato"/>
                <a:sym typeface="Lato"/>
              </a:rPr>
              <a:t>goals and priorities effectively and efficiently.</a:t>
            </a:r>
            <a:endParaRPr sz="3100" i="1">
              <a:solidFill>
                <a:srgbClr val="5639AF"/>
              </a:solidFill>
              <a:latin typeface="Lato"/>
              <a:ea typeface="Lato"/>
              <a:cs typeface="Lato"/>
              <a:sym typeface="Lato"/>
            </a:endParaRPr>
          </a:p>
        </p:txBody>
      </p:sp>
      <p:sp>
        <p:nvSpPr>
          <p:cNvPr id="125" name="Google Shape;125;p20"/>
          <p:cNvSpPr txBox="1">
            <a:spLocks noGrp="1"/>
          </p:cNvSpPr>
          <p:nvPr>
            <p:ph type="body" idx="1"/>
          </p:nvPr>
        </p:nvSpPr>
        <p:spPr>
          <a:xfrm>
            <a:off x="889325" y="4669629"/>
            <a:ext cx="10204800" cy="4902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1600"/>
              </a:spcBef>
              <a:spcAft>
                <a:spcPts val="0"/>
              </a:spcAft>
              <a:buNone/>
            </a:pPr>
            <a:r>
              <a:rPr lang="en-US" b="1" i="1"/>
              <a:t>Bloomberg Center for Government Excellence</a:t>
            </a:r>
            <a:endParaRPr b="1" i="1"/>
          </a:p>
        </p:txBody>
      </p:sp>
      <p:sp>
        <p:nvSpPr>
          <p:cNvPr id="126" name="Google Shape;126;p20"/>
          <p:cNvSpPr txBox="1"/>
          <p:nvPr/>
        </p:nvSpPr>
        <p:spPr>
          <a:xfrm>
            <a:off x="-2225040" y="-342900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4" ma:contentTypeDescription="Create a new document." ma:contentTypeScope="" ma:versionID="b0a38cab70a4669f13807f20987e9b77">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ebf161fdef5544a2f6ade3d8f3da9c05"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FDACBE-ECEE-40D7-9B65-6F1E6F6EA9D5}"/>
</file>

<file path=customXml/itemProps2.xml><?xml version="1.0" encoding="utf-8"?>
<ds:datastoreItem xmlns:ds="http://schemas.openxmlformats.org/officeDocument/2006/customXml" ds:itemID="{82FE11B1-AFD1-40A9-8B71-F2D852FEB96B}"/>
</file>

<file path=customXml/itemProps3.xml><?xml version="1.0" encoding="utf-8"?>
<ds:datastoreItem xmlns:ds="http://schemas.openxmlformats.org/officeDocument/2006/customXml" ds:itemID="{EEE35D5C-25F5-4F5F-A7DB-BDDC5466FBAB}"/>
</file>

<file path=docProps/app.xml><?xml version="1.0" encoding="utf-8"?>
<Properties xmlns="http://schemas.openxmlformats.org/officeDocument/2006/extended-properties" xmlns:vt="http://schemas.openxmlformats.org/officeDocument/2006/docPropsVTypes">
  <TotalTime>0</TotalTime>
  <Words>8226</Words>
  <Application>Microsoft Office PowerPoint</Application>
  <PresentationFormat>Widescreen</PresentationFormat>
  <Paragraphs>601</Paragraphs>
  <Slides>32</Slides>
  <Notes>32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Tahoma</vt:lpstr>
      <vt:lpstr>Lato Hairline</vt:lpstr>
      <vt:lpstr>Lato</vt:lpstr>
      <vt:lpstr>Roboto</vt:lpstr>
      <vt:lpstr>Calibri</vt:lpstr>
      <vt:lpstr>Lato Black</vt:lpstr>
      <vt:lpstr>Inter</vt:lpstr>
      <vt:lpstr>Arial</vt:lpstr>
      <vt:lpstr>Office Theme</vt:lpstr>
      <vt:lpstr>The AI Revolution in Government:  Why Performance Management Practices Matter More Than Ever</vt:lpstr>
      <vt:lpstr>Rudy de Leon Dinglas, Phd Chief of Staff</vt:lpstr>
      <vt:lpstr>About GovEx</vt:lpstr>
      <vt:lpstr>Exercise</vt:lpstr>
      <vt:lpstr>Consider this:</vt:lpstr>
      <vt:lpstr>Session Objectives</vt:lpstr>
      <vt:lpstr>The Foundations of  Performance Management Practices and AI in Government </vt:lpstr>
      <vt:lpstr>One: What is Performance Management</vt:lpstr>
      <vt:lpstr>Performance management practices is a  comprehensive set of processes and activities  to ensure that the organization is on track to meet  goals and priorities effectively and efficiently.</vt:lpstr>
      <vt:lpstr>Performance Management in Local Government </vt:lpstr>
      <vt:lpstr>The Evolution</vt:lpstr>
      <vt:lpstr>Successes and Lessons Learned</vt:lpstr>
      <vt:lpstr>Two: The Evolution of AI in Government</vt:lpstr>
      <vt:lpstr>The Evolution of AI</vt:lpstr>
      <vt:lpstr>GenAI Use Cases in Local Government</vt:lpstr>
      <vt:lpstr>Challenges and Limitations to Government AI Use</vt:lpstr>
      <vt:lpstr>The Intersection</vt:lpstr>
      <vt:lpstr>From Performance to AI-Ready Government</vt:lpstr>
      <vt:lpstr>From Performance Management to Data Management</vt:lpstr>
      <vt:lpstr>Case 1 - How Montevideo Used Data Governance to Drive Impactful Change </vt:lpstr>
      <vt:lpstr>Case 2 - Building Transparency Through One Seattle Data Strategy </vt:lpstr>
      <vt:lpstr>The Shift from Administration to an Integrated Approach</vt:lpstr>
      <vt:lpstr>The Politics-Administration Dynamics</vt:lpstr>
      <vt:lpstr>From Dichotomy to Continuum</vt:lpstr>
      <vt:lpstr>Administration-centric to Integrated</vt:lpstr>
      <vt:lpstr>Building toward a DATA-driven Culture</vt:lpstr>
      <vt:lpstr>Turning Insights into Action</vt:lpstr>
      <vt:lpstr>PowerPoint Presentation</vt:lpstr>
      <vt:lpstr>PowerPoint Presentation</vt:lpstr>
      <vt:lpstr>PowerPoint Presentation</vt:lpstr>
      <vt:lpstr>Consider this:</vt:lpstr>
      <vt:lpstr>Consider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Felicia Littky</dc:creator>
  <cp:lastModifiedBy>Felicia Littky</cp:lastModifiedBy>
  <cp:revision>1</cp:revision>
  <dcterms:modified xsi:type="dcterms:W3CDTF">2025-03-26T20:07:38Z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0x0101003EFC534586D1B347AAFEC02C9E763AE3</vt:lpwstr>
  </property>
</Properties>
</file>