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diagrams/layout1.xml" ContentType="application/vnd.openxmlformats-officedocument.drawingml.diagramLayout+xml"/>
  <Override PartName="/ppt/diagrams/quickStyle1.xml" ContentType="application/vnd.openxmlformats-officedocument.drawingml.diagram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57" r:id="rId2"/>
    <p:sldId id="265" r:id="rId3"/>
    <p:sldId id="261" r:id="rId4"/>
    <p:sldId id="264" r:id="rId5"/>
    <p:sldId id="263" r:id="rId6"/>
    <p:sldId id="267" r:id="rId7"/>
    <p:sldId id="25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7D2"/>
    <a:srgbClr val="5639AF"/>
    <a:srgbClr val="FF9933"/>
    <a:srgbClr val="FF6633"/>
    <a:srgbClr val="556633"/>
    <a:srgbClr val="982068"/>
    <a:srgbClr val="FFFFFF"/>
    <a:srgbClr val="642265"/>
    <a:srgbClr val="663399"/>
    <a:srgbClr val="2842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13"/>
    <p:restoredTop sz="78329" autoAdjust="0"/>
  </p:normalViewPr>
  <p:slideViewPr>
    <p:cSldViewPr snapToGrid="0">
      <p:cViewPr varScale="1">
        <p:scale>
          <a:sx n="78" d="100"/>
          <a:sy n="78" d="100"/>
        </p:scale>
        <p:origin x="2046" y="294"/>
      </p:cViewPr>
      <p:guideLst/>
    </p:cSldViewPr>
  </p:slid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9347D9-DE13-4906-B7AF-BD754B74579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F710EF4-97B8-4E18-9B34-A0380619EE20}">
      <dgm:prSet phldrT="[Text]"/>
      <dgm:spPr/>
      <dgm:t>
        <a:bodyPr/>
        <a:lstStyle/>
        <a:p>
          <a:pPr>
            <a:buNone/>
          </a:pPr>
          <a:r>
            <a:rPr lang="en-US" b="1" dirty="0"/>
            <a:t>Jurisdiction</a:t>
          </a:r>
          <a:endParaRPr lang="en-US" dirty="0"/>
        </a:p>
      </dgm:t>
    </dgm:pt>
    <dgm:pt modelId="{E91224A0-6228-4D12-9451-600E08BD4869}" type="parTrans" cxnId="{ED72645B-A8E1-4E43-B6AD-02B77DF7D78C}">
      <dgm:prSet/>
      <dgm:spPr/>
      <dgm:t>
        <a:bodyPr/>
        <a:lstStyle/>
        <a:p>
          <a:endParaRPr lang="en-US"/>
        </a:p>
      </dgm:t>
    </dgm:pt>
    <dgm:pt modelId="{310FF4BF-EE69-43E2-9CFE-007014AEFF52}" type="sibTrans" cxnId="{ED72645B-A8E1-4E43-B6AD-02B77DF7D78C}">
      <dgm:prSet/>
      <dgm:spPr/>
      <dgm:t>
        <a:bodyPr/>
        <a:lstStyle/>
        <a:p>
          <a:endParaRPr lang="en-US"/>
        </a:p>
      </dgm:t>
    </dgm:pt>
    <dgm:pt modelId="{E7989653-1B2D-43BC-B216-B32F9FA6EF08}">
      <dgm:prSet/>
      <dgm:spPr/>
      <dgm:t>
        <a:bodyPr/>
        <a:lstStyle/>
        <a:p>
          <a:pPr>
            <a:buNone/>
          </a:pPr>
          <a:r>
            <a:rPr lang="en-US" b="1"/>
            <a:t>Confidentiality</a:t>
          </a:r>
          <a:endParaRPr lang="en-US"/>
        </a:p>
      </dgm:t>
    </dgm:pt>
    <dgm:pt modelId="{83F7BD45-D5EF-4B77-91E5-B0D3FFEF1981}" type="parTrans" cxnId="{B2E81103-10A7-4026-ACA2-C7823DE8293B}">
      <dgm:prSet/>
      <dgm:spPr/>
      <dgm:t>
        <a:bodyPr/>
        <a:lstStyle/>
        <a:p>
          <a:endParaRPr lang="en-US"/>
        </a:p>
      </dgm:t>
    </dgm:pt>
    <dgm:pt modelId="{2E3410E6-558D-48C1-AA95-AEF24C99FC27}" type="sibTrans" cxnId="{B2E81103-10A7-4026-ACA2-C7823DE8293B}">
      <dgm:prSet/>
      <dgm:spPr/>
      <dgm:t>
        <a:bodyPr/>
        <a:lstStyle/>
        <a:p>
          <a:endParaRPr lang="en-US"/>
        </a:p>
      </dgm:t>
    </dgm:pt>
    <dgm:pt modelId="{F0494025-2922-4728-AC5F-351F4FA26B5B}">
      <dgm:prSet/>
      <dgm:spPr/>
      <dgm:t>
        <a:bodyPr/>
        <a:lstStyle/>
        <a:p>
          <a:pPr>
            <a:buNone/>
          </a:pPr>
          <a:r>
            <a:rPr lang="en-US" b="1"/>
            <a:t>Presumption of Ethical Conduct </a:t>
          </a:r>
          <a:endParaRPr lang="en-US"/>
        </a:p>
      </dgm:t>
    </dgm:pt>
    <dgm:pt modelId="{8EDFB8CB-7B3F-4F72-8EC6-E6256CE4233B}" type="parTrans" cxnId="{31634F62-60B7-4B30-BAFE-6C6F3E87A39E}">
      <dgm:prSet/>
      <dgm:spPr/>
      <dgm:t>
        <a:bodyPr/>
        <a:lstStyle/>
        <a:p>
          <a:endParaRPr lang="en-US"/>
        </a:p>
      </dgm:t>
    </dgm:pt>
    <dgm:pt modelId="{15CA0EEC-3E2C-4E05-9079-988590B9C5EA}" type="sibTrans" cxnId="{31634F62-60B7-4B30-BAFE-6C6F3E87A39E}">
      <dgm:prSet/>
      <dgm:spPr/>
      <dgm:t>
        <a:bodyPr/>
        <a:lstStyle/>
        <a:p>
          <a:endParaRPr lang="en-US"/>
        </a:p>
      </dgm:t>
    </dgm:pt>
    <dgm:pt modelId="{94BD246E-582E-4110-9652-61587088A8C7}">
      <dgm:prSet/>
      <dgm:spPr/>
      <dgm:t>
        <a:bodyPr/>
        <a:lstStyle/>
        <a:p>
          <a:pPr>
            <a:buNone/>
          </a:pPr>
          <a:r>
            <a:rPr lang="en-US" b="1" dirty="0"/>
            <a:t>Anonymity</a:t>
          </a:r>
          <a:endParaRPr lang="en-US" dirty="0"/>
        </a:p>
      </dgm:t>
    </dgm:pt>
    <dgm:pt modelId="{79560C62-5274-412C-99E1-AF9FD9D9137F}" type="parTrans" cxnId="{0299E1DD-9020-44F4-AF26-700CE25BDDDC}">
      <dgm:prSet/>
      <dgm:spPr/>
      <dgm:t>
        <a:bodyPr/>
        <a:lstStyle/>
        <a:p>
          <a:endParaRPr lang="en-US"/>
        </a:p>
      </dgm:t>
    </dgm:pt>
    <dgm:pt modelId="{6D3B8FBE-0B27-4D1D-AC21-744EA3B68C03}" type="sibTrans" cxnId="{0299E1DD-9020-44F4-AF26-700CE25BDDDC}">
      <dgm:prSet/>
      <dgm:spPr/>
      <dgm:t>
        <a:bodyPr/>
        <a:lstStyle/>
        <a:p>
          <a:endParaRPr lang="en-US"/>
        </a:p>
      </dgm:t>
    </dgm:pt>
    <dgm:pt modelId="{A057415B-CCA2-42EA-9EBB-DDD3894604B1}">
      <dgm:prSet/>
      <dgm:spPr/>
      <dgm:t>
        <a:bodyPr/>
        <a:lstStyle/>
        <a:p>
          <a:pPr>
            <a:buNone/>
          </a:pPr>
          <a:r>
            <a:rPr lang="en-US" b="1"/>
            <a:t>Due Process</a:t>
          </a:r>
          <a:endParaRPr lang="en-US"/>
        </a:p>
      </dgm:t>
    </dgm:pt>
    <dgm:pt modelId="{1337DEBB-0137-49CD-837F-29F57EAB4352}" type="parTrans" cxnId="{27A4FBFB-D4F4-41D7-BF65-621B9662C3ED}">
      <dgm:prSet/>
      <dgm:spPr/>
      <dgm:t>
        <a:bodyPr/>
        <a:lstStyle/>
        <a:p>
          <a:endParaRPr lang="en-US"/>
        </a:p>
      </dgm:t>
    </dgm:pt>
    <dgm:pt modelId="{1AC6263B-3F5D-4F3C-8033-A0EFD1C9DE8A}" type="sibTrans" cxnId="{27A4FBFB-D4F4-41D7-BF65-621B9662C3ED}">
      <dgm:prSet/>
      <dgm:spPr/>
      <dgm:t>
        <a:bodyPr/>
        <a:lstStyle/>
        <a:p>
          <a:endParaRPr lang="en-US"/>
        </a:p>
      </dgm:t>
    </dgm:pt>
    <dgm:pt modelId="{056FA621-643A-46F8-A512-2C66A03F10EC}">
      <dgm:prSet/>
      <dgm:spPr/>
      <dgm:t>
        <a:bodyPr/>
        <a:lstStyle/>
        <a:p>
          <a:pPr>
            <a:buNone/>
          </a:pPr>
          <a:r>
            <a:rPr lang="en-US" b="1"/>
            <a:t>Objectivity</a:t>
          </a:r>
          <a:endParaRPr lang="en-US"/>
        </a:p>
      </dgm:t>
    </dgm:pt>
    <dgm:pt modelId="{0A9D95F7-15EC-4ED4-8196-D3D991963D6A}" type="parTrans" cxnId="{7D27BBF3-658E-4F8F-BCC7-C5D0089F2892}">
      <dgm:prSet/>
      <dgm:spPr/>
      <dgm:t>
        <a:bodyPr/>
        <a:lstStyle/>
        <a:p>
          <a:endParaRPr lang="en-US"/>
        </a:p>
      </dgm:t>
    </dgm:pt>
    <dgm:pt modelId="{8B4E031C-C792-42AF-BAE8-B7E6A7C932E0}" type="sibTrans" cxnId="{7D27BBF3-658E-4F8F-BCC7-C5D0089F2892}">
      <dgm:prSet/>
      <dgm:spPr/>
      <dgm:t>
        <a:bodyPr/>
        <a:lstStyle/>
        <a:p>
          <a:endParaRPr lang="en-US"/>
        </a:p>
      </dgm:t>
    </dgm:pt>
    <dgm:pt modelId="{0ACC24AA-EEDE-4867-ACA0-AEEABE53B96C}" type="pres">
      <dgm:prSet presAssocID="{C99347D9-DE13-4906-B7AF-BD754B745792}" presName="diagram" presStyleCnt="0">
        <dgm:presLayoutVars>
          <dgm:dir/>
          <dgm:resizeHandles val="exact"/>
        </dgm:presLayoutVars>
      </dgm:prSet>
      <dgm:spPr/>
    </dgm:pt>
    <dgm:pt modelId="{31309449-C76D-47DC-AC88-8D365FE8D590}" type="pres">
      <dgm:prSet presAssocID="{9F710EF4-97B8-4E18-9B34-A0380619EE20}" presName="node" presStyleLbl="node1" presStyleIdx="0" presStyleCnt="6">
        <dgm:presLayoutVars>
          <dgm:bulletEnabled val="1"/>
        </dgm:presLayoutVars>
      </dgm:prSet>
      <dgm:spPr/>
    </dgm:pt>
    <dgm:pt modelId="{0DCFF8F0-74B5-4836-BF59-0F8D9F48A793}" type="pres">
      <dgm:prSet presAssocID="{310FF4BF-EE69-43E2-9CFE-007014AEFF52}" presName="sibTrans" presStyleCnt="0"/>
      <dgm:spPr/>
    </dgm:pt>
    <dgm:pt modelId="{302C8E9E-E3DE-462D-B075-AF69E1DFDED9}" type="pres">
      <dgm:prSet presAssocID="{E7989653-1B2D-43BC-B216-B32F9FA6EF08}" presName="node" presStyleLbl="node1" presStyleIdx="1" presStyleCnt="6">
        <dgm:presLayoutVars>
          <dgm:bulletEnabled val="1"/>
        </dgm:presLayoutVars>
      </dgm:prSet>
      <dgm:spPr/>
    </dgm:pt>
    <dgm:pt modelId="{71643DF2-AA0E-4CC0-B2D9-9410AD9BA72F}" type="pres">
      <dgm:prSet presAssocID="{2E3410E6-558D-48C1-AA95-AEF24C99FC27}" presName="sibTrans" presStyleCnt="0"/>
      <dgm:spPr/>
    </dgm:pt>
    <dgm:pt modelId="{E773A673-4A2D-4A8C-98F2-DCC64A42103D}" type="pres">
      <dgm:prSet presAssocID="{F0494025-2922-4728-AC5F-351F4FA26B5B}" presName="node" presStyleLbl="node1" presStyleIdx="2" presStyleCnt="6">
        <dgm:presLayoutVars>
          <dgm:bulletEnabled val="1"/>
        </dgm:presLayoutVars>
      </dgm:prSet>
      <dgm:spPr/>
    </dgm:pt>
    <dgm:pt modelId="{2F1F9E7A-7BEE-446E-BF75-B7FEA6EE886B}" type="pres">
      <dgm:prSet presAssocID="{15CA0EEC-3E2C-4E05-9079-988590B9C5EA}" presName="sibTrans" presStyleCnt="0"/>
      <dgm:spPr/>
    </dgm:pt>
    <dgm:pt modelId="{0B00BED3-89B1-449B-B625-C4657906CB5E}" type="pres">
      <dgm:prSet presAssocID="{94BD246E-582E-4110-9652-61587088A8C7}" presName="node" presStyleLbl="node1" presStyleIdx="3" presStyleCnt="6">
        <dgm:presLayoutVars>
          <dgm:bulletEnabled val="1"/>
        </dgm:presLayoutVars>
      </dgm:prSet>
      <dgm:spPr/>
    </dgm:pt>
    <dgm:pt modelId="{61622A1E-14BF-4661-829E-F21DE46A95FE}" type="pres">
      <dgm:prSet presAssocID="{6D3B8FBE-0B27-4D1D-AC21-744EA3B68C03}" presName="sibTrans" presStyleCnt="0"/>
      <dgm:spPr/>
    </dgm:pt>
    <dgm:pt modelId="{59CDDCD9-26C5-4B38-8603-2E2EE9044224}" type="pres">
      <dgm:prSet presAssocID="{A057415B-CCA2-42EA-9EBB-DDD3894604B1}" presName="node" presStyleLbl="node1" presStyleIdx="4" presStyleCnt="6">
        <dgm:presLayoutVars>
          <dgm:bulletEnabled val="1"/>
        </dgm:presLayoutVars>
      </dgm:prSet>
      <dgm:spPr/>
    </dgm:pt>
    <dgm:pt modelId="{88DB80EE-FC8F-43CB-A106-5677FB0C9C5A}" type="pres">
      <dgm:prSet presAssocID="{1AC6263B-3F5D-4F3C-8033-A0EFD1C9DE8A}" presName="sibTrans" presStyleCnt="0"/>
      <dgm:spPr/>
    </dgm:pt>
    <dgm:pt modelId="{6BB12594-9242-4BF2-890E-4DC7C6D0E333}" type="pres">
      <dgm:prSet presAssocID="{056FA621-643A-46F8-A512-2C66A03F10EC}" presName="node" presStyleLbl="node1" presStyleIdx="5" presStyleCnt="6">
        <dgm:presLayoutVars>
          <dgm:bulletEnabled val="1"/>
        </dgm:presLayoutVars>
      </dgm:prSet>
      <dgm:spPr/>
    </dgm:pt>
  </dgm:ptLst>
  <dgm:cxnLst>
    <dgm:cxn modelId="{B2E81103-10A7-4026-ACA2-C7823DE8293B}" srcId="{C99347D9-DE13-4906-B7AF-BD754B745792}" destId="{E7989653-1B2D-43BC-B216-B32F9FA6EF08}" srcOrd="1" destOrd="0" parTransId="{83F7BD45-D5EF-4B77-91E5-B0D3FFEF1981}" sibTransId="{2E3410E6-558D-48C1-AA95-AEF24C99FC27}"/>
    <dgm:cxn modelId="{ED72645B-A8E1-4E43-B6AD-02B77DF7D78C}" srcId="{C99347D9-DE13-4906-B7AF-BD754B745792}" destId="{9F710EF4-97B8-4E18-9B34-A0380619EE20}" srcOrd="0" destOrd="0" parTransId="{E91224A0-6228-4D12-9451-600E08BD4869}" sibTransId="{310FF4BF-EE69-43E2-9CFE-007014AEFF52}"/>
    <dgm:cxn modelId="{31634F62-60B7-4B30-BAFE-6C6F3E87A39E}" srcId="{C99347D9-DE13-4906-B7AF-BD754B745792}" destId="{F0494025-2922-4728-AC5F-351F4FA26B5B}" srcOrd="2" destOrd="0" parTransId="{8EDFB8CB-7B3F-4F72-8EC6-E6256CE4233B}" sibTransId="{15CA0EEC-3E2C-4E05-9079-988590B9C5EA}"/>
    <dgm:cxn modelId="{877BD267-F386-4383-A17D-7C0FF388F941}" type="presOf" srcId="{A057415B-CCA2-42EA-9EBB-DDD3894604B1}" destId="{59CDDCD9-26C5-4B38-8603-2E2EE9044224}" srcOrd="0" destOrd="0" presId="urn:microsoft.com/office/officeart/2005/8/layout/default"/>
    <dgm:cxn modelId="{1E06D16A-2413-426B-86B1-238ED39DA939}" type="presOf" srcId="{056FA621-643A-46F8-A512-2C66A03F10EC}" destId="{6BB12594-9242-4BF2-890E-4DC7C6D0E333}" srcOrd="0" destOrd="0" presId="urn:microsoft.com/office/officeart/2005/8/layout/default"/>
    <dgm:cxn modelId="{65323F5A-5811-472B-B608-1EC4E98DADC6}" type="presOf" srcId="{F0494025-2922-4728-AC5F-351F4FA26B5B}" destId="{E773A673-4A2D-4A8C-98F2-DCC64A42103D}" srcOrd="0" destOrd="0" presId="urn:microsoft.com/office/officeart/2005/8/layout/default"/>
    <dgm:cxn modelId="{F32B5986-7229-4CBE-BB88-EB8F02982FB0}" type="presOf" srcId="{C99347D9-DE13-4906-B7AF-BD754B745792}" destId="{0ACC24AA-EEDE-4867-ACA0-AEEABE53B96C}" srcOrd="0" destOrd="0" presId="urn:microsoft.com/office/officeart/2005/8/layout/default"/>
    <dgm:cxn modelId="{9567E98C-9D47-40AA-9253-61F151D5986D}" type="presOf" srcId="{94BD246E-582E-4110-9652-61587088A8C7}" destId="{0B00BED3-89B1-449B-B625-C4657906CB5E}" srcOrd="0" destOrd="0" presId="urn:microsoft.com/office/officeart/2005/8/layout/default"/>
    <dgm:cxn modelId="{C91E4792-105A-4328-8BBF-6B6434EB63AB}" type="presOf" srcId="{9F710EF4-97B8-4E18-9B34-A0380619EE20}" destId="{31309449-C76D-47DC-AC88-8D365FE8D590}" srcOrd="0" destOrd="0" presId="urn:microsoft.com/office/officeart/2005/8/layout/default"/>
    <dgm:cxn modelId="{DC1A7DCD-7440-4839-84DD-133AC36FB6A2}" type="presOf" srcId="{E7989653-1B2D-43BC-B216-B32F9FA6EF08}" destId="{302C8E9E-E3DE-462D-B075-AF69E1DFDED9}" srcOrd="0" destOrd="0" presId="urn:microsoft.com/office/officeart/2005/8/layout/default"/>
    <dgm:cxn modelId="{0299E1DD-9020-44F4-AF26-700CE25BDDDC}" srcId="{C99347D9-DE13-4906-B7AF-BD754B745792}" destId="{94BD246E-582E-4110-9652-61587088A8C7}" srcOrd="3" destOrd="0" parTransId="{79560C62-5274-412C-99E1-AF9FD9D9137F}" sibTransId="{6D3B8FBE-0B27-4D1D-AC21-744EA3B68C03}"/>
    <dgm:cxn modelId="{7D27BBF3-658E-4F8F-BCC7-C5D0089F2892}" srcId="{C99347D9-DE13-4906-B7AF-BD754B745792}" destId="{056FA621-643A-46F8-A512-2C66A03F10EC}" srcOrd="5" destOrd="0" parTransId="{0A9D95F7-15EC-4ED4-8196-D3D991963D6A}" sibTransId="{8B4E031C-C792-42AF-BAE8-B7E6A7C932E0}"/>
    <dgm:cxn modelId="{27A4FBFB-D4F4-41D7-BF65-621B9662C3ED}" srcId="{C99347D9-DE13-4906-B7AF-BD754B745792}" destId="{A057415B-CCA2-42EA-9EBB-DDD3894604B1}" srcOrd="4" destOrd="0" parTransId="{1337DEBB-0137-49CD-837F-29F57EAB4352}" sibTransId="{1AC6263B-3F5D-4F3C-8033-A0EFD1C9DE8A}"/>
    <dgm:cxn modelId="{659A5DA1-0614-4138-86DF-2FF1951443E5}" type="presParOf" srcId="{0ACC24AA-EEDE-4867-ACA0-AEEABE53B96C}" destId="{31309449-C76D-47DC-AC88-8D365FE8D590}" srcOrd="0" destOrd="0" presId="urn:microsoft.com/office/officeart/2005/8/layout/default"/>
    <dgm:cxn modelId="{94BA0861-5266-4A68-B601-54E78E4809B0}" type="presParOf" srcId="{0ACC24AA-EEDE-4867-ACA0-AEEABE53B96C}" destId="{0DCFF8F0-74B5-4836-BF59-0F8D9F48A793}" srcOrd="1" destOrd="0" presId="urn:microsoft.com/office/officeart/2005/8/layout/default"/>
    <dgm:cxn modelId="{857E71D0-C4BE-4AF1-B5A1-5205C4784BDB}" type="presParOf" srcId="{0ACC24AA-EEDE-4867-ACA0-AEEABE53B96C}" destId="{302C8E9E-E3DE-462D-B075-AF69E1DFDED9}" srcOrd="2" destOrd="0" presId="urn:microsoft.com/office/officeart/2005/8/layout/default"/>
    <dgm:cxn modelId="{D3EAEF77-0E2B-404A-8C29-92E3130A7D0C}" type="presParOf" srcId="{0ACC24AA-EEDE-4867-ACA0-AEEABE53B96C}" destId="{71643DF2-AA0E-4CC0-B2D9-9410AD9BA72F}" srcOrd="3" destOrd="0" presId="urn:microsoft.com/office/officeart/2005/8/layout/default"/>
    <dgm:cxn modelId="{7B19ECD1-F0AA-43F2-B2B4-40B980C9FEB4}" type="presParOf" srcId="{0ACC24AA-EEDE-4867-ACA0-AEEABE53B96C}" destId="{E773A673-4A2D-4A8C-98F2-DCC64A42103D}" srcOrd="4" destOrd="0" presId="urn:microsoft.com/office/officeart/2005/8/layout/default"/>
    <dgm:cxn modelId="{35776A0A-13D6-42C9-905D-0143226B9E4A}" type="presParOf" srcId="{0ACC24AA-EEDE-4867-ACA0-AEEABE53B96C}" destId="{2F1F9E7A-7BEE-446E-BF75-B7FEA6EE886B}" srcOrd="5" destOrd="0" presId="urn:microsoft.com/office/officeart/2005/8/layout/default"/>
    <dgm:cxn modelId="{1B395ADF-4A77-4707-8065-F8A1BE9CEA63}" type="presParOf" srcId="{0ACC24AA-EEDE-4867-ACA0-AEEABE53B96C}" destId="{0B00BED3-89B1-449B-B625-C4657906CB5E}" srcOrd="6" destOrd="0" presId="urn:microsoft.com/office/officeart/2005/8/layout/default"/>
    <dgm:cxn modelId="{95AD2440-B2D1-4BCC-85F2-6DAF6E83F478}" type="presParOf" srcId="{0ACC24AA-EEDE-4867-ACA0-AEEABE53B96C}" destId="{61622A1E-14BF-4661-829E-F21DE46A95FE}" srcOrd="7" destOrd="0" presId="urn:microsoft.com/office/officeart/2005/8/layout/default"/>
    <dgm:cxn modelId="{C4509FD7-7FF9-4B46-ACB6-A2788C3F7A3B}" type="presParOf" srcId="{0ACC24AA-EEDE-4867-ACA0-AEEABE53B96C}" destId="{59CDDCD9-26C5-4B38-8603-2E2EE9044224}" srcOrd="8" destOrd="0" presId="urn:microsoft.com/office/officeart/2005/8/layout/default"/>
    <dgm:cxn modelId="{1C009BEB-46CC-49E6-8EA1-6E4E7D13BBF0}" type="presParOf" srcId="{0ACC24AA-EEDE-4867-ACA0-AEEABE53B96C}" destId="{88DB80EE-FC8F-43CB-A106-5677FB0C9C5A}" srcOrd="9" destOrd="0" presId="urn:microsoft.com/office/officeart/2005/8/layout/default"/>
    <dgm:cxn modelId="{1586A0A3-1364-4975-8671-6CA1DC6D9EDB}" type="presParOf" srcId="{0ACC24AA-EEDE-4867-ACA0-AEEABE53B96C}" destId="{6BB12594-9242-4BF2-890E-4DC7C6D0E333}"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309449-C76D-47DC-AC88-8D365FE8D590}">
      <dsp:nvSpPr>
        <dsp:cNvPr id="0" name=""/>
        <dsp:cNvSpPr/>
      </dsp:nvSpPr>
      <dsp:spPr>
        <a:xfrm>
          <a:off x="1221978" y="2645"/>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dirty="0"/>
            <a:t>Jurisdiction</a:t>
          </a:r>
          <a:endParaRPr lang="en-US" sz="3100" kern="1200" dirty="0"/>
        </a:p>
      </dsp:txBody>
      <dsp:txXfrm>
        <a:off x="1221978" y="2645"/>
        <a:ext cx="2706687" cy="1624012"/>
      </dsp:txXfrm>
    </dsp:sp>
    <dsp:sp modelId="{302C8E9E-E3DE-462D-B075-AF69E1DFDED9}">
      <dsp:nvSpPr>
        <dsp:cNvPr id="0" name=""/>
        <dsp:cNvSpPr/>
      </dsp:nvSpPr>
      <dsp:spPr>
        <a:xfrm>
          <a:off x="4199334" y="2645"/>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a:t>Confidentiality</a:t>
          </a:r>
          <a:endParaRPr lang="en-US" sz="3100" kern="1200"/>
        </a:p>
      </dsp:txBody>
      <dsp:txXfrm>
        <a:off x="4199334" y="2645"/>
        <a:ext cx="2706687" cy="1624012"/>
      </dsp:txXfrm>
    </dsp:sp>
    <dsp:sp modelId="{E773A673-4A2D-4A8C-98F2-DCC64A42103D}">
      <dsp:nvSpPr>
        <dsp:cNvPr id="0" name=""/>
        <dsp:cNvSpPr/>
      </dsp:nvSpPr>
      <dsp:spPr>
        <a:xfrm>
          <a:off x="1221978" y="1897327"/>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a:t>Presumption of Ethical Conduct </a:t>
          </a:r>
          <a:endParaRPr lang="en-US" sz="3100" kern="1200"/>
        </a:p>
      </dsp:txBody>
      <dsp:txXfrm>
        <a:off x="1221978" y="1897327"/>
        <a:ext cx="2706687" cy="1624012"/>
      </dsp:txXfrm>
    </dsp:sp>
    <dsp:sp modelId="{0B00BED3-89B1-449B-B625-C4657906CB5E}">
      <dsp:nvSpPr>
        <dsp:cNvPr id="0" name=""/>
        <dsp:cNvSpPr/>
      </dsp:nvSpPr>
      <dsp:spPr>
        <a:xfrm>
          <a:off x="4199334" y="1897327"/>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dirty="0"/>
            <a:t>Anonymity</a:t>
          </a:r>
          <a:endParaRPr lang="en-US" sz="3100" kern="1200" dirty="0"/>
        </a:p>
      </dsp:txBody>
      <dsp:txXfrm>
        <a:off x="4199334" y="1897327"/>
        <a:ext cx="2706687" cy="1624012"/>
      </dsp:txXfrm>
    </dsp:sp>
    <dsp:sp modelId="{59CDDCD9-26C5-4B38-8603-2E2EE9044224}">
      <dsp:nvSpPr>
        <dsp:cNvPr id="0" name=""/>
        <dsp:cNvSpPr/>
      </dsp:nvSpPr>
      <dsp:spPr>
        <a:xfrm>
          <a:off x="1221978" y="3792008"/>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a:t>Due Process</a:t>
          </a:r>
          <a:endParaRPr lang="en-US" sz="3100" kern="1200"/>
        </a:p>
      </dsp:txBody>
      <dsp:txXfrm>
        <a:off x="1221978" y="3792008"/>
        <a:ext cx="2706687" cy="1624012"/>
      </dsp:txXfrm>
    </dsp:sp>
    <dsp:sp modelId="{6BB12594-9242-4BF2-890E-4DC7C6D0E333}">
      <dsp:nvSpPr>
        <dsp:cNvPr id="0" name=""/>
        <dsp:cNvSpPr/>
      </dsp:nvSpPr>
      <dsp:spPr>
        <a:xfrm>
          <a:off x="4199334" y="3792008"/>
          <a:ext cx="2706687" cy="16240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a:t>Objectivity</a:t>
          </a:r>
          <a:endParaRPr lang="en-US" sz="3100" kern="1200"/>
        </a:p>
      </dsp:txBody>
      <dsp:txXfrm>
        <a:off x="4199334" y="3792008"/>
        <a:ext cx="2706687" cy="162401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0659D08-E812-102E-5EB2-B5EC898ECC9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B6A12ED-C3D6-D4A5-0301-6868083456C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EB6491C-EB6F-C249-8FA1-AECF54EECB29}" type="datetimeFigureOut">
              <a:t>4/1/2025</a:t>
            </a:fld>
            <a:endParaRPr lang="en-US"/>
          </a:p>
        </p:txBody>
      </p:sp>
      <p:sp>
        <p:nvSpPr>
          <p:cNvPr id="4" name="Footer Placeholder 3">
            <a:extLst>
              <a:ext uri="{FF2B5EF4-FFF2-40B4-BE49-F238E27FC236}">
                <a16:creationId xmlns:a16="http://schemas.microsoft.com/office/drawing/2014/main" id="{02B89403-6E1B-5DFF-0A1A-15AD840B7E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B9D2401-2B4A-75AD-D2DE-7D57B18CC6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221D00F-A447-3041-B3A5-9ED839F4319E}" type="slidenum">
              <a:t>‹#›</a:t>
            </a:fld>
            <a:endParaRPr lang="en-US"/>
          </a:p>
        </p:txBody>
      </p:sp>
    </p:spTree>
    <p:extLst>
      <p:ext uri="{BB962C8B-B14F-4D97-AF65-F5344CB8AC3E}">
        <p14:creationId xmlns:p14="http://schemas.microsoft.com/office/powerpoint/2010/main" val="1977459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99417F-74F5-4FE9-A48D-14EEF1DE3937}" type="datetimeFigureOut">
              <a:rPr lang="en-US" smtClean="0"/>
              <a:t>4/1/2025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6DB22C-65BE-4DE3-BF86-9A2983B40108}" type="slidenum">
              <a:rPr lang="en-US" smtClean="0"/>
              <a:t>‹#›</a:t>
            </a:fld>
            <a:endParaRPr lang="en-US"/>
          </a:p>
        </p:txBody>
      </p:sp>
    </p:spTree>
    <p:extLst>
      <p:ext uri="{BB962C8B-B14F-4D97-AF65-F5344CB8AC3E}">
        <p14:creationId xmlns:p14="http://schemas.microsoft.com/office/powerpoint/2010/main" val="1364601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icma.org/icma-code-ethics"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icma.org/documents/icma-rules-procedure-enforcement-code-ethics"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buNone/>
            </a:pPr>
            <a:r>
              <a:rPr lang="en-US" sz="1200" dirty="0">
                <a:effectLst/>
                <a:latin typeface="+mn-lt"/>
                <a:ea typeface="Calibri" panose="020F0502020204030204" pitchFamily="34" charset="0"/>
                <a:cs typeface="Times New Roman" panose="02020603050405020304" pitchFamily="18" charset="0"/>
              </a:rPr>
              <a:t>ICMA has a </a:t>
            </a:r>
            <a:r>
              <a:rPr lang="en-US" sz="1200" u="sng" dirty="0">
                <a:solidFill>
                  <a:srgbClr val="0563C1"/>
                </a:solidFill>
                <a:effectLst/>
                <a:latin typeface="+mn-lt"/>
                <a:ea typeface="Calibri" panose="020F0502020204030204" pitchFamily="34" charset="0"/>
                <a:cs typeface="Times New Roman" panose="02020603050405020304" pitchFamily="18" charset="0"/>
                <a:hlinkClick r:id="rId3"/>
              </a:rPr>
              <a:t>Code of Ethics</a:t>
            </a:r>
            <a:r>
              <a:rPr lang="en-US" sz="1200" dirty="0">
                <a:effectLst/>
                <a:latin typeface="+mn-lt"/>
                <a:ea typeface="Calibri" panose="020F0502020204030204" pitchFamily="34" charset="0"/>
                <a:cs typeface="Times New Roman" panose="02020603050405020304" pitchFamily="18" charset="0"/>
              </a:rPr>
              <a:t> the membership first adopted in 1924 and the Executive Board (Board) approved the </a:t>
            </a:r>
            <a:r>
              <a:rPr lang="en-US" sz="1200" u="sng" dirty="0">
                <a:solidFill>
                  <a:srgbClr val="0563C1"/>
                </a:solidFill>
                <a:effectLst/>
                <a:latin typeface="+mn-lt"/>
                <a:ea typeface="Calibri" panose="020F0502020204030204" pitchFamily="34" charset="0"/>
                <a:cs typeface="Times New Roman" panose="02020603050405020304" pitchFamily="18" charset="0"/>
                <a:hlinkClick r:id="rId4"/>
              </a:rPr>
              <a:t>Rules of Procedure for Enforcement of the Code of Ethics</a:t>
            </a:r>
            <a:r>
              <a:rPr lang="en-US" sz="1200" dirty="0">
                <a:effectLst/>
                <a:latin typeface="+mn-lt"/>
                <a:ea typeface="Calibri" panose="020F0502020204030204" pitchFamily="34" charset="0"/>
                <a:cs typeface="Times New Roman" panose="02020603050405020304" pitchFamily="18" charset="0"/>
              </a:rPr>
              <a:t> in 1962. The Rules formalize the review process when ICMA receives a complaint that alleges a member’s conduct has violated the Code.</a:t>
            </a:r>
          </a:p>
          <a:p>
            <a:pPr marL="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0" marR="0">
              <a:lnSpc>
                <a:spcPct val="115000"/>
              </a:lnSpc>
              <a:buNone/>
            </a:pPr>
            <a:r>
              <a:rPr lang="en-US" sz="1200" dirty="0">
                <a:effectLst/>
                <a:latin typeface="+mn-lt"/>
                <a:ea typeface="Calibri" panose="020F0502020204030204" pitchFamily="34" charset="0"/>
                <a:cs typeface="Times New Roman" panose="02020603050405020304" pitchFamily="18" charset="0"/>
              </a:rPr>
              <a:t>The Board’s Committee on Professional Conduct (CPC) proposes Rules revisions to the Board based on trends in ethics enforcement. Since 2021, the CPC has been intensively reviewing the Rules, and this resulted in June 2023 revisions. The Rules also are a model for state associations to enforce the Code when ICMA lacks jurisdiction to proceed with the review itself, but the person is a member of the state association, and it has the authority to review the alleged conduct.</a:t>
            </a:r>
          </a:p>
          <a:p>
            <a:pPr marL="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0" marR="0">
              <a:lnSpc>
                <a:spcPct val="115000"/>
              </a:lnSpc>
            </a:pPr>
            <a:r>
              <a:rPr lang="en-US" sz="1200" dirty="0">
                <a:effectLst/>
                <a:latin typeface="+mn-lt"/>
                <a:ea typeface="Calibri" panose="020F0502020204030204" pitchFamily="34" charset="0"/>
                <a:cs typeface="Times New Roman" panose="02020603050405020304" pitchFamily="18" charset="0"/>
              </a:rPr>
              <a:t>ICMA’s peer-review ethics process is intentionally deliberative and usually takes between 6-12 months to complete. The graphic is not confidential and is part of FAQs for those looking to file an ethics complaint (https://icma.org/documents/icma-rules-procedure-enforcement-code-ethics). It is important to note ethics staff who support the CPC do not seek out unethical conduct in the profession or file complaints.</a:t>
            </a:r>
          </a:p>
        </p:txBody>
      </p:sp>
      <p:sp>
        <p:nvSpPr>
          <p:cNvPr id="4" name="Slide Number Placeholder 3"/>
          <p:cNvSpPr>
            <a:spLocks noGrp="1"/>
          </p:cNvSpPr>
          <p:nvPr>
            <p:ph type="sldNum" sz="quarter" idx="5"/>
          </p:nvPr>
        </p:nvSpPr>
        <p:spPr/>
        <p:txBody>
          <a:bodyPr/>
          <a:lstStyle/>
          <a:p>
            <a:fld id="{876DB22C-65BE-4DE3-BF86-9A2983B40108}" type="slidenum">
              <a:rPr lang="en-US" smtClean="0"/>
              <a:t>3</a:t>
            </a:fld>
            <a:endParaRPr lang="en-US"/>
          </a:p>
        </p:txBody>
      </p:sp>
    </p:spTree>
    <p:extLst>
      <p:ext uri="{BB962C8B-B14F-4D97-AF65-F5344CB8AC3E}">
        <p14:creationId xmlns:p14="http://schemas.microsoft.com/office/powerpoint/2010/main" val="2739061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Jurisdiction</a:t>
            </a:r>
            <a:endParaRPr lang="en-US" sz="1200" dirty="0">
              <a:effectLst/>
              <a:latin typeface="+mn-lt"/>
              <a:ea typeface="Calibri" panose="020F0502020204030204" pitchFamily="34" charset="0"/>
              <a:cs typeface="Times New Roman" panose="02020603050405020304" pitchFamily="18" charset="0"/>
            </a:endParaRPr>
          </a:p>
          <a:p>
            <a:pPr marL="342900" marR="0" lvl="0" indent="-342900">
              <a:lnSpc>
                <a:spcPct val="115000"/>
              </a:lnSpc>
              <a:buFont typeface="Aptos" panose="020B0004020202020204" pitchFamily="34" charset="0"/>
              <a:buChar char="•"/>
              <a:tabLst>
                <a:tab pos="228600" algn="l"/>
                <a:tab pos="457200" algn="l"/>
              </a:tabLst>
            </a:pPr>
            <a:r>
              <a:rPr lang="en-US" sz="1200" dirty="0">
                <a:effectLst/>
                <a:latin typeface="+mn-lt"/>
                <a:ea typeface="Calibri" panose="020F0502020204030204" pitchFamily="34" charset="0"/>
                <a:cs typeface="Times New Roman" panose="02020603050405020304" pitchFamily="18" charset="0"/>
              </a:rPr>
              <a:t>All members working in local government must follow the entire Code. </a:t>
            </a:r>
          </a:p>
          <a:p>
            <a:pPr marL="342900" marR="0" lvl="0" indent="-342900">
              <a:lnSpc>
                <a:spcPct val="115000"/>
              </a:lnSpc>
              <a:buFont typeface="Aptos" panose="020B0004020202020204" pitchFamily="34" charset="0"/>
              <a:buChar char="•"/>
              <a:tabLst>
                <a:tab pos="228600" algn="l"/>
              </a:tabLst>
            </a:pPr>
            <a:r>
              <a:rPr lang="en-US" sz="1200" dirty="0">
                <a:effectLst/>
                <a:latin typeface="+mn-lt"/>
                <a:ea typeface="Calibri" panose="020F0502020204030204" pitchFamily="34" charset="0"/>
                <a:cs typeface="Times New Roman" panose="02020603050405020304" pitchFamily="18" charset="0"/>
              </a:rPr>
              <a:t>Members not in service must adhere to Tenet 1 (commitment to the profession) and Tenet 3 (honor and integrity). Tenet 7 (political activity) does not apply to elected officials.</a:t>
            </a:r>
          </a:p>
          <a:p>
            <a:pPr marL="22860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Confidentiality</a:t>
            </a:r>
            <a:endParaRPr lang="en-US" sz="1200" dirty="0">
              <a:effectLst/>
              <a:latin typeface="+mn-lt"/>
              <a:ea typeface="Calibri" panose="020F0502020204030204" pitchFamily="34" charset="0"/>
              <a:cs typeface="Times New Roman" panose="02020603050405020304" pitchFamily="18" charset="0"/>
            </a:endParaRPr>
          </a:p>
          <a:p>
            <a:pPr marL="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342900" marR="0" lvl="0" indent="-342900">
              <a:lnSpc>
                <a:spcPct val="115000"/>
              </a:lnSpc>
              <a:buFont typeface="Aptos" panose="020B0004020202020204" pitchFamily="34" charset="0"/>
              <a:buChar char="•"/>
              <a:tabLst>
                <a:tab pos="228600" algn="l"/>
                <a:tab pos="457200" algn="l"/>
              </a:tabLst>
            </a:pPr>
            <a:r>
              <a:rPr lang="en-US" sz="1200" dirty="0">
                <a:effectLst/>
                <a:latin typeface="+mn-lt"/>
                <a:ea typeface="Calibri" panose="020F0502020204030204" pitchFamily="34" charset="0"/>
                <a:cs typeface="Times New Roman" panose="02020603050405020304" pitchFamily="18" charset="0"/>
              </a:rPr>
              <a:t>ICMA does not share whose conduct is under review or has been reviewed unless the conduct resulted in a public censure. </a:t>
            </a:r>
          </a:p>
          <a:p>
            <a:pPr marL="342900" marR="0" lvl="0" indent="-342900">
              <a:lnSpc>
                <a:spcPct val="115000"/>
              </a:lnSpc>
              <a:buFont typeface="Aptos" panose="020B0004020202020204" pitchFamily="34" charset="0"/>
              <a:buChar char="•"/>
              <a:tabLst>
                <a:tab pos="228600" algn="l"/>
                <a:tab pos="457200" algn="l"/>
              </a:tabLst>
            </a:pPr>
            <a:r>
              <a:rPr lang="en-US" sz="1200" dirty="0">
                <a:effectLst/>
                <a:latin typeface="+mn-lt"/>
                <a:ea typeface="Calibri" panose="020F0502020204030204" pitchFamily="34" charset="0"/>
                <a:cs typeface="Times New Roman" panose="02020603050405020304" pitchFamily="18" charset="0"/>
              </a:rPr>
              <a:t>Members are bound to maintain the confidentiality of the process as stated in Tenet 3’s guideline.</a:t>
            </a:r>
          </a:p>
          <a:p>
            <a:pPr marL="228600" marR="0">
              <a:lnSpc>
                <a:spcPct val="115000"/>
              </a:lnSpc>
              <a:buNone/>
              <a:tabLst>
                <a:tab pos="457200" algn="l"/>
              </a:tabLst>
            </a:pPr>
            <a:r>
              <a:rPr lang="en-US" sz="1200" dirty="0">
                <a:effectLst/>
                <a:latin typeface="+mn-lt"/>
                <a:ea typeface="Calibri" panose="020F0502020204030204" pitchFamily="34" charset="0"/>
                <a:cs typeface="Times New Roman" panose="02020603050405020304" pitchFamily="18" charset="0"/>
              </a:rPr>
              <a:t> </a:t>
            </a:r>
          </a:p>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Presumption of Ethical Conduct </a:t>
            </a:r>
            <a:endParaRPr lang="en-US" sz="1200" dirty="0">
              <a:effectLst/>
              <a:latin typeface="+mn-lt"/>
              <a:ea typeface="Calibri" panose="020F0502020204030204" pitchFamily="34" charset="0"/>
              <a:cs typeface="Times New Roman" panose="02020603050405020304" pitchFamily="18" charset="0"/>
            </a:endParaRPr>
          </a:p>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42900" marR="0" lvl="0" indent="-342900">
              <a:lnSpc>
                <a:spcPct val="115000"/>
              </a:lnSpc>
              <a:buFont typeface="Aptos" panose="020B0004020202020204" pitchFamily="34" charset="0"/>
              <a:buChar char="•"/>
              <a:tabLst>
                <a:tab pos="228600" algn="l"/>
                <a:tab pos="457200" algn="l"/>
              </a:tabLst>
            </a:pPr>
            <a:r>
              <a:rPr lang="en-US" sz="1200" dirty="0">
                <a:effectLst/>
                <a:latin typeface="+mn-lt"/>
                <a:ea typeface="Calibri" panose="020F0502020204030204" pitchFamily="34" charset="0"/>
                <a:cs typeface="Times New Roman" panose="02020603050405020304" pitchFamily="18" charset="0"/>
              </a:rPr>
              <a:t>Members are presumed to conduct themselves ethically unless the facts prove otherwise. </a:t>
            </a:r>
          </a:p>
          <a:p>
            <a:pPr marL="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Anonymity</a:t>
            </a:r>
            <a:endParaRPr lang="en-US" sz="1200" dirty="0">
              <a:effectLst/>
              <a:latin typeface="+mn-lt"/>
              <a:ea typeface="Calibri" panose="020F0502020204030204" pitchFamily="34" charset="0"/>
              <a:cs typeface="Times New Roman" panose="02020603050405020304" pitchFamily="18" charset="0"/>
            </a:endParaRPr>
          </a:p>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42900" marR="0" lvl="0" indent="-342900">
              <a:lnSpc>
                <a:spcPct val="115000"/>
              </a:lnSpc>
              <a:buFont typeface="Aptos" panose="020B0004020202020204" pitchFamily="34" charset="0"/>
              <a:buChar char="•"/>
              <a:tabLst>
                <a:tab pos="228600" algn="l"/>
                <a:tab pos="457200" algn="l"/>
              </a:tabLst>
            </a:pPr>
            <a:r>
              <a:rPr lang="en-US" sz="1200" dirty="0">
                <a:effectLst/>
                <a:latin typeface="+mn-lt"/>
                <a:ea typeface="Calibri" panose="020F0502020204030204" pitchFamily="34" charset="0"/>
                <a:cs typeface="Times New Roman" panose="02020603050405020304" pitchFamily="18" charset="0"/>
              </a:rPr>
              <a:t>When ICMA receives an ethics complaint, the individual chooses between being named as the complainant or remaining anonymous. This choice does not affect the overall process, only whether the name can be shared with the member.</a:t>
            </a:r>
          </a:p>
          <a:p>
            <a:pPr marL="342900" marR="0" lvl="0" indent="-342900">
              <a:lnSpc>
                <a:spcPct val="115000"/>
              </a:lnSpc>
              <a:buFont typeface="Aptos" panose="020B0004020202020204" pitchFamily="34" charset="0"/>
              <a:buChar char="•"/>
              <a:tabLst>
                <a:tab pos="228600" algn="l"/>
                <a:tab pos="457200" algn="l"/>
              </a:tabLst>
            </a:pPr>
            <a:r>
              <a:rPr lang="en-US" sz="1200" dirty="0">
                <a:effectLst/>
                <a:latin typeface="+mn-lt"/>
                <a:ea typeface="Calibri" panose="020F0502020204030204" pitchFamily="34" charset="0"/>
                <a:cs typeface="Times New Roman" panose="02020603050405020304" pitchFamily="18" charset="0"/>
              </a:rPr>
              <a:t>Complaints generally come from ICMA colleagues, state associations or its standing ethics committee, or community residents or elected officials. </a:t>
            </a:r>
          </a:p>
          <a:p>
            <a:pPr marL="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Due Process</a:t>
            </a:r>
            <a:endParaRPr lang="en-US" sz="1200" dirty="0">
              <a:effectLst/>
              <a:latin typeface="+mn-lt"/>
              <a:ea typeface="Calibri" panose="020F0502020204030204" pitchFamily="34" charset="0"/>
              <a:cs typeface="Times New Roman" panose="02020603050405020304" pitchFamily="18" charset="0"/>
            </a:endParaRPr>
          </a:p>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42900" marR="0" lvl="0" indent="-342900">
              <a:lnSpc>
                <a:spcPct val="115000"/>
              </a:lnSpc>
              <a:buFont typeface="Aptos" panose="020B0004020202020204" pitchFamily="34" charset="0"/>
              <a:buChar char="•"/>
              <a:tabLst>
                <a:tab pos="228600" algn="l"/>
                <a:tab pos="457200" algn="l"/>
              </a:tabLst>
            </a:pPr>
            <a:r>
              <a:rPr lang="en-US" sz="1200" dirty="0">
                <a:effectLst/>
                <a:latin typeface="+mn-lt"/>
                <a:ea typeface="Calibri" panose="020F0502020204030204" pitchFamily="34" charset="0"/>
                <a:cs typeface="Times New Roman" panose="02020603050405020304" pitchFamily="18" charset="0"/>
              </a:rPr>
              <a:t>The process is intentionally deliberate to ensure the case is handled fairly. </a:t>
            </a:r>
          </a:p>
          <a:p>
            <a:pPr marL="342900" marR="0" lvl="0" indent="-342900">
              <a:lnSpc>
                <a:spcPct val="115000"/>
              </a:lnSpc>
              <a:buFont typeface="Aptos" panose="020B0004020202020204" pitchFamily="34" charset="0"/>
              <a:buChar char="•"/>
              <a:tabLst>
                <a:tab pos="228600" algn="l"/>
                <a:tab pos="457200" algn="l"/>
              </a:tabLst>
            </a:pPr>
            <a:r>
              <a:rPr lang="en-US" sz="1200" dirty="0">
                <a:effectLst/>
                <a:latin typeface="+mn-lt"/>
                <a:ea typeface="Calibri" panose="020F0502020204030204" pitchFamily="34" charset="0"/>
                <a:cs typeface="Times New Roman" panose="02020603050405020304" pitchFamily="18" charset="0"/>
              </a:rPr>
              <a:t>The Rules provide deadlines to keep the review moving forward in a timely manner. </a:t>
            </a:r>
          </a:p>
          <a:p>
            <a:pPr marL="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Objectivity</a:t>
            </a:r>
            <a:endParaRPr lang="en-US" sz="1200" dirty="0">
              <a:effectLst/>
              <a:latin typeface="+mn-lt"/>
              <a:ea typeface="Calibri" panose="020F0502020204030204" pitchFamily="34" charset="0"/>
              <a:cs typeface="Times New Roman" panose="02020603050405020304" pitchFamily="18" charset="0"/>
            </a:endParaRPr>
          </a:p>
          <a:p>
            <a:pPr marL="0" marR="0">
              <a:lnSpc>
                <a:spcPct val="115000"/>
              </a:lnSpc>
              <a:buNone/>
            </a:pPr>
            <a:r>
              <a:rPr lang="en-US" sz="1200" b="1" dirty="0">
                <a:effectLst/>
                <a:latin typeface="+mn-lt"/>
                <a:ea typeface="Calibri" panose="020F0502020204030204" pitchFamily="34" charset="0"/>
                <a:cs typeface="Times New Roman" panose="02020603050405020304" pitchFamily="18" charset="0"/>
              </a:rPr>
              <a:t> </a:t>
            </a:r>
            <a:endParaRPr lang="en-US" sz="1200" dirty="0">
              <a:effectLst/>
              <a:latin typeface="+mn-lt"/>
              <a:ea typeface="Calibri" panose="020F0502020204030204" pitchFamily="34" charset="0"/>
              <a:cs typeface="Times New Roman" panose="02020603050405020304" pitchFamily="18" charset="0"/>
            </a:endParaRPr>
          </a:p>
          <a:p>
            <a:pPr marL="342900" marR="0" lvl="0" indent="-342900">
              <a:lnSpc>
                <a:spcPct val="115000"/>
              </a:lnSpc>
              <a:buFont typeface="Aptos" panose="020B0004020202020204" pitchFamily="34" charset="0"/>
              <a:buChar char="•"/>
              <a:tabLst>
                <a:tab pos="228600" algn="l"/>
                <a:tab pos="457200" algn="l"/>
              </a:tabLst>
            </a:pPr>
            <a:r>
              <a:rPr lang="en-US" sz="1200" dirty="0">
                <a:effectLst/>
                <a:latin typeface="+mn-lt"/>
                <a:ea typeface="Calibri" panose="020F0502020204030204" pitchFamily="34" charset="0"/>
                <a:cs typeface="Times New Roman" panose="02020603050405020304" pitchFamily="18" charset="0"/>
              </a:rPr>
              <a:t>The CPC evaluates the unique details and circumstances of each complaint. </a:t>
            </a:r>
          </a:p>
        </p:txBody>
      </p:sp>
      <p:sp>
        <p:nvSpPr>
          <p:cNvPr id="4" name="Slide Number Placeholder 3"/>
          <p:cNvSpPr>
            <a:spLocks noGrp="1"/>
          </p:cNvSpPr>
          <p:nvPr>
            <p:ph type="sldNum" sz="quarter" idx="5"/>
          </p:nvPr>
        </p:nvSpPr>
        <p:spPr/>
        <p:txBody>
          <a:bodyPr/>
          <a:lstStyle/>
          <a:p>
            <a:fld id="{876DB22C-65BE-4DE3-BF86-9A2983B40108}" type="slidenum">
              <a:rPr lang="en-US" smtClean="0"/>
              <a:t>4</a:t>
            </a:fld>
            <a:endParaRPr lang="en-US"/>
          </a:p>
        </p:txBody>
      </p:sp>
    </p:spTree>
    <p:extLst>
      <p:ext uri="{BB962C8B-B14F-4D97-AF65-F5344CB8AC3E}">
        <p14:creationId xmlns:p14="http://schemas.microsoft.com/office/powerpoint/2010/main" val="417410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200"/>
              </a:spcBef>
              <a:buNone/>
            </a:pPr>
            <a:r>
              <a:rPr lang="en-US" sz="1200" b="1" dirty="0">
                <a:solidFill>
                  <a:srgbClr val="1F4D78"/>
                </a:solidFill>
                <a:effectLst/>
                <a:latin typeface="+mn-lt"/>
                <a:ea typeface="Times New Roman" panose="02020603050405020304" pitchFamily="18" charset="0"/>
                <a:cs typeface="Times New Roman" panose="02020603050405020304" pitchFamily="18" charset="0"/>
              </a:rPr>
              <a:t>Key Facts About the Enforcement Process in the Rules</a:t>
            </a:r>
          </a:p>
          <a:p>
            <a:pPr marL="342900" marR="0" lvl="0" indent="-342900">
              <a:lnSpc>
                <a:spcPct val="115000"/>
              </a:lnSpc>
              <a:spcAft>
                <a:spcPts val="800"/>
              </a:spcAft>
              <a:buFont typeface="Wingdings" panose="05000000000000000000" pitchFamily="2" charset="2"/>
              <a:buChar char=""/>
            </a:pPr>
            <a:r>
              <a:rPr lang="en-US" sz="1200" b="1" dirty="0">
                <a:effectLst/>
                <a:latin typeface="+mn-lt"/>
                <a:ea typeface="Calibri" panose="020F0502020204030204" pitchFamily="34" charset="0"/>
                <a:cs typeface="Times New Roman" panose="02020603050405020304" pitchFamily="18" charset="0"/>
              </a:rPr>
              <a:t>Complaint Submission</a:t>
            </a:r>
            <a:r>
              <a:rPr lang="en-US" sz="1200" dirty="0">
                <a:effectLst/>
                <a:latin typeface="+mn-lt"/>
                <a:ea typeface="Calibri" panose="020F0502020204030204" pitchFamily="34" charset="0"/>
                <a:cs typeface="Times New Roman" panose="02020603050405020304" pitchFamily="18" charset="0"/>
              </a:rPr>
              <a:t>: ICMA has an online complaint portal to streamline the process and make it uniform for all complaints. A complainant must submit a written narrative with documentation (e.g., media articles, texts/emails, legal documents, etc.) to substantiate the ethics allegation. </a:t>
            </a:r>
          </a:p>
          <a:p>
            <a:pPr marL="22860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342900" marR="0" lvl="0" indent="-342900">
              <a:lnSpc>
                <a:spcPct val="115000"/>
              </a:lnSpc>
              <a:buFont typeface="Wingdings" panose="05000000000000000000" pitchFamily="2" charset="2"/>
              <a:buChar char=""/>
            </a:pPr>
            <a:r>
              <a:rPr lang="en-US" sz="1200" b="1" dirty="0">
                <a:effectLst/>
                <a:latin typeface="+mn-lt"/>
                <a:ea typeface="Calibri" panose="020F0502020204030204" pitchFamily="34" charset="0"/>
                <a:cs typeface="Times New Roman" panose="02020603050405020304" pitchFamily="18" charset="0"/>
              </a:rPr>
              <a:t>Fact-Based Decisions</a:t>
            </a:r>
            <a:r>
              <a:rPr lang="en-US" sz="1200" dirty="0">
                <a:effectLst/>
                <a:latin typeface="+mn-lt"/>
                <a:ea typeface="Calibri" panose="020F0502020204030204" pitchFamily="34" charset="0"/>
                <a:cs typeface="Times New Roman" panose="02020603050405020304" pitchFamily="18" charset="0"/>
              </a:rPr>
              <a:t>: ICMA’s ethics review decisions are fact-based. As examples, factors include the nature and willfulness of the violation, the member’s prior violations, and the member’s level of professional or public responsibility.</a:t>
            </a:r>
          </a:p>
          <a:p>
            <a:pPr marL="45720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342900" marR="0" lvl="0" indent="-342900">
              <a:lnSpc>
                <a:spcPct val="115000"/>
              </a:lnSpc>
              <a:buFont typeface="Wingdings" panose="05000000000000000000" pitchFamily="2" charset="2"/>
              <a:buChar char=""/>
            </a:pPr>
            <a:r>
              <a:rPr lang="en-US" sz="1200" b="1" dirty="0">
                <a:effectLst/>
                <a:latin typeface="+mn-lt"/>
                <a:ea typeface="Calibri" panose="020F0502020204030204" pitchFamily="34" charset="0"/>
                <a:cs typeface="Times New Roman" panose="02020603050405020304" pitchFamily="18" charset="0"/>
              </a:rPr>
              <a:t>Reconsideration and Appeal Rights</a:t>
            </a:r>
            <a:r>
              <a:rPr lang="en-US" sz="1200" dirty="0">
                <a:effectLst/>
                <a:latin typeface="+mn-lt"/>
                <a:ea typeface="Calibri" panose="020F0502020204030204" pitchFamily="34" charset="0"/>
                <a:cs typeface="Times New Roman" panose="02020603050405020304" pitchFamily="18" charset="0"/>
              </a:rPr>
              <a:t>: A member can (1) request the CPC reconsider its decision based on new or clarifying information, (2) request a CPC hearing on its recommendation for public censure, and/or (2) appeal the decision to the Board. Only the Board has authority to publicly censure a member for conduct that violated the Code. The Board hears cases in executive session, and the Board’s decision is final.</a:t>
            </a:r>
          </a:p>
          <a:p>
            <a:pPr marL="0" marR="0">
              <a:lnSpc>
                <a:spcPct val="115000"/>
              </a:lnSpc>
              <a:buNone/>
            </a:pPr>
            <a:r>
              <a:rPr lang="en-US" sz="1200" dirty="0">
                <a:effectLst/>
                <a:latin typeface="+mn-lt"/>
                <a:ea typeface="Calibri" panose="020F0502020204030204" pitchFamily="34" charset="0"/>
                <a:cs typeface="Times New Roman" panose="02020603050405020304" pitchFamily="18" charset="0"/>
              </a:rPr>
              <a:t> </a:t>
            </a:r>
          </a:p>
          <a:p>
            <a:pPr marL="342900" marR="0" lvl="0" indent="-342900">
              <a:lnSpc>
                <a:spcPct val="115000"/>
              </a:lnSpc>
              <a:spcAft>
                <a:spcPts val="800"/>
              </a:spcAft>
              <a:buFont typeface="Wingdings" panose="05000000000000000000" pitchFamily="2" charset="2"/>
              <a:buChar char=""/>
            </a:pPr>
            <a:r>
              <a:rPr lang="en-US" sz="1200" b="1" dirty="0">
                <a:effectLst/>
                <a:latin typeface="+mn-lt"/>
                <a:ea typeface="Calibri" panose="020F0502020204030204" pitchFamily="34" charset="0"/>
                <a:cs typeface="Arial" panose="020B0604020202020204" pitchFamily="34" charset="0"/>
              </a:rPr>
              <a:t>Notifications: </a:t>
            </a:r>
            <a:r>
              <a:rPr lang="en-US" sz="1200" dirty="0">
                <a:effectLst/>
                <a:latin typeface="+mn-lt"/>
                <a:ea typeface="Calibri" panose="020F0502020204030204" pitchFamily="34" charset="0"/>
                <a:cs typeface="Arial" panose="020B0604020202020204" pitchFamily="34" charset="0"/>
              </a:rPr>
              <a:t>Private censure remains a confidential matter, and it receives no public comment from ICMA. When the individual submitting a complaint is not a member, ICMA has no mechanism to enforce the confidentiality of the process, so the complainant is notified only that the ethics review is complete. A public censure notice goes to the member, complainant, ICMA membership, the state association president, the appropriate governing body, and a press release to local news media.</a:t>
            </a:r>
            <a:endParaRPr lang="en-US" sz="1200" dirty="0">
              <a:effectLst/>
              <a:latin typeface="+mn-lt"/>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76DB22C-65BE-4DE3-BF86-9A2983B40108}" type="slidenum">
              <a:rPr lang="en-US" smtClean="0"/>
              <a:t>5</a:t>
            </a:fld>
            <a:endParaRPr lang="en-US"/>
          </a:p>
        </p:txBody>
      </p:sp>
    </p:spTree>
    <p:extLst>
      <p:ext uri="{BB962C8B-B14F-4D97-AF65-F5344CB8AC3E}">
        <p14:creationId xmlns:p14="http://schemas.microsoft.com/office/powerpoint/2010/main" val="2413585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F0FA6E-51D1-86FB-F130-07E5E34DFB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40DEE5-D5C4-25BA-DD0E-58E7F4367D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932218-3860-E7B6-DD1A-C4B7F3B64EC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BAE4A0C-749F-C1CC-7514-81BBAACC320A}"/>
              </a:ext>
            </a:extLst>
          </p:cNvPr>
          <p:cNvSpPr>
            <a:spLocks noGrp="1"/>
          </p:cNvSpPr>
          <p:nvPr>
            <p:ph type="sldNum" sz="quarter" idx="5"/>
          </p:nvPr>
        </p:nvSpPr>
        <p:spPr/>
        <p:txBody>
          <a:bodyPr/>
          <a:lstStyle/>
          <a:p>
            <a:fld id="{876DB22C-65BE-4DE3-BF86-9A2983B40108}" type="slidenum">
              <a:rPr lang="en-US" smtClean="0"/>
              <a:t>6</a:t>
            </a:fld>
            <a:endParaRPr lang="en-US"/>
          </a:p>
        </p:txBody>
      </p:sp>
    </p:spTree>
    <p:extLst>
      <p:ext uri="{BB962C8B-B14F-4D97-AF65-F5344CB8AC3E}">
        <p14:creationId xmlns:p14="http://schemas.microsoft.com/office/powerpoint/2010/main" val="9987818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le">
    <p:bg>
      <p:bgPr>
        <a:solidFill>
          <a:srgbClr val="AF47D2"/>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ED23A37-EAF7-893F-7439-7F9F87CF3CC2}"/>
              </a:ext>
            </a:extLst>
          </p:cNvPr>
          <p:cNvPicPr>
            <a:picLocks noChangeAspect="1"/>
          </p:cNvPicPr>
          <p:nvPr userDrawn="1"/>
        </p:nvPicPr>
        <p:blipFill>
          <a:blip r:embed="rId2">
            <a:alphaModFix amt="5000"/>
          </a:blip>
          <a:stretch>
            <a:fillRect/>
          </a:stretch>
        </p:blipFill>
        <p:spPr>
          <a:xfrm>
            <a:off x="0" y="0"/>
            <a:ext cx="12192000" cy="6858000"/>
          </a:xfrm>
          <a:prstGeom prst="rect">
            <a:avLst/>
          </a:prstGeom>
        </p:spPr>
      </p:pic>
      <p:pic>
        <p:nvPicPr>
          <p:cNvPr id="5" name="Picture 4">
            <a:extLst>
              <a:ext uri="{FF2B5EF4-FFF2-40B4-BE49-F238E27FC236}">
                <a16:creationId xmlns:a16="http://schemas.microsoft.com/office/drawing/2014/main" id="{19342B71-B696-F8B2-7ED7-22148F559BCA}"/>
              </a:ext>
            </a:extLst>
          </p:cNvPr>
          <p:cNvPicPr>
            <a:picLocks noChangeAspect="1"/>
          </p:cNvPicPr>
          <p:nvPr userDrawn="1"/>
        </p:nvPicPr>
        <p:blipFill>
          <a:blip r:embed="rId3"/>
          <a:stretch>
            <a:fillRect/>
          </a:stretch>
        </p:blipFill>
        <p:spPr>
          <a:xfrm>
            <a:off x="914400" y="914200"/>
            <a:ext cx="7179276" cy="1335678"/>
          </a:xfrm>
          <a:prstGeom prst="rect">
            <a:avLst/>
          </a:prstGeom>
        </p:spPr>
      </p:pic>
      <p:sp>
        <p:nvSpPr>
          <p:cNvPr id="2" name="Title 1">
            <a:extLst>
              <a:ext uri="{FF2B5EF4-FFF2-40B4-BE49-F238E27FC236}">
                <a16:creationId xmlns:a16="http://schemas.microsoft.com/office/drawing/2014/main" id="{0692AB0A-ABEA-3973-1A86-A3AA2E9F3DFB}"/>
              </a:ext>
            </a:extLst>
          </p:cNvPr>
          <p:cNvSpPr>
            <a:spLocks noGrp="1"/>
          </p:cNvSpPr>
          <p:nvPr>
            <p:ph type="title"/>
          </p:nvPr>
        </p:nvSpPr>
        <p:spPr>
          <a:xfrm>
            <a:off x="914400" y="2472098"/>
            <a:ext cx="10204704" cy="1551262"/>
          </a:xfrm>
        </p:spPr>
        <p:txBody>
          <a:bodyPr anchor="b"/>
          <a:lstStyle>
            <a:lvl1pPr>
              <a:defRPr sz="44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DF3D066A-62BE-F642-164A-7DBDE8329B59}"/>
              </a:ext>
            </a:extLst>
          </p:cNvPr>
          <p:cNvSpPr>
            <a:spLocks noGrp="1"/>
          </p:cNvSpPr>
          <p:nvPr>
            <p:ph type="body" idx="1"/>
          </p:nvPr>
        </p:nvSpPr>
        <p:spPr>
          <a:xfrm>
            <a:off x="914400" y="4297680"/>
            <a:ext cx="10204704" cy="1046216"/>
          </a:xfrm>
        </p:spPr>
        <p:txBody>
          <a:bodyPr/>
          <a:lstStyle>
            <a:lvl1pPr marL="0" indent="0">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9" name="Picture 8">
            <a:extLst>
              <a:ext uri="{FF2B5EF4-FFF2-40B4-BE49-F238E27FC236}">
                <a16:creationId xmlns:a16="http://schemas.microsoft.com/office/drawing/2014/main" id="{C4E1AF1C-F847-990B-B70D-7DF63E1B8803}"/>
              </a:ext>
            </a:extLst>
          </p:cNvPr>
          <p:cNvPicPr>
            <a:picLocks noChangeAspect="1"/>
          </p:cNvPicPr>
          <p:nvPr userDrawn="1"/>
        </p:nvPicPr>
        <p:blipFill>
          <a:blip r:embed="rId4"/>
          <a:stretch>
            <a:fillRect/>
          </a:stretch>
        </p:blipFill>
        <p:spPr>
          <a:xfrm>
            <a:off x="914400" y="5943600"/>
            <a:ext cx="1917127" cy="385948"/>
          </a:xfrm>
          <a:prstGeom prst="rect">
            <a:avLst/>
          </a:prstGeom>
        </p:spPr>
      </p:pic>
    </p:spTree>
    <p:extLst>
      <p:ext uri="{BB962C8B-B14F-4D97-AF65-F5344CB8AC3E}">
        <p14:creationId xmlns:p14="http://schemas.microsoft.com/office/powerpoint/2010/main" val="1430135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divider 1">
    <p:bg>
      <p:bgPr>
        <a:solidFill>
          <a:srgbClr val="AF47D2"/>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7AEDD8A-59D9-0964-418E-397FAFEC1842}"/>
              </a:ext>
            </a:extLst>
          </p:cNvPr>
          <p:cNvPicPr>
            <a:picLocks noChangeAspect="1"/>
          </p:cNvPicPr>
          <p:nvPr userDrawn="1"/>
        </p:nvPicPr>
        <p:blipFill>
          <a:blip r:embed="rId2">
            <a:alphaModFix amt="5000"/>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692AB0A-ABEA-3973-1A86-A3AA2E9F3DFB}"/>
              </a:ext>
            </a:extLst>
          </p:cNvPr>
          <p:cNvSpPr>
            <a:spLocks noGrp="1"/>
          </p:cNvSpPr>
          <p:nvPr>
            <p:ph type="title"/>
          </p:nvPr>
        </p:nvSpPr>
        <p:spPr>
          <a:xfrm>
            <a:off x="914400" y="2377440"/>
            <a:ext cx="10204704" cy="1645920"/>
          </a:xfrm>
        </p:spPr>
        <p:txBody>
          <a:bodyPr anchor="b"/>
          <a:lstStyle>
            <a:lvl1pPr>
              <a:defRPr sz="36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DF3D066A-62BE-F642-164A-7DBDE8329B59}"/>
              </a:ext>
            </a:extLst>
          </p:cNvPr>
          <p:cNvSpPr>
            <a:spLocks noGrp="1"/>
          </p:cNvSpPr>
          <p:nvPr>
            <p:ph type="body" idx="1"/>
          </p:nvPr>
        </p:nvSpPr>
        <p:spPr>
          <a:xfrm>
            <a:off x="914400" y="4297680"/>
            <a:ext cx="10204704" cy="1371600"/>
          </a:xfrm>
        </p:spPr>
        <p:txBody>
          <a:bodyPr/>
          <a:lstStyle>
            <a:lvl1pPr marL="0" indent="0">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7247A065-CAEA-DB78-386A-57A765AAD95D}"/>
              </a:ext>
            </a:extLst>
          </p:cNvPr>
          <p:cNvPicPr>
            <a:picLocks noChangeAspect="1"/>
          </p:cNvPicPr>
          <p:nvPr userDrawn="1"/>
        </p:nvPicPr>
        <p:blipFill>
          <a:blip r:embed="rId3"/>
          <a:stretch>
            <a:fillRect/>
          </a:stretch>
        </p:blipFill>
        <p:spPr>
          <a:xfrm>
            <a:off x="914400" y="5943600"/>
            <a:ext cx="1917127" cy="385948"/>
          </a:xfrm>
          <a:prstGeom prst="rect">
            <a:avLst/>
          </a:prstGeom>
        </p:spPr>
      </p:pic>
      <p:pic>
        <p:nvPicPr>
          <p:cNvPr id="8" name="Picture 7">
            <a:extLst>
              <a:ext uri="{FF2B5EF4-FFF2-40B4-BE49-F238E27FC236}">
                <a16:creationId xmlns:a16="http://schemas.microsoft.com/office/drawing/2014/main" id="{2F67CCA1-6A3F-EBAB-DD0F-7A02C986B57C}"/>
              </a:ext>
            </a:extLst>
          </p:cNvPr>
          <p:cNvPicPr>
            <a:picLocks noChangeAspect="1"/>
          </p:cNvPicPr>
          <p:nvPr userDrawn="1"/>
        </p:nvPicPr>
        <p:blipFill>
          <a:blip r:embed="rId4"/>
          <a:stretch>
            <a:fillRect/>
          </a:stretch>
        </p:blipFill>
        <p:spPr>
          <a:xfrm>
            <a:off x="9044632" y="5943600"/>
            <a:ext cx="2074472" cy="385948"/>
          </a:xfrm>
          <a:prstGeom prst="rect">
            <a:avLst/>
          </a:prstGeom>
        </p:spPr>
      </p:pic>
    </p:spTree>
    <p:extLst>
      <p:ext uri="{BB962C8B-B14F-4D97-AF65-F5344CB8AC3E}">
        <p14:creationId xmlns:p14="http://schemas.microsoft.com/office/powerpoint/2010/main" val="1643090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 2">
    <p:bg>
      <p:bgPr>
        <a:solidFill>
          <a:srgbClr val="5639AF"/>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31A76B0-DC9C-FBB8-A8BC-76BE4CE166E1}"/>
              </a:ext>
            </a:extLst>
          </p:cNvPr>
          <p:cNvPicPr>
            <a:picLocks noChangeAspect="1"/>
          </p:cNvPicPr>
          <p:nvPr userDrawn="1"/>
        </p:nvPicPr>
        <p:blipFill>
          <a:blip r:embed="rId2">
            <a:alphaModFix amt="5000"/>
          </a:blip>
          <a:stretch>
            <a:fillRect/>
          </a:stretch>
        </p:blipFill>
        <p:spPr>
          <a:xfrm>
            <a:off x="0" y="0"/>
            <a:ext cx="12192000" cy="6858000"/>
          </a:xfrm>
          <a:prstGeom prst="rect">
            <a:avLst/>
          </a:prstGeom>
        </p:spPr>
      </p:pic>
      <p:pic>
        <p:nvPicPr>
          <p:cNvPr id="2" name="Picture 1">
            <a:extLst>
              <a:ext uri="{FF2B5EF4-FFF2-40B4-BE49-F238E27FC236}">
                <a16:creationId xmlns:a16="http://schemas.microsoft.com/office/drawing/2014/main" id="{C3A0DF7F-1CA5-FD66-F5B8-B12CBC9DF3EB}"/>
              </a:ext>
            </a:extLst>
          </p:cNvPr>
          <p:cNvPicPr>
            <a:picLocks noChangeAspect="1"/>
          </p:cNvPicPr>
          <p:nvPr userDrawn="1"/>
        </p:nvPicPr>
        <p:blipFill>
          <a:blip r:embed="rId3"/>
          <a:stretch>
            <a:fillRect/>
          </a:stretch>
        </p:blipFill>
        <p:spPr>
          <a:xfrm>
            <a:off x="914400" y="5943600"/>
            <a:ext cx="1917127" cy="385948"/>
          </a:xfrm>
          <a:prstGeom prst="rect">
            <a:avLst/>
          </a:prstGeom>
        </p:spPr>
      </p:pic>
      <p:sp>
        <p:nvSpPr>
          <p:cNvPr id="3" name="Title 1">
            <a:extLst>
              <a:ext uri="{FF2B5EF4-FFF2-40B4-BE49-F238E27FC236}">
                <a16:creationId xmlns:a16="http://schemas.microsoft.com/office/drawing/2014/main" id="{335AC90F-BA2E-C833-4A81-99403BF05688}"/>
              </a:ext>
            </a:extLst>
          </p:cNvPr>
          <p:cNvSpPr>
            <a:spLocks noGrp="1"/>
          </p:cNvSpPr>
          <p:nvPr>
            <p:ph type="title"/>
          </p:nvPr>
        </p:nvSpPr>
        <p:spPr>
          <a:xfrm>
            <a:off x="914400" y="2377440"/>
            <a:ext cx="10204704" cy="1645920"/>
          </a:xfrm>
        </p:spPr>
        <p:txBody>
          <a:bodyPr anchor="b"/>
          <a:lstStyle>
            <a:lvl1pPr>
              <a:defRPr sz="3600">
                <a:solidFill>
                  <a:schemeClr val="bg1"/>
                </a:solidFill>
              </a:defRPr>
            </a:lvl1pPr>
          </a:lstStyle>
          <a:p>
            <a:r>
              <a:rPr lang="en-US"/>
              <a:t>Click to edit Master title style</a:t>
            </a:r>
          </a:p>
        </p:txBody>
      </p:sp>
      <p:sp>
        <p:nvSpPr>
          <p:cNvPr id="4" name="Text Placeholder 2">
            <a:extLst>
              <a:ext uri="{FF2B5EF4-FFF2-40B4-BE49-F238E27FC236}">
                <a16:creationId xmlns:a16="http://schemas.microsoft.com/office/drawing/2014/main" id="{5DDAFD94-9B6D-982F-022F-1E37D56AF4B6}"/>
              </a:ext>
            </a:extLst>
          </p:cNvPr>
          <p:cNvSpPr>
            <a:spLocks noGrp="1"/>
          </p:cNvSpPr>
          <p:nvPr>
            <p:ph type="body" idx="1"/>
          </p:nvPr>
        </p:nvSpPr>
        <p:spPr>
          <a:xfrm>
            <a:off x="914400" y="4297680"/>
            <a:ext cx="10204704" cy="1371600"/>
          </a:xfrm>
        </p:spPr>
        <p:txBody>
          <a:bodyPr/>
          <a:lstStyle>
            <a:lvl1pPr marL="0" indent="0">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6" name="Picture 5">
            <a:extLst>
              <a:ext uri="{FF2B5EF4-FFF2-40B4-BE49-F238E27FC236}">
                <a16:creationId xmlns:a16="http://schemas.microsoft.com/office/drawing/2014/main" id="{C85FBE17-B2A0-85C0-D74A-26966904EEB2}"/>
              </a:ext>
            </a:extLst>
          </p:cNvPr>
          <p:cNvPicPr>
            <a:picLocks noChangeAspect="1"/>
          </p:cNvPicPr>
          <p:nvPr userDrawn="1"/>
        </p:nvPicPr>
        <p:blipFill>
          <a:blip r:embed="rId4"/>
          <a:stretch>
            <a:fillRect/>
          </a:stretch>
        </p:blipFill>
        <p:spPr>
          <a:xfrm>
            <a:off x="9044632" y="5943600"/>
            <a:ext cx="2074472" cy="385948"/>
          </a:xfrm>
          <a:prstGeom prst="rect">
            <a:avLst/>
          </a:prstGeom>
        </p:spPr>
      </p:pic>
    </p:spTree>
    <p:extLst>
      <p:ext uri="{BB962C8B-B14F-4D97-AF65-F5344CB8AC3E}">
        <p14:creationId xmlns:p14="http://schemas.microsoft.com/office/powerpoint/2010/main" val="2341309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dark background">
    <p:bg>
      <p:bgPr>
        <a:solidFill>
          <a:srgbClr val="5639AF"/>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1A4D651-295B-F8DD-2E5E-7A768A4CB7AF}"/>
              </a:ext>
            </a:extLst>
          </p:cNvPr>
          <p:cNvPicPr>
            <a:picLocks noChangeAspect="1"/>
          </p:cNvPicPr>
          <p:nvPr userDrawn="1"/>
        </p:nvPicPr>
        <p:blipFill>
          <a:blip r:embed="rId2">
            <a:alphaModFix amt="5000"/>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400EE76-E34B-0A7F-FE8B-892C636DCF90}"/>
              </a:ext>
            </a:extLst>
          </p:cNvPr>
          <p:cNvSpPr>
            <a:spLocks noGrp="1"/>
          </p:cNvSpPr>
          <p:nvPr>
            <p:ph type="title"/>
          </p:nvPr>
        </p:nvSpPr>
        <p:spPr/>
        <p:txBody>
          <a:bodyPr/>
          <a:lstStyle>
            <a:lvl1pPr>
              <a:defRPr b="0" i="0" baseline="0">
                <a:solidFill>
                  <a:schemeClr val="bg1"/>
                </a:solidFill>
                <a:latin typeface="Lato Black" panose="020F0502020204030203"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88C8176E-821F-3D15-EFAB-D8397D2A59D0}"/>
              </a:ext>
            </a:extLst>
          </p:cNvPr>
          <p:cNvSpPr>
            <a:spLocks noGrp="1"/>
          </p:cNvSpPr>
          <p:nvPr>
            <p:ph idx="1"/>
          </p:nvPr>
        </p:nvSpPr>
        <p:spPr>
          <a:xfrm>
            <a:off x="914400" y="2377440"/>
            <a:ext cx="10204704" cy="2971800"/>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6289AE22-784A-F130-D222-256E5305E9C1}"/>
              </a:ext>
            </a:extLst>
          </p:cNvPr>
          <p:cNvPicPr>
            <a:picLocks noChangeAspect="1"/>
          </p:cNvPicPr>
          <p:nvPr userDrawn="1"/>
        </p:nvPicPr>
        <p:blipFill>
          <a:blip r:embed="rId3"/>
          <a:stretch>
            <a:fillRect/>
          </a:stretch>
        </p:blipFill>
        <p:spPr>
          <a:xfrm>
            <a:off x="914400" y="5943600"/>
            <a:ext cx="1917127" cy="385948"/>
          </a:xfrm>
          <a:prstGeom prst="rect">
            <a:avLst/>
          </a:prstGeom>
        </p:spPr>
      </p:pic>
      <p:pic>
        <p:nvPicPr>
          <p:cNvPr id="4" name="Picture 3">
            <a:extLst>
              <a:ext uri="{FF2B5EF4-FFF2-40B4-BE49-F238E27FC236}">
                <a16:creationId xmlns:a16="http://schemas.microsoft.com/office/drawing/2014/main" id="{D47C6ECF-2430-53C4-1702-4C3C40F8B15B}"/>
              </a:ext>
            </a:extLst>
          </p:cNvPr>
          <p:cNvPicPr>
            <a:picLocks noChangeAspect="1"/>
          </p:cNvPicPr>
          <p:nvPr userDrawn="1"/>
        </p:nvPicPr>
        <p:blipFill>
          <a:blip r:embed="rId4"/>
          <a:stretch>
            <a:fillRect/>
          </a:stretch>
        </p:blipFill>
        <p:spPr>
          <a:xfrm>
            <a:off x="9044632" y="5943600"/>
            <a:ext cx="2074472" cy="385948"/>
          </a:xfrm>
          <a:prstGeom prst="rect">
            <a:avLst/>
          </a:prstGeom>
        </p:spPr>
      </p:pic>
    </p:spTree>
    <p:extLst>
      <p:ext uri="{BB962C8B-B14F-4D97-AF65-F5344CB8AC3E}">
        <p14:creationId xmlns:p14="http://schemas.microsoft.com/office/powerpoint/2010/main" val="1848765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on white">
    <p:bg>
      <p:bgPr>
        <a:blipFill dpi="0" rotWithShape="1">
          <a:blip r:embed="rId2">
            <a:alphaModFix amt="5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0EE76-E34B-0A7F-FE8B-892C636DCF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C8176E-821F-3D15-EFAB-D8397D2A59D0}"/>
              </a:ext>
            </a:extLst>
          </p:cNvPr>
          <p:cNvSpPr>
            <a:spLocks noGrp="1"/>
          </p:cNvSpPr>
          <p:nvPr>
            <p:ph idx="1"/>
          </p:nvPr>
        </p:nvSpPr>
        <p:spPr>
          <a:xfrm>
            <a:off x="914400" y="2377440"/>
            <a:ext cx="10204704"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044126D4-7669-B633-EE63-C2EFA5B178B1}"/>
              </a:ext>
            </a:extLst>
          </p:cNvPr>
          <p:cNvPicPr>
            <a:picLocks noChangeAspect="1"/>
          </p:cNvPicPr>
          <p:nvPr userDrawn="1"/>
        </p:nvPicPr>
        <p:blipFill>
          <a:blip r:embed="rId3"/>
          <a:stretch>
            <a:fillRect/>
          </a:stretch>
        </p:blipFill>
        <p:spPr>
          <a:xfrm>
            <a:off x="9050274" y="5943600"/>
            <a:ext cx="2064258" cy="384048"/>
          </a:xfrm>
          <a:prstGeom prst="rect">
            <a:avLst/>
          </a:prstGeom>
        </p:spPr>
      </p:pic>
      <p:pic>
        <p:nvPicPr>
          <p:cNvPr id="10" name="Picture 9">
            <a:extLst>
              <a:ext uri="{FF2B5EF4-FFF2-40B4-BE49-F238E27FC236}">
                <a16:creationId xmlns:a16="http://schemas.microsoft.com/office/drawing/2014/main" id="{30EA4E81-E36C-EE3C-2BB0-663EA937912B}"/>
              </a:ext>
            </a:extLst>
          </p:cNvPr>
          <p:cNvPicPr>
            <a:picLocks noChangeAspect="1"/>
          </p:cNvPicPr>
          <p:nvPr userDrawn="1"/>
        </p:nvPicPr>
        <p:blipFill>
          <a:blip r:embed="rId4"/>
          <a:stretch>
            <a:fillRect/>
          </a:stretch>
        </p:blipFill>
        <p:spPr>
          <a:xfrm>
            <a:off x="914400" y="5989320"/>
            <a:ext cx="1802130" cy="300990"/>
          </a:xfrm>
          <a:prstGeom prst="rect">
            <a:avLst/>
          </a:prstGeom>
        </p:spPr>
      </p:pic>
    </p:spTree>
    <p:extLst>
      <p:ext uri="{BB962C8B-B14F-4D97-AF65-F5344CB8AC3E}">
        <p14:creationId xmlns:p14="http://schemas.microsoft.com/office/powerpoint/2010/main" val="225997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two blocks content">
    <p:bg>
      <p:bgPr>
        <a:blipFill dpi="0" rotWithShape="1">
          <a:blip r:embed="rId2">
            <a:alphaModFix amt="5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3A6CB-1115-E3F6-9A68-2E81A61D9315}"/>
              </a:ext>
            </a:extLst>
          </p:cNvPr>
          <p:cNvSpPr>
            <a:spLocks noGrp="1"/>
          </p:cNvSpPr>
          <p:nvPr>
            <p:ph type="title"/>
          </p:nvPr>
        </p:nvSpPr>
        <p:spPr/>
        <p:txBody>
          <a:bodyPr/>
          <a:lstStyle>
            <a:lvl1pPr>
              <a:defRPr baseline="0">
                <a:solidFill>
                  <a:srgbClr val="5639AF"/>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315A43F7-FDBC-39D1-C8DA-A8E027F9ACD2}"/>
              </a:ext>
            </a:extLst>
          </p:cNvPr>
          <p:cNvSpPr>
            <a:spLocks noGrp="1"/>
          </p:cNvSpPr>
          <p:nvPr>
            <p:ph sz="half" idx="1"/>
          </p:nvPr>
        </p:nvSpPr>
        <p:spPr>
          <a:xfrm>
            <a:off x="914400" y="2377440"/>
            <a:ext cx="4866132"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061839-701E-49D1-765D-9055617C8968}"/>
              </a:ext>
            </a:extLst>
          </p:cNvPr>
          <p:cNvSpPr>
            <a:spLocks noGrp="1"/>
          </p:cNvSpPr>
          <p:nvPr>
            <p:ph sz="half" idx="2"/>
          </p:nvPr>
        </p:nvSpPr>
        <p:spPr>
          <a:xfrm>
            <a:off x="6248400" y="2377440"/>
            <a:ext cx="4866132"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FF2B5EF4-FFF2-40B4-BE49-F238E27FC236}">
                <a16:creationId xmlns:a16="http://schemas.microsoft.com/office/drawing/2014/main" id="{D6EBA952-CCDB-1E6E-E88D-968826540EDE}"/>
              </a:ext>
            </a:extLst>
          </p:cNvPr>
          <p:cNvPicPr>
            <a:picLocks noChangeAspect="1"/>
          </p:cNvPicPr>
          <p:nvPr userDrawn="1"/>
        </p:nvPicPr>
        <p:blipFill>
          <a:blip r:embed="rId3"/>
          <a:stretch>
            <a:fillRect/>
          </a:stretch>
        </p:blipFill>
        <p:spPr>
          <a:xfrm>
            <a:off x="9050274" y="5943600"/>
            <a:ext cx="2064258" cy="384048"/>
          </a:xfrm>
          <a:prstGeom prst="rect">
            <a:avLst/>
          </a:prstGeom>
        </p:spPr>
      </p:pic>
      <p:pic>
        <p:nvPicPr>
          <p:cNvPr id="13" name="Picture 12">
            <a:extLst>
              <a:ext uri="{FF2B5EF4-FFF2-40B4-BE49-F238E27FC236}">
                <a16:creationId xmlns:a16="http://schemas.microsoft.com/office/drawing/2014/main" id="{5E304164-518E-5614-4B87-35C3BDB31631}"/>
              </a:ext>
            </a:extLst>
          </p:cNvPr>
          <p:cNvPicPr>
            <a:picLocks noChangeAspect="1"/>
          </p:cNvPicPr>
          <p:nvPr userDrawn="1"/>
        </p:nvPicPr>
        <p:blipFill>
          <a:blip r:embed="rId4"/>
          <a:stretch>
            <a:fillRect/>
          </a:stretch>
        </p:blipFill>
        <p:spPr>
          <a:xfrm>
            <a:off x="914400" y="5989320"/>
            <a:ext cx="1802130" cy="300990"/>
          </a:xfrm>
          <a:prstGeom prst="rect">
            <a:avLst/>
          </a:prstGeom>
        </p:spPr>
      </p:pic>
    </p:spTree>
    <p:extLst>
      <p:ext uri="{BB962C8B-B14F-4D97-AF65-F5344CB8AC3E}">
        <p14:creationId xmlns:p14="http://schemas.microsoft.com/office/powerpoint/2010/main" val="2078900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content left">
    <p:bg>
      <p:bgPr>
        <a:blipFill dpi="0" rotWithShape="1">
          <a:blip r:embed="rId2">
            <a:alphaModFix amt="5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3A6CB-1115-E3F6-9A68-2E81A61D9315}"/>
              </a:ext>
            </a:extLst>
          </p:cNvPr>
          <p:cNvSpPr>
            <a:spLocks noGrp="1"/>
          </p:cNvSpPr>
          <p:nvPr>
            <p:ph type="title"/>
          </p:nvPr>
        </p:nvSpPr>
        <p:spPr>
          <a:xfrm>
            <a:off x="914400" y="914400"/>
            <a:ext cx="4866132" cy="1188720"/>
          </a:xfrm>
        </p:spPr>
        <p:txBody>
          <a:bodyPr/>
          <a:lstStyle>
            <a:lvl1pPr>
              <a:lnSpc>
                <a:spcPct val="100000"/>
              </a:lnSpc>
              <a:defRPr>
                <a:solidFill>
                  <a:srgbClr val="5639AF"/>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315A43F7-FDBC-39D1-C8DA-A8E027F9ACD2}"/>
              </a:ext>
            </a:extLst>
          </p:cNvPr>
          <p:cNvSpPr>
            <a:spLocks noGrp="1"/>
          </p:cNvSpPr>
          <p:nvPr>
            <p:ph sz="half" idx="1"/>
          </p:nvPr>
        </p:nvSpPr>
        <p:spPr>
          <a:xfrm>
            <a:off x="914400" y="2377440"/>
            <a:ext cx="4866132" cy="2971800"/>
          </a:xfrm>
        </p:spPr>
        <p:txBody>
          <a:bodyPr/>
          <a:lstStyle>
            <a:lvl1pPr marL="228600" indent="-137160">
              <a:buClr>
                <a:srgbClr val="982068"/>
              </a:buClr>
              <a:buFont typeface="Arial" panose="020B0604020202020204" pitchFamily="34" charset="0"/>
              <a:buChar char="•"/>
              <a:defRPr/>
            </a:lvl1pPr>
            <a:lvl2pPr marL="685800" indent="-137160">
              <a:buClr>
                <a:srgbClr val="982068"/>
              </a:buClr>
              <a:buFont typeface="Arial" panose="020B0604020202020204" pitchFamily="34" charset="0"/>
              <a:buChar char="•"/>
              <a:defRPr/>
            </a:lvl2pPr>
            <a:lvl3pPr marL="1143000" indent="-137160">
              <a:buClr>
                <a:srgbClr val="982068"/>
              </a:buClr>
              <a:buFont typeface="Arial" panose="020B0604020202020204" pitchFamily="34" charset="0"/>
              <a:buChar char="•"/>
              <a:defRPr/>
            </a:lvl3pPr>
            <a:lvl4pPr marL="1600200" indent="-137160">
              <a:buClr>
                <a:srgbClr val="982068"/>
              </a:buClr>
              <a:buFont typeface="Arial" panose="020B0604020202020204" pitchFamily="34" charset="0"/>
              <a:buChar char="•"/>
              <a:defRPr/>
            </a:lvl4pPr>
            <a:lvl5pPr marL="2057400" indent="-137160">
              <a:buClr>
                <a:srgbClr val="982068"/>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a:extLst>
              <a:ext uri="{FF2B5EF4-FFF2-40B4-BE49-F238E27FC236}">
                <a16:creationId xmlns:a16="http://schemas.microsoft.com/office/drawing/2014/main" id="{AA615D97-F31F-C020-23C1-2C828478B514}"/>
              </a:ext>
            </a:extLst>
          </p:cNvPr>
          <p:cNvPicPr>
            <a:picLocks noChangeAspect="1"/>
          </p:cNvPicPr>
          <p:nvPr userDrawn="1"/>
        </p:nvPicPr>
        <p:blipFill>
          <a:blip r:embed="rId3"/>
          <a:stretch>
            <a:fillRect/>
          </a:stretch>
        </p:blipFill>
        <p:spPr>
          <a:xfrm>
            <a:off x="9050274" y="5943600"/>
            <a:ext cx="2064258" cy="384048"/>
          </a:xfrm>
          <a:prstGeom prst="rect">
            <a:avLst/>
          </a:prstGeom>
        </p:spPr>
      </p:pic>
      <p:pic>
        <p:nvPicPr>
          <p:cNvPr id="5" name="Picture 4">
            <a:extLst>
              <a:ext uri="{FF2B5EF4-FFF2-40B4-BE49-F238E27FC236}">
                <a16:creationId xmlns:a16="http://schemas.microsoft.com/office/drawing/2014/main" id="{E4B546C7-9579-F7C8-1F5A-2D04D56D52D1}"/>
              </a:ext>
            </a:extLst>
          </p:cNvPr>
          <p:cNvPicPr>
            <a:picLocks noChangeAspect="1"/>
          </p:cNvPicPr>
          <p:nvPr userDrawn="1"/>
        </p:nvPicPr>
        <p:blipFill>
          <a:blip r:embed="rId4"/>
          <a:stretch>
            <a:fillRect/>
          </a:stretch>
        </p:blipFill>
        <p:spPr>
          <a:xfrm>
            <a:off x="914400" y="5989320"/>
            <a:ext cx="1802130" cy="300990"/>
          </a:xfrm>
          <a:prstGeom prst="rect">
            <a:avLst/>
          </a:prstGeom>
        </p:spPr>
      </p:pic>
    </p:spTree>
    <p:extLst>
      <p:ext uri="{BB962C8B-B14F-4D97-AF65-F5344CB8AC3E}">
        <p14:creationId xmlns:p14="http://schemas.microsoft.com/office/powerpoint/2010/main" val="4281483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 white">
    <p:bg>
      <p:bgPr>
        <a:blipFill dpi="0" rotWithShape="1">
          <a:blip r:embed="rId2">
            <a:alphaModFix amt="5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A8CFF-6142-FCF5-594F-85F8C6FC1CC9}"/>
              </a:ext>
            </a:extLst>
          </p:cNvPr>
          <p:cNvSpPr>
            <a:spLocks noGrp="1"/>
          </p:cNvSpPr>
          <p:nvPr>
            <p:ph type="title"/>
          </p:nvPr>
        </p:nvSpPr>
        <p:spPr/>
        <p:txBody>
          <a:bodyPr/>
          <a:lstStyle>
            <a:lvl1pPr>
              <a:defRPr>
                <a:solidFill>
                  <a:srgbClr val="5639AF"/>
                </a:solidFill>
              </a:defRPr>
            </a:lvl1pPr>
          </a:lstStyle>
          <a:p>
            <a:r>
              <a:rPr lang="en-US"/>
              <a:t>Click to edit Master title style</a:t>
            </a:r>
          </a:p>
        </p:txBody>
      </p:sp>
      <p:pic>
        <p:nvPicPr>
          <p:cNvPr id="3" name="Picture 2">
            <a:extLst>
              <a:ext uri="{FF2B5EF4-FFF2-40B4-BE49-F238E27FC236}">
                <a16:creationId xmlns:a16="http://schemas.microsoft.com/office/drawing/2014/main" id="{0A8F312C-7E4B-E2BB-5DC6-C346383C0993}"/>
              </a:ext>
            </a:extLst>
          </p:cNvPr>
          <p:cNvPicPr>
            <a:picLocks noChangeAspect="1"/>
          </p:cNvPicPr>
          <p:nvPr userDrawn="1"/>
        </p:nvPicPr>
        <p:blipFill>
          <a:blip r:embed="rId3"/>
          <a:stretch>
            <a:fillRect/>
          </a:stretch>
        </p:blipFill>
        <p:spPr>
          <a:xfrm>
            <a:off x="9050274" y="5943600"/>
            <a:ext cx="2064258" cy="384048"/>
          </a:xfrm>
          <a:prstGeom prst="rect">
            <a:avLst/>
          </a:prstGeom>
        </p:spPr>
      </p:pic>
      <p:pic>
        <p:nvPicPr>
          <p:cNvPr id="4" name="Picture 3">
            <a:extLst>
              <a:ext uri="{FF2B5EF4-FFF2-40B4-BE49-F238E27FC236}">
                <a16:creationId xmlns:a16="http://schemas.microsoft.com/office/drawing/2014/main" id="{54EF02BD-0187-159A-5083-0339FC9A983B}"/>
              </a:ext>
            </a:extLst>
          </p:cNvPr>
          <p:cNvPicPr>
            <a:picLocks noChangeAspect="1"/>
          </p:cNvPicPr>
          <p:nvPr userDrawn="1"/>
        </p:nvPicPr>
        <p:blipFill>
          <a:blip r:embed="rId4"/>
          <a:stretch>
            <a:fillRect/>
          </a:stretch>
        </p:blipFill>
        <p:spPr>
          <a:xfrm>
            <a:off x="914400" y="5989320"/>
            <a:ext cx="1802130" cy="300990"/>
          </a:xfrm>
          <a:prstGeom prst="rect">
            <a:avLst/>
          </a:prstGeom>
        </p:spPr>
      </p:pic>
    </p:spTree>
    <p:extLst>
      <p:ext uri="{BB962C8B-B14F-4D97-AF65-F5344CB8AC3E}">
        <p14:creationId xmlns:p14="http://schemas.microsoft.com/office/powerpoint/2010/main" val="2745517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on white">
    <p:bg>
      <p:bgPr>
        <a:blipFill dpi="0" rotWithShape="1">
          <a:blip r:embed="rId2">
            <a:alphaModFix amt="5000"/>
            <a:lum/>
          </a:blip>
          <a:srcRect/>
          <a:stretch>
            <a:fillRect/>
          </a:stretch>
        </a:blip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CB1B99E-7D0C-1E4A-354E-06F7BEE64494}"/>
              </a:ext>
            </a:extLst>
          </p:cNvPr>
          <p:cNvPicPr>
            <a:picLocks noChangeAspect="1"/>
          </p:cNvPicPr>
          <p:nvPr userDrawn="1"/>
        </p:nvPicPr>
        <p:blipFill>
          <a:blip r:embed="rId3"/>
          <a:stretch>
            <a:fillRect/>
          </a:stretch>
        </p:blipFill>
        <p:spPr>
          <a:xfrm>
            <a:off x="9050274" y="5943600"/>
            <a:ext cx="2064258" cy="384048"/>
          </a:xfrm>
          <a:prstGeom prst="rect">
            <a:avLst/>
          </a:prstGeom>
          <a:blipFill>
            <a:blip r:embed="rId2">
              <a:alphaModFix amt="25000"/>
            </a:blip>
            <a:stretch>
              <a:fillRect/>
            </a:stretch>
          </a:blipFill>
        </p:spPr>
      </p:pic>
      <p:pic>
        <p:nvPicPr>
          <p:cNvPr id="5" name="Picture 4">
            <a:extLst>
              <a:ext uri="{FF2B5EF4-FFF2-40B4-BE49-F238E27FC236}">
                <a16:creationId xmlns:a16="http://schemas.microsoft.com/office/drawing/2014/main" id="{2AF6B117-3FEA-EDF1-4335-31D6534502D2}"/>
              </a:ext>
            </a:extLst>
          </p:cNvPr>
          <p:cNvPicPr>
            <a:picLocks noChangeAspect="1"/>
          </p:cNvPicPr>
          <p:nvPr userDrawn="1"/>
        </p:nvPicPr>
        <p:blipFill>
          <a:blip r:embed="rId4"/>
          <a:stretch>
            <a:fillRect/>
          </a:stretch>
        </p:blipFill>
        <p:spPr>
          <a:xfrm>
            <a:off x="914400" y="5989320"/>
            <a:ext cx="1802130" cy="300990"/>
          </a:xfrm>
          <a:prstGeom prst="rect">
            <a:avLst/>
          </a:prstGeom>
        </p:spPr>
      </p:pic>
    </p:spTree>
    <p:extLst>
      <p:ext uri="{BB962C8B-B14F-4D97-AF65-F5344CB8AC3E}">
        <p14:creationId xmlns:p14="http://schemas.microsoft.com/office/powerpoint/2010/main" val="3132251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A72AB5-2D61-E791-3C5A-2889D3855DD7}"/>
              </a:ext>
            </a:extLst>
          </p:cNvPr>
          <p:cNvSpPr>
            <a:spLocks noGrp="1"/>
          </p:cNvSpPr>
          <p:nvPr>
            <p:ph type="title"/>
          </p:nvPr>
        </p:nvSpPr>
        <p:spPr>
          <a:xfrm>
            <a:off x="914400" y="914400"/>
            <a:ext cx="10200132" cy="1188720"/>
          </a:xfrm>
          <a:prstGeom prst="rect">
            <a:avLst/>
          </a:prstGeom>
        </p:spPr>
        <p:txBody>
          <a:bodyPr vert="horz" lIns="0" tIns="0" rIns="0" bIns="0" rtlCol="0" anchor="b" anchorCtr="0">
            <a:noAutofit/>
          </a:bodyPr>
          <a:lstStyle/>
          <a:p>
            <a:r>
              <a:rPr lang="en-US"/>
              <a:t>Click to edit Master title style</a:t>
            </a:r>
          </a:p>
        </p:txBody>
      </p:sp>
      <p:sp>
        <p:nvSpPr>
          <p:cNvPr id="3" name="Text Placeholder 2">
            <a:extLst>
              <a:ext uri="{FF2B5EF4-FFF2-40B4-BE49-F238E27FC236}">
                <a16:creationId xmlns:a16="http://schemas.microsoft.com/office/drawing/2014/main" id="{4B622004-5CF5-C111-0323-2D4DC3F09205}"/>
              </a:ext>
            </a:extLst>
          </p:cNvPr>
          <p:cNvSpPr>
            <a:spLocks noGrp="1"/>
          </p:cNvSpPr>
          <p:nvPr>
            <p:ph type="body" idx="1"/>
          </p:nvPr>
        </p:nvSpPr>
        <p:spPr>
          <a:xfrm>
            <a:off x="914400" y="2377440"/>
            <a:ext cx="10204704" cy="320040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5389375"/>
      </p:ext>
    </p:extLst>
  </p:cSld>
  <p:clrMap bg1="lt1" tx1="dk1" bg2="lt2" tx2="dk2" accent1="accent1" accent2="accent2" accent3="accent3" accent4="accent4" accent5="accent5" accent6="accent6" hlink="hlink" folHlink="folHlink"/>
  <p:sldLayoutIdLst>
    <p:sldLayoutId id="2147483651" r:id="rId1"/>
    <p:sldLayoutId id="2147483661" r:id="rId2"/>
    <p:sldLayoutId id="2147483655" r:id="rId3"/>
    <p:sldLayoutId id="2147483650" r:id="rId4"/>
    <p:sldLayoutId id="2147483656" r:id="rId5"/>
    <p:sldLayoutId id="2147483652" r:id="rId6"/>
    <p:sldLayoutId id="2147483659" r:id="rId7"/>
    <p:sldLayoutId id="2147483654" r:id="rId8"/>
    <p:sldLayoutId id="2147483663" r:id="rId9"/>
  </p:sldLayoutIdLst>
  <p:txStyles>
    <p:titleStyle>
      <a:lvl1pPr algn="l" defTabSz="914400" rtl="0" eaLnBrk="1" latinLnBrk="0" hangingPunct="1">
        <a:lnSpc>
          <a:spcPct val="110000"/>
        </a:lnSpc>
        <a:spcBef>
          <a:spcPct val="0"/>
        </a:spcBef>
        <a:buNone/>
        <a:defRPr sz="3600" b="1" i="0" kern="1200">
          <a:solidFill>
            <a:srgbClr val="5639AF"/>
          </a:solidFill>
          <a:latin typeface="Lato Black" panose="020F0502020204030203" pitchFamily="34" charset="0"/>
          <a:ea typeface="Lato Black" panose="020F0502020204030203" pitchFamily="34" charset="0"/>
          <a:cs typeface="Lato Black" panose="020F0502020204030203" pitchFamily="34" charset="0"/>
        </a:defRPr>
      </a:lvl1pPr>
    </p:titleStyle>
    <p:bodyStyle>
      <a:lvl1pPr marL="228600" indent="-137160" algn="l" defTabSz="914400" rtl="0" eaLnBrk="1" latinLnBrk="0" hangingPunct="1">
        <a:lnSpc>
          <a:spcPct val="110000"/>
        </a:lnSpc>
        <a:spcBef>
          <a:spcPts val="1000"/>
        </a:spcBef>
        <a:spcAft>
          <a:spcPts val="600"/>
        </a:spcAft>
        <a:buClr>
          <a:srgbClr val="AF47D2"/>
        </a:buClr>
        <a:buSzPct val="90000"/>
        <a:buFont typeface="Arial" panose="020B0604020202020204" pitchFamily="34" charset="0"/>
        <a:buChar char="•"/>
        <a:defRPr sz="2000" b="0" i="0" kern="1200">
          <a:solidFill>
            <a:srgbClr val="505050"/>
          </a:solidFill>
          <a:latin typeface="Lato" panose="020F0502020204030203" pitchFamily="34" charset="0"/>
          <a:ea typeface="Lato" panose="020F0502020204030203" pitchFamily="34" charset="0"/>
          <a:cs typeface="Lato" panose="020F0502020204030203" pitchFamily="34" charset="0"/>
        </a:defRPr>
      </a:lvl1pPr>
      <a:lvl2pPr marL="685800" indent="-137160" algn="l" defTabSz="914400" rtl="0" eaLnBrk="1" latinLnBrk="0" hangingPunct="1">
        <a:lnSpc>
          <a:spcPct val="110000"/>
        </a:lnSpc>
        <a:spcBef>
          <a:spcPts val="500"/>
        </a:spcBef>
        <a:spcAft>
          <a:spcPts val="600"/>
        </a:spcAft>
        <a:buClr>
          <a:srgbClr val="AF47D2"/>
        </a:buClr>
        <a:buSzPct val="90000"/>
        <a:buFont typeface="Arial" panose="020B0604020202020204" pitchFamily="34" charset="0"/>
        <a:buChar char="•"/>
        <a:defRPr sz="2000" b="0" i="0" kern="1200">
          <a:solidFill>
            <a:srgbClr val="505050"/>
          </a:solidFill>
          <a:latin typeface="Lato" panose="020F0502020204030203" pitchFamily="34" charset="0"/>
          <a:ea typeface="Lato" panose="020F0502020204030203" pitchFamily="34" charset="0"/>
          <a:cs typeface="Lato" panose="020F0502020204030203" pitchFamily="34" charset="0"/>
        </a:defRPr>
      </a:lvl2pPr>
      <a:lvl3pPr marL="1143000" indent="-137160" algn="l" defTabSz="914400" rtl="0" eaLnBrk="1" latinLnBrk="0" hangingPunct="1">
        <a:lnSpc>
          <a:spcPct val="110000"/>
        </a:lnSpc>
        <a:spcBef>
          <a:spcPts val="500"/>
        </a:spcBef>
        <a:spcAft>
          <a:spcPts val="600"/>
        </a:spcAft>
        <a:buClr>
          <a:srgbClr val="AF47D2"/>
        </a:buClr>
        <a:buSzPct val="90000"/>
        <a:buFont typeface="Arial" panose="020B0604020202020204" pitchFamily="34" charset="0"/>
        <a:buChar char="•"/>
        <a:defRPr sz="2000" b="0" i="0" kern="1200">
          <a:solidFill>
            <a:srgbClr val="505050"/>
          </a:solidFill>
          <a:latin typeface="Lato" panose="020F0502020204030203" pitchFamily="34" charset="0"/>
          <a:ea typeface="Lato" panose="020F0502020204030203" pitchFamily="34" charset="0"/>
          <a:cs typeface="Lato" panose="020F0502020204030203" pitchFamily="34" charset="0"/>
        </a:defRPr>
      </a:lvl3pPr>
      <a:lvl4pPr marL="1600200" indent="-137160" algn="l" defTabSz="914400" rtl="0" eaLnBrk="1" latinLnBrk="0" hangingPunct="1">
        <a:lnSpc>
          <a:spcPct val="110000"/>
        </a:lnSpc>
        <a:spcBef>
          <a:spcPts val="500"/>
        </a:spcBef>
        <a:spcAft>
          <a:spcPts val="600"/>
        </a:spcAft>
        <a:buClr>
          <a:srgbClr val="AF47D2"/>
        </a:buClr>
        <a:buSzPct val="90000"/>
        <a:buFont typeface="Arial" panose="020B0604020202020204" pitchFamily="34" charset="0"/>
        <a:buChar char="•"/>
        <a:defRPr sz="2000" b="0" i="0" kern="1200">
          <a:solidFill>
            <a:srgbClr val="505050"/>
          </a:solidFill>
          <a:latin typeface="Lato" panose="020F0502020204030203" pitchFamily="34" charset="0"/>
          <a:ea typeface="Lato" panose="020F0502020204030203" pitchFamily="34" charset="0"/>
          <a:cs typeface="Lato" panose="020F0502020204030203" pitchFamily="34" charset="0"/>
        </a:defRPr>
      </a:lvl4pPr>
      <a:lvl5pPr marL="2057400" indent="-137160" algn="l" defTabSz="914400" rtl="0" eaLnBrk="1" latinLnBrk="0" hangingPunct="1">
        <a:lnSpc>
          <a:spcPct val="110000"/>
        </a:lnSpc>
        <a:spcBef>
          <a:spcPts val="500"/>
        </a:spcBef>
        <a:spcAft>
          <a:spcPts val="600"/>
        </a:spcAft>
        <a:buClr>
          <a:srgbClr val="AF47D2"/>
        </a:buClr>
        <a:buSzPct val="90000"/>
        <a:buFont typeface="Arial" panose="020B0604020202020204" pitchFamily="34" charset="0"/>
        <a:buChar char="•"/>
        <a:defRPr sz="2000" b="0" i="0" kern="1200">
          <a:solidFill>
            <a:srgbClr val="505050"/>
          </a:solidFill>
          <a:latin typeface="Lato" panose="020F0502020204030203" pitchFamily="34" charset="0"/>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087A8-7650-D4F0-9EDB-4B95E777F372}"/>
              </a:ext>
            </a:extLst>
          </p:cNvPr>
          <p:cNvSpPr>
            <a:spLocks noGrp="1"/>
          </p:cNvSpPr>
          <p:nvPr>
            <p:ph type="title"/>
          </p:nvPr>
        </p:nvSpPr>
        <p:spPr>
          <a:xfrm>
            <a:off x="914400" y="3346080"/>
            <a:ext cx="10204704" cy="868680"/>
          </a:xfrm>
        </p:spPr>
        <p:txBody>
          <a:bodyPr/>
          <a:lstStyle/>
          <a:p>
            <a:r>
              <a:rPr lang="en-US" sz="3200" b="0" i="0" dirty="0">
                <a:effectLst/>
                <a:latin typeface="Lato" panose="020F0502020204030203" pitchFamily="34" charset="0"/>
              </a:rPr>
              <a:t>Who Can File an Ethics Complaint &amp; Why It Matters: </a:t>
            </a:r>
            <a:br>
              <a:rPr lang="en-US" sz="3200" b="0" i="0" dirty="0">
                <a:effectLst/>
                <a:latin typeface="Lato" panose="020F0502020204030203" pitchFamily="34" charset="0"/>
              </a:rPr>
            </a:br>
            <a:r>
              <a:rPr lang="en-US" sz="3200" b="0" i="0" dirty="0">
                <a:effectLst/>
                <a:latin typeface="Lato" panose="020F0502020204030203" pitchFamily="34" charset="0"/>
              </a:rPr>
              <a:t>A Discussion on the Profession’s Values</a:t>
            </a:r>
            <a:br>
              <a:rPr lang="en-US" b="0" i="0" dirty="0">
                <a:solidFill>
                  <a:srgbClr val="102951"/>
                </a:solidFill>
                <a:effectLst/>
                <a:latin typeface="Lato" panose="020F0502020204030203" pitchFamily="34" charset="0"/>
              </a:rPr>
            </a:br>
            <a:endParaRPr lang="en-US" dirty="0"/>
          </a:p>
        </p:txBody>
      </p:sp>
      <p:sp>
        <p:nvSpPr>
          <p:cNvPr id="3" name="Text Placeholder 2">
            <a:extLst>
              <a:ext uri="{FF2B5EF4-FFF2-40B4-BE49-F238E27FC236}">
                <a16:creationId xmlns:a16="http://schemas.microsoft.com/office/drawing/2014/main" id="{22B506AA-AA05-1CC8-9D9A-F47235C90F53}"/>
              </a:ext>
            </a:extLst>
          </p:cNvPr>
          <p:cNvSpPr>
            <a:spLocks noGrp="1"/>
          </p:cNvSpPr>
          <p:nvPr>
            <p:ph type="body" idx="1"/>
          </p:nvPr>
        </p:nvSpPr>
        <p:spPr>
          <a:xfrm>
            <a:off x="914400" y="4022377"/>
            <a:ext cx="10204704" cy="1010590"/>
          </a:xfrm>
        </p:spPr>
        <p:txBody>
          <a:bodyPr/>
          <a:lstStyle/>
          <a:p>
            <a:pPr algn="just">
              <a:lnSpc>
                <a:spcPct val="100000"/>
              </a:lnSpc>
            </a:pPr>
            <a:r>
              <a:rPr lang="en-US" sz="1800" dirty="0"/>
              <a:t>ICMA Executive Board Northeast Vice-Presidents</a:t>
            </a:r>
          </a:p>
          <a:p>
            <a:pPr algn="just">
              <a:lnSpc>
                <a:spcPct val="100000"/>
              </a:lnSpc>
            </a:pPr>
            <a:r>
              <a:rPr lang="en-US" sz="1800" dirty="0"/>
              <a:t>Steve Bartha, Town Manager, Lexington, Massachusetts</a:t>
            </a:r>
          </a:p>
          <a:p>
            <a:pPr algn="just">
              <a:lnSpc>
                <a:spcPct val="100000"/>
              </a:lnSpc>
            </a:pPr>
            <a:r>
              <a:rPr lang="en-US" sz="1800" dirty="0"/>
              <a:t>Brandon Ford, Assistant Township Manager, Lower Merion Township, Pennsylvania</a:t>
            </a:r>
          </a:p>
          <a:p>
            <a:pPr algn="just">
              <a:lnSpc>
                <a:spcPct val="100000"/>
              </a:lnSpc>
            </a:pPr>
            <a:r>
              <a:rPr lang="en-US" sz="1800" dirty="0"/>
              <a:t>With Jessica Cowles, ICMA Ethics Director</a:t>
            </a:r>
          </a:p>
        </p:txBody>
      </p:sp>
    </p:spTree>
    <p:extLst>
      <p:ext uri="{BB962C8B-B14F-4D97-AF65-F5344CB8AC3E}">
        <p14:creationId xmlns:p14="http://schemas.microsoft.com/office/powerpoint/2010/main" val="3875376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64DBB-F41B-D81F-D8B8-9CD48621EBDB}"/>
              </a:ext>
            </a:extLst>
          </p:cNvPr>
          <p:cNvSpPr>
            <a:spLocks noGrp="1"/>
          </p:cNvSpPr>
          <p:nvPr>
            <p:ph type="title"/>
          </p:nvPr>
        </p:nvSpPr>
        <p:spPr>
          <a:xfrm>
            <a:off x="914400" y="627298"/>
            <a:ext cx="10204704" cy="916366"/>
          </a:xfrm>
        </p:spPr>
        <p:txBody>
          <a:bodyPr/>
          <a:lstStyle/>
          <a:p>
            <a:r>
              <a:rPr lang="en-US" dirty="0"/>
              <a:t>Session Agenda</a:t>
            </a:r>
          </a:p>
        </p:txBody>
      </p:sp>
      <p:sp>
        <p:nvSpPr>
          <p:cNvPr id="4" name="Text Placeholder 3">
            <a:extLst>
              <a:ext uri="{FF2B5EF4-FFF2-40B4-BE49-F238E27FC236}">
                <a16:creationId xmlns:a16="http://schemas.microsoft.com/office/drawing/2014/main" id="{BB5BF445-1CA4-8D98-47D0-2333A4A5B221}"/>
              </a:ext>
            </a:extLst>
          </p:cNvPr>
          <p:cNvSpPr>
            <a:spLocks noGrp="1"/>
          </p:cNvSpPr>
          <p:nvPr>
            <p:ph type="body" idx="1"/>
          </p:nvPr>
        </p:nvSpPr>
        <p:spPr>
          <a:xfrm>
            <a:off x="914400" y="2153265"/>
            <a:ext cx="10204704" cy="3516015"/>
          </a:xfrm>
        </p:spPr>
        <p:txBody>
          <a:bodyPr/>
          <a:lstStyle/>
          <a:p>
            <a:r>
              <a:rPr lang="en-US" dirty="0"/>
              <a:t>Brief overview of the ethics review process</a:t>
            </a:r>
          </a:p>
          <a:p>
            <a:r>
              <a:rPr lang="en-US" dirty="0"/>
              <a:t>Values that shape the review</a:t>
            </a:r>
          </a:p>
          <a:p>
            <a:r>
              <a:rPr lang="en-US" dirty="0"/>
              <a:t>Key facts about the process</a:t>
            </a:r>
          </a:p>
          <a:p>
            <a:r>
              <a:rPr lang="en-US" dirty="0"/>
              <a:t>Facilitated roundtable discussion on three questions</a:t>
            </a:r>
          </a:p>
        </p:txBody>
      </p:sp>
    </p:spTree>
    <p:extLst>
      <p:ext uri="{BB962C8B-B14F-4D97-AF65-F5344CB8AC3E}">
        <p14:creationId xmlns:p14="http://schemas.microsoft.com/office/powerpoint/2010/main" val="2148702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screenshot of a computer&#10;&#10;Description automatically generated">
            <a:extLst>
              <a:ext uri="{FF2B5EF4-FFF2-40B4-BE49-F238E27FC236}">
                <a16:creationId xmlns:a16="http://schemas.microsoft.com/office/drawing/2014/main" id="{95D19D64-A809-D778-8E1B-2937C85615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1" cy="6858000"/>
          </a:xfrm>
          <a:prstGeom prst="rect">
            <a:avLst/>
          </a:prstGeom>
        </p:spPr>
      </p:pic>
    </p:spTree>
    <p:extLst>
      <p:ext uri="{BB962C8B-B14F-4D97-AF65-F5344CB8AC3E}">
        <p14:creationId xmlns:p14="http://schemas.microsoft.com/office/powerpoint/2010/main" val="2272397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CD88F-9305-0612-D21A-C7AE694AC1C6}"/>
              </a:ext>
            </a:extLst>
          </p:cNvPr>
          <p:cNvSpPr>
            <a:spLocks noGrp="1"/>
          </p:cNvSpPr>
          <p:nvPr>
            <p:ph type="title"/>
          </p:nvPr>
        </p:nvSpPr>
        <p:spPr>
          <a:xfrm>
            <a:off x="1000898" y="324250"/>
            <a:ext cx="3818238" cy="3435178"/>
          </a:xfrm>
        </p:spPr>
        <p:txBody>
          <a:bodyPr/>
          <a:lstStyle/>
          <a:p>
            <a:pPr algn="ctr"/>
            <a:r>
              <a:rPr lang="en-US" dirty="0"/>
              <a:t>Core Values Articulated in the Rules</a:t>
            </a:r>
          </a:p>
        </p:txBody>
      </p:sp>
      <p:graphicFrame>
        <p:nvGraphicFramePr>
          <p:cNvPr id="4" name="Diagram 3">
            <a:extLst>
              <a:ext uri="{FF2B5EF4-FFF2-40B4-BE49-F238E27FC236}">
                <a16:creationId xmlns:a16="http://schemas.microsoft.com/office/drawing/2014/main" id="{D533F170-135E-C95A-0D48-66696356D3D4}"/>
              </a:ext>
            </a:extLst>
          </p:cNvPr>
          <p:cNvGraphicFramePr/>
          <p:nvPr>
            <p:extLst>
              <p:ext uri="{D42A27DB-BD31-4B8C-83A1-F6EECF244321}">
                <p14:modId xmlns:p14="http://schemas.microsoft.com/office/powerpoint/2010/main" val="4171857659"/>
              </p:ext>
            </p:extLst>
          </p:nvPr>
        </p:nvGraphicFramePr>
        <p:xfrm>
          <a:off x="4392140" y="32425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0350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9EFC1-A744-3A61-6292-313050781A45}"/>
              </a:ext>
            </a:extLst>
          </p:cNvPr>
          <p:cNvSpPr>
            <a:spLocks noGrp="1"/>
          </p:cNvSpPr>
          <p:nvPr>
            <p:ph type="title"/>
          </p:nvPr>
        </p:nvSpPr>
        <p:spPr/>
        <p:txBody>
          <a:bodyPr/>
          <a:lstStyle/>
          <a:p>
            <a:r>
              <a:rPr lang="en-US" dirty="0"/>
              <a:t>Key Facts about the Enforcement Process</a:t>
            </a:r>
          </a:p>
        </p:txBody>
      </p:sp>
      <p:sp>
        <p:nvSpPr>
          <p:cNvPr id="3" name="Content Placeholder 2">
            <a:extLst>
              <a:ext uri="{FF2B5EF4-FFF2-40B4-BE49-F238E27FC236}">
                <a16:creationId xmlns:a16="http://schemas.microsoft.com/office/drawing/2014/main" id="{D92C5CF9-2700-70EA-1F74-1D925A3CAEAE}"/>
              </a:ext>
            </a:extLst>
          </p:cNvPr>
          <p:cNvSpPr>
            <a:spLocks noGrp="1"/>
          </p:cNvSpPr>
          <p:nvPr>
            <p:ph sz="half" idx="1"/>
          </p:nvPr>
        </p:nvSpPr>
        <p:spPr>
          <a:xfrm>
            <a:off x="914400" y="2377440"/>
            <a:ext cx="9761838" cy="2971800"/>
          </a:xfrm>
        </p:spPr>
        <p:txBody>
          <a:bodyPr/>
          <a:lstStyle/>
          <a:p>
            <a:r>
              <a:rPr lang="en-US" sz="2800" dirty="0"/>
              <a:t>What makes a complete complaint?</a:t>
            </a:r>
          </a:p>
          <a:p>
            <a:r>
              <a:rPr lang="en-US" sz="2800" dirty="0"/>
              <a:t>Fact-based decisions</a:t>
            </a:r>
          </a:p>
          <a:p>
            <a:r>
              <a:rPr lang="en-US" sz="2800" dirty="0"/>
              <a:t>Reconsideration and appeal rights</a:t>
            </a:r>
          </a:p>
          <a:p>
            <a:r>
              <a:rPr lang="en-US" sz="2800" dirty="0"/>
              <a:t>Notifications</a:t>
            </a:r>
          </a:p>
        </p:txBody>
      </p:sp>
    </p:spTree>
    <p:extLst>
      <p:ext uri="{BB962C8B-B14F-4D97-AF65-F5344CB8AC3E}">
        <p14:creationId xmlns:p14="http://schemas.microsoft.com/office/powerpoint/2010/main" val="3426032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A0FAFA-BFD9-3B14-3F13-55A0F943C1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D0AB8F-F406-D4DB-3F86-180CD3E9FD22}"/>
              </a:ext>
            </a:extLst>
          </p:cNvPr>
          <p:cNvSpPr>
            <a:spLocks noGrp="1"/>
          </p:cNvSpPr>
          <p:nvPr>
            <p:ph type="title"/>
          </p:nvPr>
        </p:nvSpPr>
        <p:spPr/>
        <p:txBody>
          <a:bodyPr/>
          <a:lstStyle/>
          <a:p>
            <a:r>
              <a:rPr lang="en-US" dirty="0"/>
              <a:t>Facilitated Roundtable Discussion Questions</a:t>
            </a:r>
          </a:p>
        </p:txBody>
      </p:sp>
      <p:sp>
        <p:nvSpPr>
          <p:cNvPr id="3" name="Content Placeholder 2">
            <a:extLst>
              <a:ext uri="{FF2B5EF4-FFF2-40B4-BE49-F238E27FC236}">
                <a16:creationId xmlns:a16="http://schemas.microsoft.com/office/drawing/2014/main" id="{0AE80596-B96D-9D26-E80A-2F7431823690}"/>
              </a:ext>
            </a:extLst>
          </p:cNvPr>
          <p:cNvSpPr>
            <a:spLocks noGrp="1"/>
          </p:cNvSpPr>
          <p:nvPr>
            <p:ph sz="half" idx="1"/>
          </p:nvPr>
        </p:nvSpPr>
        <p:spPr>
          <a:xfrm>
            <a:off x="914400" y="2377440"/>
            <a:ext cx="9761838" cy="2971800"/>
          </a:xfrm>
        </p:spPr>
        <p:txBody>
          <a:bodyPr/>
          <a:lstStyle/>
          <a:p>
            <a:r>
              <a:rPr lang="en-US" sz="2800" dirty="0">
                <a:effectLst/>
              </a:rPr>
              <a:t>Who should have the standing to file an ethics complaint?</a:t>
            </a:r>
          </a:p>
          <a:p>
            <a:r>
              <a:rPr lang="en-US" sz="2800" dirty="0">
                <a:effectLst/>
              </a:rPr>
              <a:t>What do you think about the notification process to state association presidents and complainants?</a:t>
            </a:r>
          </a:p>
          <a:p>
            <a:r>
              <a:rPr lang="en-US" sz="2800" dirty="0">
                <a:effectLst/>
              </a:rPr>
              <a:t>What do you think about the 5-year time limit with this exception?</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3390086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29E69B-B357-7E8D-AFC4-65E7742E9D46}"/>
              </a:ext>
            </a:extLst>
          </p:cNvPr>
          <p:cNvSpPr>
            <a:spLocks noGrp="1"/>
          </p:cNvSpPr>
          <p:nvPr>
            <p:ph type="title"/>
          </p:nvPr>
        </p:nvSpPr>
        <p:spPr/>
        <p:txBody>
          <a:bodyPr/>
          <a:lstStyle/>
          <a:p>
            <a:r>
              <a:rPr lang="en-US" b="1" dirty="0"/>
              <a:t>Thank You!</a:t>
            </a:r>
          </a:p>
        </p:txBody>
      </p:sp>
      <p:sp>
        <p:nvSpPr>
          <p:cNvPr id="2" name="Text Placeholder 2">
            <a:extLst>
              <a:ext uri="{FF2B5EF4-FFF2-40B4-BE49-F238E27FC236}">
                <a16:creationId xmlns:a16="http://schemas.microsoft.com/office/drawing/2014/main" id="{42C917F5-BD55-EA11-24BB-4D2A1F70A61F}"/>
              </a:ext>
            </a:extLst>
          </p:cNvPr>
          <p:cNvSpPr txBox="1">
            <a:spLocks/>
          </p:cNvSpPr>
          <p:nvPr/>
        </p:nvSpPr>
        <p:spPr>
          <a:xfrm>
            <a:off x="914400" y="2923705"/>
            <a:ext cx="10204704" cy="1010590"/>
          </a:xfrm>
          <a:prstGeom prst="rect">
            <a:avLst/>
          </a:prstGeom>
        </p:spPr>
        <p:txBody>
          <a:bodyPr vert="horz" lIns="0" tIns="0" rIns="0" bIns="0" rtlCol="0" anchor="t" anchorCtr="0">
            <a:noAutofit/>
          </a:bodyPr>
          <a:lstStyle>
            <a:lvl1pPr marL="228600" indent="-137160" algn="l" defTabSz="914400" rtl="0" eaLnBrk="1" latinLnBrk="0" hangingPunct="1">
              <a:lnSpc>
                <a:spcPct val="110000"/>
              </a:lnSpc>
              <a:spcBef>
                <a:spcPts val="1000"/>
              </a:spcBef>
              <a:spcAft>
                <a:spcPts val="600"/>
              </a:spcAft>
              <a:buClr>
                <a:schemeClr val="bg1"/>
              </a:buClr>
              <a:buSzPct val="90000"/>
              <a:buFont typeface="Arial" panose="020B0604020202020204" pitchFamily="34" charset="0"/>
              <a:buChar char="•"/>
              <a:defRPr sz="2000" b="0" i="0" kern="1200">
                <a:solidFill>
                  <a:schemeClr val="bg1"/>
                </a:solidFill>
                <a:latin typeface="Lato" panose="020F0502020204030203" pitchFamily="34" charset="0"/>
                <a:ea typeface="Lato" panose="020F0502020204030203" pitchFamily="34" charset="0"/>
                <a:cs typeface="Lato" panose="020F0502020204030203" pitchFamily="34" charset="0"/>
              </a:defRPr>
            </a:lvl1pPr>
            <a:lvl2pPr marL="685800" indent="-137160" algn="l" defTabSz="914400" rtl="0" eaLnBrk="1" latinLnBrk="0" hangingPunct="1">
              <a:lnSpc>
                <a:spcPct val="110000"/>
              </a:lnSpc>
              <a:spcBef>
                <a:spcPts val="500"/>
              </a:spcBef>
              <a:spcAft>
                <a:spcPts val="600"/>
              </a:spcAft>
              <a:buClr>
                <a:schemeClr val="bg1"/>
              </a:buClr>
              <a:buSzPct val="90000"/>
              <a:buFont typeface="Arial" panose="020B0604020202020204" pitchFamily="34" charset="0"/>
              <a:buChar char="•"/>
              <a:defRPr sz="2000" b="0" i="0" kern="1200">
                <a:solidFill>
                  <a:schemeClr val="bg1"/>
                </a:solidFill>
                <a:latin typeface="Lato" panose="020F0502020204030203" pitchFamily="34" charset="0"/>
                <a:ea typeface="Lato" panose="020F0502020204030203" pitchFamily="34" charset="0"/>
                <a:cs typeface="Lato" panose="020F0502020204030203" pitchFamily="34" charset="0"/>
              </a:defRPr>
            </a:lvl2pPr>
            <a:lvl3pPr marL="1143000" indent="-137160" algn="l" defTabSz="914400" rtl="0" eaLnBrk="1" latinLnBrk="0" hangingPunct="1">
              <a:lnSpc>
                <a:spcPct val="110000"/>
              </a:lnSpc>
              <a:spcBef>
                <a:spcPts val="500"/>
              </a:spcBef>
              <a:spcAft>
                <a:spcPts val="600"/>
              </a:spcAft>
              <a:buClr>
                <a:schemeClr val="bg1"/>
              </a:buClr>
              <a:buSzPct val="90000"/>
              <a:buFont typeface="Arial" panose="020B0604020202020204" pitchFamily="34" charset="0"/>
              <a:buChar char="•"/>
              <a:defRPr sz="2000" b="0" i="0" kern="1200">
                <a:solidFill>
                  <a:schemeClr val="bg1"/>
                </a:solidFill>
                <a:latin typeface="Lato" panose="020F0502020204030203" pitchFamily="34" charset="0"/>
                <a:ea typeface="Lato" panose="020F0502020204030203" pitchFamily="34" charset="0"/>
                <a:cs typeface="Lato" panose="020F0502020204030203" pitchFamily="34" charset="0"/>
              </a:defRPr>
            </a:lvl3pPr>
            <a:lvl4pPr marL="1600200" indent="-137160" algn="l" defTabSz="914400" rtl="0" eaLnBrk="1" latinLnBrk="0" hangingPunct="1">
              <a:lnSpc>
                <a:spcPct val="110000"/>
              </a:lnSpc>
              <a:spcBef>
                <a:spcPts val="500"/>
              </a:spcBef>
              <a:spcAft>
                <a:spcPts val="600"/>
              </a:spcAft>
              <a:buClr>
                <a:schemeClr val="bg1"/>
              </a:buClr>
              <a:buSzPct val="90000"/>
              <a:buFont typeface="Arial" panose="020B0604020202020204" pitchFamily="34" charset="0"/>
              <a:buChar char="•"/>
              <a:defRPr sz="2000" b="0" i="0" kern="1200">
                <a:solidFill>
                  <a:schemeClr val="bg1"/>
                </a:solidFill>
                <a:latin typeface="Lato" panose="020F0502020204030203" pitchFamily="34" charset="0"/>
                <a:ea typeface="Lato" panose="020F0502020204030203" pitchFamily="34" charset="0"/>
                <a:cs typeface="Lato" panose="020F0502020204030203" pitchFamily="34" charset="0"/>
              </a:defRPr>
            </a:lvl4pPr>
            <a:lvl5pPr marL="2057400" indent="-137160" algn="l" defTabSz="914400" rtl="0" eaLnBrk="1" latinLnBrk="0" hangingPunct="1">
              <a:lnSpc>
                <a:spcPct val="110000"/>
              </a:lnSpc>
              <a:spcBef>
                <a:spcPts val="500"/>
              </a:spcBef>
              <a:spcAft>
                <a:spcPts val="600"/>
              </a:spcAft>
              <a:buClr>
                <a:schemeClr val="bg1"/>
              </a:buClr>
              <a:buSzPct val="90000"/>
              <a:buFont typeface="Arial" panose="020B0604020202020204" pitchFamily="34" charset="0"/>
              <a:buChar char="•"/>
              <a:defRPr sz="2000" b="0" i="0" kern="1200">
                <a:solidFill>
                  <a:schemeClr val="bg1"/>
                </a:solidFill>
                <a:latin typeface="Lato" panose="020F0502020204030203" pitchFamily="34" charset="0"/>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 indent="0">
              <a:lnSpc>
                <a:spcPct val="100000"/>
              </a:lnSpc>
              <a:buNone/>
            </a:pPr>
            <a:r>
              <a:rPr lang="en-US" sz="1800" dirty="0"/>
              <a:t>Steve Bartha, Town Manager, Lexington, Massachusetts: SBartha@ICMA.org </a:t>
            </a:r>
          </a:p>
          <a:p>
            <a:pPr marL="91440" indent="0">
              <a:lnSpc>
                <a:spcPct val="100000"/>
              </a:lnSpc>
              <a:buNone/>
            </a:pPr>
            <a:r>
              <a:rPr lang="en-US" sz="1800" dirty="0"/>
              <a:t>Brandon Ford, Assistant Township Manager, Lower Merion Township, Pennsylvania: BFord@ICMA.org</a:t>
            </a:r>
          </a:p>
          <a:p>
            <a:pPr marL="91440" indent="0">
              <a:lnSpc>
                <a:spcPct val="100000"/>
              </a:lnSpc>
              <a:buNone/>
            </a:pPr>
            <a:r>
              <a:rPr lang="en-US" sz="1800" dirty="0"/>
              <a:t>Jessica Cowles, ICMA Ethics Director: JCowles@ICMA.org</a:t>
            </a:r>
          </a:p>
        </p:txBody>
      </p:sp>
    </p:spTree>
    <p:extLst>
      <p:ext uri="{BB962C8B-B14F-4D97-AF65-F5344CB8AC3E}">
        <p14:creationId xmlns:p14="http://schemas.microsoft.com/office/powerpoint/2010/main" val="37161804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FC534586D1B347AAFEC02C9E763AE3" ma:contentTypeVersion="14" ma:contentTypeDescription="Create a new document." ma:contentTypeScope="" ma:versionID="b0a38cab70a4669f13807f20987e9b77">
  <xsd:schema xmlns:xsd="http://www.w3.org/2001/XMLSchema" xmlns:xs="http://www.w3.org/2001/XMLSchema" xmlns:p="http://schemas.microsoft.com/office/2006/metadata/properties" xmlns:ns2="c7a0c1b0-6cfd-46fa-a72b-3b33342aa67a" xmlns:ns3="2b03622c-df81-4295-bffa-b76f23cfa4dd" targetNamespace="http://schemas.microsoft.com/office/2006/metadata/properties" ma:root="true" ma:fieldsID="ebf161fdef5544a2f6ade3d8f3da9c05" ns2:_="" ns3:_="">
    <xsd:import namespace="c7a0c1b0-6cfd-46fa-a72b-3b33342aa67a"/>
    <xsd:import namespace="2b03622c-df81-4295-bffa-b76f23cfa4d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a0c1b0-6cfd-46fa-a72b-3b33342aa6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2d73b94-0eba-4d43-b2d8-ac573da019e0"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b03622c-df81-4295-bffa-b76f23cfa4d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f22fdd60-512c-4846-84f8-bcaad8deb88d}" ma:internalName="TaxCatchAll" ma:showField="CatchAllData" ma:web="2b03622c-df81-4295-bffa-b76f23cfa4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b03622c-df81-4295-bffa-b76f23cfa4dd" xsi:nil="true"/>
    <lcf76f155ced4ddcb4097134ff3c332f xmlns="c7a0c1b0-6cfd-46fa-a72b-3b33342aa67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AA3C0C7-099C-4C18-B869-9BFB52E0D064}"/>
</file>

<file path=customXml/itemProps2.xml><?xml version="1.0" encoding="utf-8"?>
<ds:datastoreItem xmlns:ds="http://schemas.openxmlformats.org/officeDocument/2006/customXml" ds:itemID="{3B38E792-D7B9-4264-A184-B5D4EE30D627}"/>
</file>

<file path=customXml/itemProps3.xml><?xml version="1.0" encoding="utf-8"?>
<ds:datastoreItem xmlns:ds="http://schemas.openxmlformats.org/officeDocument/2006/customXml" ds:itemID="{A46085F2-D56D-4E57-B53A-F4952B9E39EC}"/>
</file>

<file path=docProps/app.xml><?xml version="1.0" encoding="utf-8"?>
<Properties xmlns="http://schemas.openxmlformats.org/officeDocument/2006/extended-properties" xmlns:vt="http://schemas.openxmlformats.org/officeDocument/2006/docPropsVTypes">
  <TotalTime>750</TotalTime>
  <Words>916</Words>
  <Application>Microsoft Office PowerPoint</Application>
  <PresentationFormat>Widescreen</PresentationFormat>
  <Paragraphs>73</Paragraphs>
  <Slides>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Calibri</vt:lpstr>
      <vt:lpstr>Lato</vt:lpstr>
      <vt:lpstr>Lato Black</vt:lpstr>
      <vt:lpstr>Wingdings</vt:lpstr>
      <vt:lpstr>Office Theme</vt:lpstr>
      <vt:lpstr>Who Can File an Ethics Complaint &amp; Why It Matters:  A Discussion on the Profession’s Values </vt:lpstr>
      <vt:lpstr>Session Agenda</vt:lpstr>
      <vt:lpstr>PowerPoint Presentation</vt:lpstr>
      <vt:lpstr>Core Values Articulated in the Rules</vt:lpstr>
      <vt:lpstr>Key Facts about the Enforcement Process</vt:lpstr>
      <vt:lpstr>Facilitated Roundtable Discussion 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Delia Jones</dc:creator>
  <cp:lastModifiedBy>Jessica Cowles</cp:lastModifiedBy>
  <cp:revision>24</cp:revision>
  <dcterms:created xsi:type="dcterms:W3CDTF">2022-10-21T14:04:38Z</dcterms:created>
  <dcterms:modified xsi:type="dcterms:W3CDTF">2025-04-01T15:24:32Z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0x0101003EFC534586D1B347AAFEC02C9E763AE3</vt:lpwstr>
  </property>
</Properties>
</file>